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846" y="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6.wmf"/><Relationship Id="rId7" Type="http://schemas.openxmlformats.org/officeDocument/2006/relationships/image" Target="../media/image3.wmf"/><Relationship Id="rId12" Type="http://schemas.openxmlformats.org/officeDocument/2006/relationships/image" Target="../media/image8.wmf"/><Relationship Id="rId2" Type="http://schemas.openxmlformats.org/officeDocument/2006/relationships/image" Target="../media/image5.wmf"/><Relationship Id="rId1" Type="http://schemas.openxmlformats.org/officeDocument/2006/relationships/image" Target="../media/image9.wmf"/><Relationship Id="rId6" Type="http://schemas.openxmlformats.org/officeDocument/2006/relationships/image" Target="../media/image11.wmf"/><Relationship Id="rId11" Type="http://schemas.openxmlformats.org/officeDocument/2006/relationships/image" Target="../media/image14.wmf"/><Relationship Id="rId5" Type="http://schemas.openxmlformats.org/officeDocument/2006/relationships/image" Target="../media/image2.wmf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016B-7EAB-481F-B076-819E4FA8871D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FD3FF-8DF2-42CC-ACEE-2912552B2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016B-7EAB-481F-B076-819E4FA8871D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FD3FF-8DF2-42CC-ACEE-2912552B2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016B-7EAB-481F-B076-819E4FA8871D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FD3FF-8DF2-42CC-ACEE-2912552B2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016B-7EAB-481F-B076-819E4FA8871D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FD3FF-8DF2-42CC-ACEE-2912552B2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016B-7EAB-481F-B076-819E4FA8871D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FD3FF-8DF2-42CC-ACEE-2912552B2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016B-7EAB-481F-B076-819E4FA8871D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FD3FF-8DF2-42CC-ACEE-2912552B2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016B-7EAB-481F-B076-819E4FA8871D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FD3FF-8DF2-42CC-ACEE-2912552B2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016B-7EAB-481F-B076-819E4FA8871D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FD3FF-8DF2-42CC-ACEE-2912552B2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016B-7EAB-481F-B076-819E4FA8871D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FD3FF-8DF2-42CC-ACEE-2912552B2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016B-7EAB-481F-B076-819E4FA8871D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FD3FF-8DF2-42CC-ACEE-2912552B2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016B-7EAB-481F-B076-819E4FA8871D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E8FD3FF-8DF2-42CC-ACEE-2912552B2A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E9016B-7EAB-481F-B076-819E4FA8871D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8FD3FF-8DF2-42CC-ACEE-2912552B2A2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3.wmf"/><Relationship Id="rId26" Type="http://schemas.openxmlformats.org/officeDocument/2006/relationships/image" Target="../media/image14.wmf"/><Relationship Id="rId3" Type="http://schemas.openxmlformats.org/officeDocument/2006/relationships/oleObject" Target="../embeddings/oleObject8.bin"/><Relationship Id="rId21" Type="http://schemas.openxmlformats.org/officeDocument/2006/relationships/oleObject" Target="../embeddings/oleObject1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2.wmf"/><Relationship Id="rId17" Type="http://schemas.openxmlformats.org/officeDocument/2006/relationships/oleObject" Target="../embeddings/oleObject16.bin"/><Relationship Id="rId25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wmf"/><Relationship Id="rId20" Type="http://schemas.openxmlformats.org/officeDocument/2006/relationships/image" Target="../media/image4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12.bin"/><Relationship Id="rId24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5.bin"/><Relationship Id="rId23" Type="http://schemas.openxmlformats.org/officeDocument/2006/relationships/oleObject" Target="../embeddings/oleObject19.bin"/><Relationship Id="rId28" Type="http://schemas.openxmlformats.org/officeDocument/2006/relationships/image" Target="../media/image8.wmf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17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Relationship Id="rId14" Type="http://schemas.openxmlformats.org/officeDocument/2006/relationships/oleObject" Target="../embeddings/oleObject14.bin"/><Relationship Id="rId22" Type="http://schemas.openxmlformats.org/officeDocument/2006/relationships/image" Target="../media/image12.wmf"/><Relationship Id="rId27" Type="http://schemas.openxmlformats.org/officeDocument/2006/relationships/oleObject" Target="../embeddings/oleObject2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1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857232"/>
            <a:ext cx="850112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800" b="1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KRU</a:t>
            </a:r>
            <a:r>
              <a:rPr lang="sr-Latn-CS" sz="2800" b="1" dirty="0" smtClean="0">
                <a:latin typeface="Times New Roman" pitchFamily="18" charset="0"/>
                <a:cs typeface="Times New Roman" pitchFamily="18" charset="0"/>
              </a:rPr>
              <a:t>ŽNICA</a:t>
            </a:r>
          </a:p>
          <a:p>
            <a:endParaRPr lang="sr-Latn-CS" dirty="0"/>
          </a:p>
          <a:p>
            <a:endParaRPr lang="sr-Latn-CS" dirty="0" smtClean="0"/>
          </a:p>
          <a:p>
            <a:r>
              <a:rPr lang="sr-Latn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DEF: 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Skup tačaka u ravni na jednakom rastojanju (r) od date tačke (C) naziva se  </a:t>
            </a:r>
            <a:r>
              <a:rPr lang="sr-Latn-CS" sz="2400" i="1" dirty="0" smtClean="0">
                <a:latin typeface="Times New Roman" pitchFamily="18" charset="0"/>
                <a:cs typeface="Times New Roman" pitchFamily="18" charset="0"/>
              </a:rPr>
              <a:t>KRUŽNICA.</a:t>
            </a: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Svaka kružnica određena je centrom i poluprečnikom i pišemo k(C,r).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1643042" y="4857760"/>
            <a:ext cx="31432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714480" y="5572140"/>
            <a:ext cx="50720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Connector 7"/>
          <p:cNvSpPr/>
          <p:nvPr/>
        </p:nvSpPr>
        <p:spPr>
          <a:xfrm>
            <a:off x="4000496" y="3714752"/>
            <a:ext cx="1643074" cy="1643074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286248" y="5072074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3143240" y="4500570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8" idx="7"/>
          </p:cNvCxnSpPr>
          <p:nvPr/>
        </p:nvCxnSpPr>
        <p:spPr>
          <a:xfrm rot="5400000" flipH="1" flipV="1">
            <a:off x="4857751" y="3955375"/>
            <a:ext cx="545196" cy="5451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857752" y="3929066"/>
          <a:ext cx="342902" cy="277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3" imgW="114120" imgH="126720" progId="Equation.3">
                  <p:embed/>
                </p:oleObj>
              </mc:Choice>
              <mc:Fallback>
                <p:oleObj name="Equation" r:id="rId3" imgW="114120" imgH="126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2" y="3929066"/>
                        <a:ext cx="342902" cy="2778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714876" y="5715016"/>
          <a:ext cx="285752" cy="379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5" imgW="152280" imgH="164880" progId="Equation.3">
                  <p:embed/>
                </p:oleObj>
              </mc:Choice>
              <mc:Fallback>
                <p:oleObj name="Equation" r:id="rId5" imgW="15228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6" y="5715016"/>
                        <a:ext cx="285752" cy="3794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2786050" y="4286256"/>
          <a:ext cx="285752" cy="307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7" imgW="126720" imgH="164880" progId="Equation.3">
                  <p:embed/>
                </p:oleObj>
              </mc:Choice>
              <mc:Fallback>
                <p:oleObj name="Equation" r:id="rId7" imgW="126720" imgH="1648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50" y="4286256"/>
                        <a:ext cx="285752" cy="3079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6572264" y="5786454"/>
          <a:ext cx="285752" cy="282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9" imgW="126720" imgH="139680" progId="Equation.3">
                  <p:embed/>
                </p:oleObj>
              </mc:Choice>
              <mc:Fallback>
                <p:oleObj name="Equation" r:id="rId9" imgW="126720" imgH="1396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64" y="5786454"/>
                        <a:ext cx="285752" cy="2825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2857488" y="3214686"/>
          <a:ext cx="357190" cy="379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11" imgW="139680" imgH="164880" progId="Equation.3">
                  <p:embed/>
                </p:oleObj>
              </mc:Choice>
              <mc:Fallback>
                <p:oleObj name="Equation" r:id="rId11" imgW="139680" imgH="1648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488" y="3214686"/>
                        <a:ext cx="357190" cy="3794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143372" y="4143380"/>
          <a:ext cx="785818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13" imgW="495000" imgH="203040" progId="Equation.3">
                  <p:embed/>
                </p:oleObj>
              </mc:Choice>
              <mc:Fallback>
                <p:oleObj name="Equation" r:id="rId13" imgW="49500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2" y="4143380"/>
                        <a:ext cx="785818" cy="274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2857488" y="5572140"/>
          <a:ext cx="500066" cy="392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15" imgW="126720" imgH="177480" progId="Equation.3">
                  <p:embed/>
                </p:oleObj>
              </mc:Choice>
              <mc:Fallback>
                <p:oleObj name="Equation" r:id="rId15" imgW="12672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488" y="5572140"/>
                        <a:ext cx="500066" cy="3921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142984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Opšta jednačina kružnice :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929058" y="1071546"/>
          <a:ext cx="3571900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" imgW="1422360" imgH="228600" progId="Equation.3">
                  <p:embed/>
                </p:oleObj>
              </mc:Choice>
              <mc:Fallback>
                <p:oleObj name="Equation" r:id="rId3" imgW="142236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58" y="1071546"/>
                        <a:ext cx="3571900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rot="16200000" flipV="1">
            <a:off x="821505" y="4036223"/>
            <a:ext cx="400052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500166" y="5072074"/>
            <a:ext cx="621510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Connector 10"/>
          <p:cNvSpPr/>
          <p:nvPr/>
        </p:nvSpPr>
        <p:spPr>
          <a:xfrm>
            <a:off x="3929058" y="2857496"/>
            <a:ext cx="2357454" cy="214314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5036347" y="3178967"/>
            <a:ext cx="857256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4750595" y="4107661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4536281" y="4536289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2857488" y="3929066"/>
            <a:ext cx="292895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2786050" y="3071810"/>
            <a:ext cx="300039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7286644" y="5286388"/>
          <a:ext cx="285750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5" imgW="126720" imgH="139680" progId="Equation.3">
                  <p:embed/>
                </p:oleObj>
              </mc:Choice>
              <mc:Fallback>
                <p:oleObj name="Equation" r:id="rId5" imgW="126720" imgH="1396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644" y="5286388"/>
                        <a:ext cx="285750" cy="28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285984" y="2143116"/>
          <a:ext cx="357188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7" imgW="139680" imgH="164880" progId="Equation.3">
                  <p:embed/>
                </p:oleObj>
              </mc:Choice>
              <mc:Fallback>
                <p:oleObj name="Equation" r:id="rId7" imgW="139680" imgH="1648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84" y="2143116"/>
                        <a:ext cx="357188" cy="379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4786314" y="3929066"/>
          <a:ext cx="295276" cy="320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9" imgW="152280" imgH="177480" progId="Equation.3">
                  <p:embed/>
                </p:oleObj>
              </mc:Choice>
              <mc:Fallback>
                <p:oleObj name="Equation" r:id="rId9" imgW="15228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4" y="3929066"/>
                        <a:ext cx="295276" cy="3206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5143504" y="3357562"/>
          <a:ext cx="3429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11" imgW="114120" imgH="126720" progId="Equation.3">
                  <p:embed/>
                </p:oleObj>
              </mc:Choice>
              <mc:Fallback>
                <p:oleObj name="Equation" r:id="rId11" imgW="114120" imgH="12672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4" y="3357562"/>
                        <a:ext cx="34290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5643570" y="5214950"/>
          <a:ext cx="285750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13" imgW="126720" imgH="139680" progId="Equation.3">
                  <p:embed/>
                </p:oleObj>
              </mc:Choice>
              <mc:Fallback>
                <p:oleObj name="Equation" r:id="rId13" imgW="126720" imgH="1396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70" y="5214950"/>
                        <a:ext cx="285750" cy="28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2357422" y="3000372"/>
          <a:ext cx="357188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14" imgW="139680" imgH="164880" progId="Equation.3">
                  <p:embed/>
                </p:oleObj>
              </mc:Choice>
              <mc:Fallback>
                <p:oleObj name="Equation" r:id="rId14" imgW="139680" imgH="1648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22" y="3000372"/>
                        <a:ext cx="357188" cy="379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5726113" y="2714625"/>
          <a:ext cx="9779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15" imgW="533160" imgH="203040" progId="Equation.3">
                  <p:embed/>
                </p:oleObj>
              </mc:Choice>
              <mc:Fallback>
                <p:oleObj name="Equation" r:id="rId15" imgW="53316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6113" y="2714625"/>
                        <a:ext cx="977900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5000628" y="5286388"/>
          <a:ext cx="28575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17" imgW="152280" imgH="164880" progId="Equation.3">
                  <p:embed/>
                </p:oleObj>
              </mc:Choice>
              <mc:Fallback>
                <p:oleObj name="Equation" r:id="rId17" imgW="152280" imgH="1648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8" y="5286388"/>
                        <a:ext cx="285750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2357422" y="3857628"/>
          <a:ext cx="28575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19" imgW="126720" imgH="164880" progId="Equation.3">
                  <p:embed/>
                </p:oleObj>
              </mc:Choice>
              <mc:Fallback>
                <p:oleObj name="Equation" r:id="rId19" imgW="126720" imgH="1648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22" y="3857628"/>
                        <a:ext cx="285750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5286380" y="4000504"/>
          <a:ext cx="428628" cy="307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21" imgW="355320" imgH="164880" progId="Equation.3">
                  <p:embed/>
                </p:oleObj>
              </mc:Choice>
              <mc:Fallback>
                <p:oleObj name="Equation" r:id="rId21" imgW="355320" imgH="1648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0" y="4000504"/>
                        <a:ext cx="428628" cy="3079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5786446" y="3357562"/>
          <a:ext cx="785818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23" imgW="355320" imgH="164880" progId="Equation.3">
                  <p:embed/>
                </p:oleObj>
              </mc:Choice>
              <mc:Fallback>
                <p:oleObj name="Equation" r:id="rId23" imgW="355320" imgH="1648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46" y="3357562"/>
                        <a:ext cx="785818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357158" y="5857892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Ako je centar kružnice  koordinatni početak jednačina kružnice glasi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1428728" y="6286520"/>
          <a:ext cx="1357322" cy="442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25" imgW="761760" imgH="228600" progId="Equation.3">
                  <p:embed/>
                </p:oleObj>
              </mc:Choice>
              <mc:Fallback>
                <p:oleObj name="Equation" r:id="rId25" imgW="761760" imgH="2286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6286520"/>
                        <a:ext cx="1357322" cy="4429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3" name="Object 15"/>
          <p:cNvGraphicFramePr>
            <a:graphicFrameLocks noChangeAspect="1"/>
          </p:cNvGraphicFramePr>
          <p:nvPr/>
        </p:nvGraphicFramePr>
        <p:xfrm>
          <a:off x="2285984" y="5143512"/>
          <a:ext cx="50006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27" imgW="126720" imgH="177480" progId="Equation.3">
                  <p:embed/>
                </p:oleObj>
              </mc:Choice>
              <mc:Fallback>
                <p:oleObj name="Equation" r:id="rId27" imgW="126720" imgH="1774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84" y="5143512"/>
                        <a:ext cx="50006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142984"/>
            <a:ext cx="807249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Ako je jednačina kružnice data u obliku</a:t>
            </a: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Primjer 1:  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Odrediti koordinate centra i poluprečnik kružnice čija je jednačina:</a:t>
            </a: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a)</a:t>
            </a: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b)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71472" y="1785926"/>
          <a:ext cx="4357718" cy="3071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3" imgW="1511280" imgH="1346040" progId="Equation.3">
                  <p:embed/>
                </p:oleObj>
              </mc:Choice>
              <mc:Fallback>
                <p:oleObj name="Equation" r:id="rId3" imgW="1511280" imgH="1346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1785926"/>
                        <a:ext cx="4357718" cy="30718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143504" y="1857364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,tada je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57224" y="5500702"/>
          <a:ext cx="3286148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5" imgW="1485720" imgH="228600" progId="Equation.3">
                  <p:embed/>
                </p:oleObj>
              </mc:Choice>
              <mc:Fallback>
                <p:oleObj name="Equation" r:id="rId5" imgW="148572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5500702"/>
                        <a:ext cx="3286148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57224" y="5929330"/>
          <a:ext cx="3286148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7" imgW="1574640" imgH="228600" progId="Equation.3">
                  <p:embed/>
                </p:oleObj>
              </mc:Choice>
              <mc:Fallback>
                <p:oleObj name="Equation" r:id="rId7" imgW="157464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5929330"/>
                        <a:ext cx="3286148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000108"/>
            <a:ext cx="87154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1.a)</a:t>
            </a: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Jednačina kružnice glasi :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928662" y="1000108"/>
          <a:ext cx="328612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3" imgW="1485720" imgH="228600" progId="Equation.3">
                  <p:embed/>
                </p:oleObj>
              </mc:Choice>
              <mc:Fallback>
                <p:oleObj name="Equation" r:id="rId3" imgW="148572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1000108"/>
                        <a:ext cx="3286125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71472" y="1571612"/>
          <a:ext cx="3500462" cy="4143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5" imgW="1549080" imgH="1803240" progId="Equation.3">
                  <p:embed/>
                </p:oleObj>
              </mc:Choice>
              <mc:Fallback>
                <p:oleObj name="Equation" r:id="rId5" imgW="1549080" imgH="1803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1571612"/>
                        <a:ext cx="3500462" cy="41434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643306" y="5715016"/>
          <a:ext cx="3643338" cy="514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7" imgW="1384200" imgH="228600" progId="Equation.3">
                  <p:embed/>
                </p:oleObj>
              </mc:Choice>
              <mc:Fallback>
                <p:oleObj name="Equation" r:id="rId7" imgW="13842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06" y="5715016"/>
                        <a:ext cx="3643338" cy="5143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142984"/>
            <a:ext cx="82868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Zadaci za vježbu:</a:t>
            </a: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1.Napisati jednačinu kružnice čiji je centar u presjeku pravih</a:t>
            </a: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2x+y-15=0  i  x-3y+17=0, a sadrži tačku A(9,-5).</a:t>
            </a: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2. Odrediti jednačinu kružnice kojoj pripadaju tačke A(3,1)  i  B(6,4), a centar joj pripada y osi.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Odrediti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koordinate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centra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polupre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kru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nice: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c)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57224" y="3786190"/>
          <a:ext cx="4500594" cy="1214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5" imgW="1562040" imgH="736560" progId="Equation.3">
                  <p:embed/>
                </p:oleObj>
              </mc:Choice>
              <mc:Fallback>
                <p:oleObj name="Equation" r:id="rId5" imgW="1562040" imgH="7365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3786190"/>
                        <a:ext cx="4500594" cy="1214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142984"/>
            <a:ext cx="821537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Odrediti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jedna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činu kružnice  čiji je centar tačka M(-12,5) i koja prolazi kroz koordinatni početak.</a:t>
            </a:r>
          </a:p>
          <a:p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5.Odrediti jednačinu kružnice čiji se centar nalazi u presjeku pravih x-3y+17=0 i 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2x+y-15=0 i koja sadrži tačku M(9,-5).</a:t>
            </a:r>
          </a:p>
          <a:p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6.Odrediti jednačinu kružnice koncentrične kružnici </a:t>
            </a:r>
          </a:p>
          <a:p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mtClean="0">
                <a:latin typeface="Times New Roman" pitchFamily="18" charset="0"/>
                <a:cs typeface="Times New Roman" pitchFamily="18" charset="0"/>
              </a:rPr>
              <a:t>a čiji je poluprečnik za jedan veći od poluprečnika date kružnice.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500694" y="2714620"/>
          <a:ext cx="2786082" cy="442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Equation" r:id="rId3" imgW="1549080" imgH="228600" progId="Equation.3">
                  <p:embed/>
                </p:oleObj>
              </mc:Choice>
              <mc:Fallback>
                <p:oleObj name="Equation" r:id="rId3" imgW="15490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94" y="2714620"/>
                        <a:ext cx="2786082" cy="4429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</TotalTime>
  <Words>204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Flow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SVETLANA</cp:lastModifiedBy>
  <cp:revision>11</cp:revision>
  <dcterms:created xsi:type="dcterms:W3CDTF">2011-03-03T21:10:28Z</dcterms:created>
  <dcterms:modified xsi:type="dcterms:W3CDTF">2021-02-23T20:13:17Z</dcterms:modified>
</cp:coreProperties>
</file>