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28"/>
  </p:notesMasterIdLst>
  <p:sldIdLst>
    <p:sldId id="264" r:id="rId2"/>
    <p:sldId id="293" r:id="rId3"/>
    <p:sldId id="265" r:id="rId4"/>
    <p:sldId id="279" r:id="rId5"/>
    <p:sldId id="270" r:id="rId6"/>
    <p:sldId id="267" r:id="rId7"/>
    <p:sldId id="281" r:id="rId8"/>
    <p:sldId id="282" r:id="rId9"/>
    <p:sldId id="271" r:id="rId10"/>
    <p:sldId id="283" r:id="rId11"/>
    <p:sldId id="284" r:id="rId12"/>
    <p:sldId id="285" r:id="rId13"/>
    <p:sldId id="286" r:id="rId14"/>
    <p:sldId id="287" r:id="rId15"/>
    <p:sldId id="288" r:id="rId16"/>
    <p:sldId id="289" r:id="rId17"/>
    <p:sldId id="290" r:id="rId18"/>
    <p:sldId id="273" r:id="rId19"/>
    <p:sldId id="274" r:id="rId20"/>
    <p:sldId id="275" r:id="rId21"/>
    <p:sldId id="294" r:id="rId22"/>
    <p:sldId id="276" r:id="rId23"/>
    <p:sldId id="291" r:id="rId24"/>
    <p:sldId id="292" r:id="rId25"/>
    <p:sldId id="277" r:id="rId26"/>
    <p:sldId id="27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D2863B-D5C7-4691-B160-23DDEF3F1806}" type="datetimeFigureOut">
              <a:rPr lang="en-US" smtClean="0"/>
              <a:pPr/>
              <a:t>11/28/2020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25DEA0-9416-4CE8-9FEB-9F2CE2719148}" type="slidenum">
              <a:rPr lang="en-US" smtClean="0"/>
              <a:pPr/>
              <a:t>‹#›</a:t>
            </a:fld>
            <a:endParaRPr lang="en-US"/>
          </a:p>
        </p:txBody>
      </p:sp>
    </p:spTree>
    <p:extLst>
      <p:ext uri="{BB962C8B-B14F-4D97-AF65-F5344CB8AC3E}">
        <p14:creationId xmlns:p14="http://schemas.microsoft.com/office/powerpoint/2010/main" val="3953949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BE9109F-7888-4136-9B3E-20BAA6C67FDD}" type="datetime1">
              <a:rPr lang="en-US" smtClean="0"/>
              <a:pPr/>
              <a:t>11/28/2020</a:t>
            </a:fld>
            <a:endParaRPr lang="en-US"/>
          </a:p>
        </p:txBody>
      </p:sp>
      <p:sp>
        <p:nvSpPr>
          <p:cNvPr id="19" name="Footer Placeholder 18"/>
          <p:cNvSpPr>
            <a:spLocks noGrp="1"/>
          </p:cNvSpPr>
          <p:nvPr>
            <p:ph type="ftr" sz="quarter" idx="11"/>
          </p:nvPr>
        </p:nvSpPr>
        <p:spPr/>
        <p:txBody>
          <a:bodyPr/>
          <a:lstStyle/>
          <a:p>
            <a:r>
              <a:rPr lang="en-US" smtClean="0"/>
              <a:t>Roganović Nevenka, prof</a:t>
            </a:r>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D019C4-B6E4-4D6E-8D97-DE5AADDB81FB}" type="datetime1">
              <a:rPr lang="en-US" smtClean="0"/>
              <a:pPr/>
              <a:t>11/28/2020</a:t>
            </a:fld>
            <a:endParaRPr lang="en-US"/>
          </a:p>
        </p:txBody>
      </p:sp>
      <p:sp>
        <p:nvSpPr>
          <p:cNvPr id="5" name="Footer Placeholder 4"/>
          <p:cNvSpPr>
            <a:spLocks noGrp="1"/>
          </p:cNvSpPr>
          <p:nvPr>
            <p:ph type="ftr" sz="quarter" idx="11"/>
          </p:nvPr>
        </p:nvSpPr>
        <p:spPr/>
        <p:txBody>
          <a:bodyPr/>
          <a:lstStyle/>
          <a:p>
            <a:r>
              <a:rPr lang="en-US" smtClean="0"/>
              <a:t>Roganović Nevenka, prof</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27D46-938B-4917-9A18-B9553131B127}" type="datetime1">
              <a:rPr lang="en-US" smtClean="0"/>
              <a:pPr/>
              <a:t>11/28/2020</a:t>
            </a:fld>
            <a:endParaRPr lang="en-US"/>
          </a:p>
        </p:txBody>
      </p:sp>
      <p:sp>
        <p:nvSpPr>
          <p:cNvPr id="5" name="Footer Placeholder 4"/>
          <p:cNvSpPr>
            <a:spLocks noGrp="1"/>
          </p:cNvSpPr>
          <p:nvPr>
            <p:ph type="ftr" sz="quarter" idx="11"/>
          </p:nvPr>
        </p:nvSpPr>
        <p:spPr/>
        <p:txBody>
          <a:bodyPr/>
          <a:lstStyle/>
          <a:p>
            <a:r>
              <a:rPr lang="en-US" smtClean="0"/>
              <a:t>Roganović Nevenka, prof</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E8E999-636C-4132-B432-58E8E3545225}" type="datetime1">
              <a:rPr lang="en-US" smtClean="0"/>
              <a:pPr/>
              <a:t>11/28/2020</a:t>
            </a:fld>
            <a:endParaRPr lang="en-US"/>
          </a:p>
        </p:txBody>
      </p:sp>
      <p:sp>
        <p:nvSpPr>
          <p:cNvPr id="5" name="Footer Placeholder 4"/>
          <p:cNvSpPr>
            <a:spLocks noGrp="1"/>
          </p:cNvSpPr>
          <p:nvPr>
            <p:ph type="ftr" sz="quarter" idx="11"/>
          </p:nvPr>
        </p:nvSpPr>
        <p:spPr/>
        <p:txBody>
          <a:bodyPr/>
          <a:lstStyle/>
          <a:p>
            <a:r>
              <a:rPr lang="en-US" smtClean="0"/>
              <a:t>Roganović Nevenka, prof</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7737B5D-88E8-4FB1-92E3-A99C2603A8BF}" type="datetime1">
              <a:rPr lang="en-US" smtClean="0"/>
              <a:pPr/>
              <a:t>11/28/2020</a:t>
            </a:fld>
            <a:endParaRPr lang="en-US"/>
          </a:p>
        </p:txBody>
      </p:sp>
      <p:sp>
        <p:nvSpPr>
          <p:cNvPr id="5" name="Footer Placeholder 4"/>
          <p:cNvSpPr>
            <a:spLocks noGrp="1"/>
          </p:cNvSpPr>
          <p:nvPr>
            <p:ph type="ftr" sz="quarter" idx="11"/>
          </p:nvPr>
        </p:nvSpPr>
        <p:spPr/>
        <p:txBody>
          <a:bodyPr/>
          <a:lstStyle/>
          <a:p>
            <a:r>
              <a:rPr lang="en-US" smtClean="0"/>
              <a:t>Roganović Nevenka, prof</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28365F-66F6-4C2C-805D-D761C4C152B0}" type="datetime1">
              <a:rPr lang="en-US" smtClean="0"/>
              <a:pPr/>
              <a:t>11/28/2020</a:t>
            </a:fld>
            <a:endParaRPr lang="en-US"/>
          </a:p>
        </p:txBody>
      </p:sp>
      <p:sp>
        <p:nvSpPr>
          <p:cNvPr id="6" name="Footer Placeholder 5"/>
          <p:cNvSpPr>
            <a:spLocks noGrp="1"/>
          </p:cNvSpPr>
          <p:nvPr>
            <p:ph type="ftr" sz="quarter" idx="11"/>
          </p:nvPr>
        </p:nvSpPr>
        <p:spPr/>
        <p:txBody>
          <a:bodyPr/>
          <a:lstStyle/>
          <a:p>
            <a:r>
              <a:rPr lang="en-US" smtClean="0"/>
              <a:t>Roganović Nevenka, prof</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F0D4DF9-2F56-4D96-955D-9D8A8FD77192}" type="datetime1">
              <a:rPr lang="en-US" smtClean="0"/>
              <a:pPr/>
              <a:t>11/28/2020</a:t>
            </a:fld>
            <a:endParaRPr lang="en-US"/>
          </a:p>
        </p:txBody>
      </p:sp>
      <p:sp>
        <p:nvSpPr>
          <p:cNvPr id="8" name="Footer Placeholder 7"/>
          <p:cNvSpPr>
            <a:spLocks noGrp="1"/>
          </p:cNvSpPr>
          <p:nvPr>
            <p:ph type="ftr" sz="quarter" idx="11"/>
          </p:nvPr>
        </p:nvSpPr>
        <p:spPr/>
        <p:txBody>
          <a:bodyPr/>
          <a:lstStyle/>
          <a:p>
            <a:r>
              <a:rPr lang="en-US" smtClean="0"/>
              <a:t>Roganović Nevenka, prof</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8645426-41CC-48C7-8912-28FA9F671D15}" type="datetime1">
              <a:rPr lang="en-US" smtClean="0"/>
              <a:pPr/>
              <a:t>11/28/2020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r>
              <a:rPr lang="en-US" smtClean="0"/>
              <a:t>Roganović Nevenka, prof</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8E8EB-FB91-4281-B0DF-EB4740A3C534}" type="datetime1">
              <a:rPr lang="en-US" smtClean="0"/>
              <a:pPr/>
              <a:t>11/28/2020</a:t>
            </a:fld>
            <a:endParaRPr lang="en-US"/>
          </a:p>
        </p:txBody>
      </p:sp>
      <p:sp>
        <p:nvSpPr>
          <p:cNvPr id="3" name="Footer Placeholder 2"/>
          <p:cNvSpPr>
            <a:spLocks noGrp="1"/>
          </p:cNvSpPr>
          <p:nvPr>
            <p:ph type="ftr" sz="quarter" idx="11"/>
          </p:nvPr>
        </p:nvSpPr>
        <p:spPr/>
        <p:txBody>
          <a:bodyPr/>
          <a:lstStyle/>
          <a:p>
            <a:r>
              <a:rPr lang="en-US" smtClean="0"/>
              <a:t>Roganović Nevenka, prof</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F2D98C5-E4C2-4F70-ADD4-97D4687DC8EF}" type="datetime1">
              <a:rPr lang="en-US" smtClean="0"/>
              <a:pPr/>
              <a:t>11/28/2020</a:t>
            </a:fld>
            <a:endParaRPr lang="en-US"/>
          </a:p>
        </p:txBody>
      </p:sp>
      <p:sp>
        <p:nvSpPr>
          <p:cNvPr id="6" name="Footer Placeholder 5"/>
          <p:cNvSpPr>
            <a:spLocks noGrp="1"/>
          </p:cNvSpPr>
          <p:nvPr>
            <p:ph type="ftr" sz="quarter" idx="11"/>
          </p:nvPr>
        </p:nvSpPr>
        <p:spPr/>
        <p:txBody>
          <a:bodyPr/>
          <a:lstStyle/>
          <a:p>
            <a:r>
              <a:rPr lang="en-US" smtClean="0"/>
              <a:t>Roganović Nevenka, prof</a:t>
            </a:r>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53FA3DB0-F3E2-4ACF-A3C7-629DBE7AFDA0}" type="datetime1">
              <a:rPr lang="en-US" smtClean="0"/>
              <a:pPr/>
              <a:t>11/28/2020</a:t>
            </a:fld>
            <a:endParaRPr lang="en-US"/>
          </a:p>
        </p:txBody>
      </p:sp>
      <p:sp>
        <p:nvSpPr>
          <p:cNvPr id="6" name="Footer Placeholder 5"/>
          <p:cNvSpPr>
            <a:spLocks noGrp="1"/>
          </p:cNvSpPr>
          <p:nvPr>
            <p:ph type="ftr" sz="quarter" idx="11"/>
          </p:nvPr>
        </p:nvSpPr>
        <p:spPr/>
        <p:txBody>
          <a:bodyPr/>
          <a:lstStyle/>
          <a:p>
            <a:r>
              <a:rPr lang="en-US" smtClean="0"/>
              <a:t>Roganović Nevenka, prof</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FDBC619-B21B-4578-B6F2-943438C3904D}" type="datetime1">
              <a:rPr lang="en-US" smtClean="0"/>
              <a:pPr/>
              <a:t>11/28/2020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en-US" smtClean="0"/>
              <a:t>Roganović Nevenka, prof</a:t>
            </a:r>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sldNum="0" hd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599" y="1295401"/>
            <a:ext cx="4174069" cy="1447800"/>
          </a:xfrm>
        </p:spPr>
        <p:txBody>
          <a:bodyPr>
            <a:normAutofit fontScale="90000"/>
          </a:bodyPr>
          <a:lstStyle/>
          <a:p>
            <a:r>
              <a:rPr lang="sr-Latn-CS" sz="3600" dirty="0" smtClean="0"/>
              <a:t>Petar </a:t>
            </a:r>
            <a:r>
              <a:rPr lang="sr-Latn-CS" sz="3600" dirty="0"/>
              <a:t>II Petrović </a:t>
            </a:r>
            <a:r>
              <a:rPr lang="sr-Latn-CS" sz="3600" dirty="0" smtClean="0"/>
              <a:t>Njegoš</a:t>
            </a:r>
            <a:r>
              <a:rPr lang="en-US" sz="3600" dirty="0" smtClean="0"/>
              <a:t/>
            </a:r>
            <a:br>
              <a:rPr lang="en-US" sz="3600" dirty="0" smtClean="0"/>
            </a:br>
            <a:r>
              <a:rPr lang="sr-Latn-CS" sz="3600" dirty="0"/>
              <a:t/>
            </a:r>
            <a:br>
              <a:rPr lang="sr-Latn-CS" sz="3600" dirty="0"/>
            </a:br>
            <a:r>
              <a:rPr lang="sr-Latn-CS" sz="3600" dirty="0" smtClean="0"/>
              <a:t/>
            </a:r>
            <a:br>
              <a:rPr lang="sr-Latn-CS" sz="3600" dirty="0" smtClean="0"/>
            </a:br>
            <a:r>
              <a:rPr lang="en-US" sz="4400" i="1" dirty="0" err="1" smtClean="0"/>
              <a:t>Gorski</a:t>
            </a:r>
            <a:r>
              <a:rPr lang="en-US" sz="4400" i="1" dirty="0" smtClean="0"/>
              <a:t> </a:t>
            </a:r>
            <a:r>
              <a:rPr lang="en-US" sz="4400" i="1" dirty="0" err="1" smtClean="0"/>
              <a:t>vijenac</a:t>
            </a:r>
            <a:r>
              <a:rPr lang="sr-Latn-CS" sz="4400" i="1" dirty="0"/>
              <a:t/>
            </a:r>
            <a:br>
              <a:rPr lang="sr-Latn-CS" sz="4400" i="1" dirty="0"/>
            </a:br>
            <a:r>
              <a:rPr lang="sr-Latn-CS" sz="3600" b="1" dirty="0" smtClean="0"/>
              <a:t/>
            </a:r>
            <a:br>
              <a:rPr lang="sr-Latn-CS" sz="3600" b="1" dirty="0" smtClean="0"/>
            </a:br>
            <a:r>
              <a:rPr lang="sr-Latn-CS" sz="3600" b="1" dirty="0" smtClean="0"/>
              <a:t/>
            </a:r>
            <a:br>
              <a:rPr lang="sr-Latn-CS" sz="3600" b="1" dirty="0" smtClean="0"/>
            </a:br>
            <a:r>
              <a:rPr lang="sr-Latn-CS" sz="3600" b="1" dirty="0" smtClean="0"/>
              <a:t/>
            </a:r>
            <a:br>
              <a:rPr lang="sr-Latn-CS" sz="3600" b="1" dirty="0" smtClean="0"/>
            </a:br>
            <a:r>
              <a:rPr lang="sr-Latn-CS" sz="3600" b="1" dirty="0" smtClean="0"/>
              <a:t/>
            </a:r>
            <a:br>
              <a:rPr lang="sr-Latn-CS" sz="3600" b="1" dirty="0" smtClean="0"/>
            </a:br>
            <a:r>
              <a:rPr lang="sr-Latn-CS" sz="3600" b="1" dirty="0" smtClean="0"/>
              <a:t/>
            </a:r>
            <a:br>
              <a:rPr lang="sr-Latn-CS" sz="3600" b="1" dirty="0" smtClean="0"/>
            </a:br>
            <a:r>
              <a:rPr lang="sr-Latn-CS" sz="3600" b="1" dirty="0" smtClean="0"/>
              <a:t/>
            </a:r>
            <a:br>
              <a:rPr lang="sr-Latn-CS" sz="3600" b="1" dirty="0" smtClean="0"/>
            </a:br>
            <a:r>
              <a:rPr lang="sr-Latn-CS" sz="3600" b="1" dirty="0" smtClean="0"/>
              <a:t/>
            </a:r>
            <a:br>
              <a:rPr lang="sr-Latn-CS" sz="3600" b="1" dirty="0" smtClean="0"/>
            </a:br>
            <a:r>
              <a:rPr lang="sr-Latn-CS" sz="3600" b="1" dirty="0" smtClean="0"/>
              <a:t/>
            </a:r>
            <a:br>
              <a:rPr lang="sr-Latn-CS" sz="3600" b="1" dirty="0" smtClean="0"/>
            </a:br>
            <a:r>
              <a:rPr lang="sr-Latn-CS" sz="3600" b="1" dirty="0" smtClean="0"/>
              <a:t/>
            </a:r>
            <a:br>
              <a:rPr lang="sr-Latn-CS" sz="3600" b="1" dirty="0" smtClean="0"/>
            </a:br>
            <a:r>
              <a:rPr lang="sr-Latn-CS" sz="3600" b="1" dirty="0" smtClean="0"/>
              <a:t/>
            </a:r>
            <a:br>
              <a:rPr lang="sr-Latn-CS" sz="3600" b="1" dirty="0" smtClean="0"/>
            </a:br>
            <a:endParaRPr lang="en-US" sz="3600" b="1" dirty="0"/>
          </a:p>
        </p:txBody>
      </p:sp>
      <p:sp>
        <p:nvSpPr>
          <p:cNvPr id="3" name="Subtitle 2"/>
          <p:cNvSpPr>
            <a:spLocks noGrp="1"/>
          </p:cNvSpPr>
          <p:nvPr>
            <p:ph type="subTitle" idx="1"/>
          </p:nvPr>
        </p:nvSpPr>
        <p:spPr>
          <a:xfrm>
            <a:off x="3048000" y="1544812"/>
            <a:ext cx="5410200" cy="3408188"/>
          </a:xfrm>
        </p:spPr>
        <p:txBody>
          <a:bodyPr>
            <a:normAutofit/>
          </a:bodyPr>
          <a:lstStyle/>
          <a:p>
            <a:endParaRPr lang="en-US" sz="2000" dirty="0" smtClean="0">
              <a:solidFill>
                <a:schemeClr val="tx1"/>
              </a:solidFill>
              <a:latin typeface="+mj-lt"/>
            </a:endParaRPr>
          </a:p>
          <a:p>
            <a:endParaRPr lang="sr-Latn-CS" sz="2000" dirty="0" smtClean="0">
              <a:solidFill>
                <a:schemeClr val="tx1"/>
              </a:solidFill>
              <a:latin typeface="+mj-lt"/>
            </a:endParaRPr>
          </a:p>
          <a:p>
            <a:endParaRPr lang="sr-Latn-CS" sz="2000" dirty="0" smtClean="0">
              <a:solidFill>
                <a:schemeClr val="tx1"/>
              </a:solidFill>
              <a:latin typeface="+mj-lt"/>
            </a:endParaRPr>
          </a:p>
          <a:p>
            <a:endParaRPr lang="sr-Latn-CS" sz="2000" dirty="0" smtClean="0">
              <a:solidFill>
                <a:schemeClr val="tx1"/>
              </a:solidFill>
              <a:latin typeface="+mj-lt"/>
            </a:endParaRPr>
          </a:p>
          <a:p>
            <a:endParaRPr lang="en-US" sz="2000" dirty="0">
              <a:solidFill>
                <a:schemeClr val="tx1"/>
              </a:solidFill>
              <a:latin typeface="+mj-lt"/>
            </a:endParaRPr>
          </a:p>
        </p:txBody>
      </p:sp>
      <p:pic>
        <p:nvPicPr>
          <p:cNvPr id="7170" name="Picture 2" descr="http://upload.wikimedia.org/wikipedia/commons/9/9d/Njegosh_vladika.jpg"/>
          <p:cNvPicPr>
            <a:picLocks noChangeAspect="1" noChangeArrowheads="1"/>
          </p:cNvPicPr>
          <p:nvPr/>
        </p:nvPicPr>
        <p:blipFill>
          <a:blip r:embed="rId2" cstate="print"/>
          <a:srcRect/>
          <a:stretch>
            <a:fillRect/>
          </a:stretch>
        </p:blipFill>
        <p:spPr bwMode="auto">
          <a:xfrm>
            <a:off x="228600" y="228600"/>
            <a:ext cx="2590799" cy="3200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685800"/>
            <a:ext cx="8382000" cy="3447098"/>
          </a:xfrm>
          <a:prstGeom prst="rect">
            <a:avLst/>
          </a:prstGeom>
        </p:spPr>
        <p:txBody>
          <a:bodyPr wrap="square">
            <a:spAutoFit/>
          </a:bodyPr>
          <a:lstStyle/>
          <a:p>
            <a:endParaRPr lang="en-US" dirty="0" smtClean="0"/>
          </a:p>
          <a:p>
            <a:r>
              <a:rPr lang="sr-Latn-ME" sz="2000" b="1" dirty="0">
                <a:solidFill>
                  <a:srgbClr val="7030A0"/>
                </a:solidFill>
              </a:rPr>
              <a:t>Prva skupština ili Skupština uoči Trojčina </a:t>
            </a:r>
            <a:r>
              <a:rPr lang="sr-Latn-ME" sz="2000" b="1" dirty="0" smtClean="0">
                <a:solidFill>
                  <a:srgbClr val="7030A0"/>
                </a:solidFill>
              </a:rPr>
              <a:t>dne</a:t>
            </a:r>
            <a:endParaRPr lang="en-US" sz="2000" dirty="0" smtClean="0"/>
          </a:p>
          <a:p>
            <a:endParaRPr lang="en-US" sz="2000" dirty="0"/>
          </a:p>
          <a:p>
            <a:r>
              <a:rPr lang="sr-Latn-ME" sz="2000" dirty="0" smtClean="0"/>
              <a:t>Na </a:t>
            </a:r>
            <a:r>
              <a:rPr lang="sr-Latn-ME" sz="2000" dirty="0"/>
              <a:t>samom početku dat je monolog vladike Danila u </a:t>
            </a:r>
            <a:r>
              <a:rPr lang="sr-Latn-ME" sz="2000" dirty="0" smtClean="0"/>
              <a:t>kom</a:t>
            </a:r>
            <a:r>
              <a:rPr lang="en-US" sz="2000" dirty="0" smtClean="0"/>
              <a:t>e</a:t>
            </a:r>
            <a:r>
              <a:rPr lang="sr-Latn-ME" sz="2000" dirty="0" smtClean="0"/>
              <a:t> </a:t>
            </a:r>
            <a:r>
              <a:rPr lang="en-US" sz="2000" dirty="0"/>
              <a:t>V</a:t>
            </a:r>
            <a:r>
              <a:rPr lang="sr-Latn-ME" sz="2000" dirty="0" smtClean="0"/>
              <a:t>ladika</a:t>
            </a:r>
            <a:r>
              <a:rPr lang="sr-Latn-ME" sz="2000" dirty="0"/>
              <a:t>, misleći da ga niko ne čuje razgovara sam sa sobom. Vladika kao svešteno lice izražava tugu, zabrinutost zbog stanja u Crnoj Gori.</a:t>
            </a:r>
          </a:p>
          <a:p>
            <a:r>
              <a:rPr lang="sr-Latn-ME" sz="2000" dirty="0"/>
              <a:t>U ovom monologu zastupljeni su lirski elementi, lirski kod, jer je naglašena vladičina usamljenost i njegova osjećanja.</a:t>
            </a:r>
          </a:p>
          <a:p>
            <a:r>
              <a:rPr lang="sr-Latn-ME" sz="2000" dirty="0"/>
              <a:t>Vladika se mislima vraća kroz </a:t>
            </a:r>
            <a:r>
              <a:rPr lang="sr-Latn-ME" sz="2000" dirty="0" smtClean="0"/>
              <a:t>istoriju</a:t>
            </a:r>
            <a:r>
              <a:rPr lang="en-US" sz="2000" dirty="0" smtClean="0"/>
              <a:t>,</a:t>
            </a:r>
            <a:r>
              <a:rPr lang="sr-Latn-ME" sz="2000" dirty="0" smtClean="0"/>
              <a:t> prisjeća </a:t>
            </a:r>
            <a:r>
              <a:rPr lang="sr-Latn-ME" sz="2000" dirty="0"/>
              <a:t>se </a:t>
            </a:r>
            <a:r>
              <a:rPr lang="sr-Latn-ME" sz="2000" dirty="0" smtClean="0"/>
              <a:t>izdajnika</a:t>
            </a:r>
            <a:r>
              <a:rPr lang="en-US" sz="2000" dirty="0" smtClean="0"/>
              <a:t>.</a:t>
            </a:r>
            <a:endParaRPr lang="sr-Latn-ME" sz="2000" dirty="0"/>
          </a:p>
          <a:p>
            <a:r>
              <a:rPr lang="sr-Latn-ME" sz="2000" dirty="0"/>
              <a:t>Proziva izdajnike vjerom i kletvom prađedovskom, jer se podrazumijeva da su vjera i nasleđe bitni Crnogorcima</a:t>
            </a:r>
            <a:endParaRPr lang="en-US" sz="2000" dirty="0"/>
          </a:p>
        </p:txBody>
      </p:sp>
    </p:spTree>
    <p:extLst>
      <p:ext uri="{BB962C8B-B14F-4D97-AF65-F5344CB8AC3E}">
        <p14:creationId xmlns:p14="http://schemas.microsoft.com/office/powerpoint/2010/main" val="3636312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1443841"/>
            <a:ext cx="6934200" cy="2585323"/>
          </a:xfrm>
          <a:prstGeom prst="rect">
            <a:avLst/>
          </a:prstGeom>
        </p:spPr>
        <p:txBody>
          <a:bodyPr wrap="square">
            <a:spAutoFit/>
          </a:bodyPr>
          <a:lstStyle/>
          <a:p>
            <a:r>
              <a:rPr lang="sr-Latn-ME" dirty="0"/>
              <a:t>Predviđa crne dane, čudi se tolikoj nesreći koja je zadesila njegov narod i pita se do kada će trajati žrtva naroda.</a:t>
            </a:r>
          </a:p>
          <a:p>
            <a:r>
              <a:rPr lang="sr-Latn-ME" dirty="0"/>
              <a:t>Zvuk monologa je jak, ponavljaju se riječi Bog, krst, vjera, kletva.</a:t>
            </a:r>
          </a:p>
          <a:p>
            <a:r>
              <a:rPr lang="sr-Latn-ME" dirty="0"/>
              <a:t>Proklinje trenutak kada su ga Turci poštedjeli, jer smatra da je iznevjerio narod i svoja vjerovanja.</a:t>
            </a:r>
          </a:p>
          <a:p>
            <a:r>
              <a:rPr lang="sr-Latn-ME" dirty="0"/>
              <a:t>Na scenu dolazi Vuk Mićunović koji pokušava da ospori vladici takvo razmišljanje i podsjeća ga na mladost, snagu, hrabrost crnogorskih momaka.</a:t>
            </a:r>
          </a:p>
          <a:p>
            <a:r>
              <a:rPr lang="sr-Latn-ME" dirty="0"/>
              <a:t>Govori mu o danu pobjede Crnogoraca, poziva na borbu i </a:t>
            </a:r>
            <a:r>
              <a:rPr lang="sr-Latn-ME" dirty="0" smtClean="0"/>
              <a:t>hrabrost</a:t>
            </a:r>
            <a:r>
              <a:rPr lang="en-US" dirty="0" smtClean="0"/>
              <a:t>.</a:t>
            </a:r>
            <a:endParaRPr lang="en-US" dirty="0"/>
          </a:p>
        </p:txBody>
      </p:sp>
    </p:spTree>
    <p:extLst>
      <p:ext uri="{BB962C8B-B14F-4D97-AF65-F5344CB8AC3E}">
        <p14:creationId xmlns:p14="http://schemas.microsoft.com/office/powerpoint/2010/main" val="151265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00" y="1752600"/>
            <a:ext cx="6019800" cy="3416320"/>
          </a:xfrm>
          <a:prstGeom prst="rect">
            <a:avLst/>
          </a:prstGeom>
        </p:spPr>
        <p:txBody>
          <a:bodyPr wrap="square">
            <a:spAutoFit/>
          </a:bodyPr>
          <a:lstStyle/>
          <a:p>
            <a:endParaRPr lang="en-US" dirty="0" smtClean="0"/>
          </a:p>
          <a:p>
            <a:endParaRPr lang="en-US" dirty="0"/>
          </a:p>
          <a:p>
            <a:endParaRPr lang="en-US" dirty="0" smtClean="0"/>
          </a:p>
          <a:p>
            <a:endParaRPr lang="en-US" dirty="0"/>
          </a:p>
          <a:p>
            <a:endParaRPr lang="en-US" dirty="0" smtClean="0"/>
          </a:p>
          <a:p>
            <a:r>
              <a:rPr lang="sr-Latn-ME" dirty="0" smtClean="0"/>
              <a:t>Crnogorci </a:t>
            </a:r>
            <a:r>
              <a:rPr lang="sr-Latn-ME" dirty="0"/>
              <a:t>iznose krst na vrh Lovćena da bi bili bliži Bogu.</a:t>
            </a:r>
          </a:p>
          <a:p>
            <a:r>
              <a:rPr lang="sr-Latn-ME" dirty="0"/>
              <a:t>Međutim, munje se nebom prekrstiše i napraviše na nebu krst kakav još niko vidio nije. Dok su mu se divili, shvatiše da je to božiji znak kojim Bog odobrava njihove odluke.</a:t>
            </a:r>
          </a:p>
          <a:p>
            <a:r>
              <a:rPr lang="sr-Latn-ME" dirty="0"/>
              <a:t>Dok vojvoda Draško pokušava da ubije kukavicu ostali mu govore da su kukavice u prenesenom </a:t>
            </a:r>
            <a:r>
              <a:rPr lang="sr-Latn-ME" dirty="0" smtClean="0"/>
              <a:t>značenju, </a:t>
            </a:r>
            <a:r>
              <a:rPr lang="sr-Latn-ME" dirty="0"/>
              <a:t>ćerke kneza </a:t>
            </a:r>
            <a:r>
              <a:rPr lang="sr-Latn-ME" dirty="0" smtClean="0"/>
              <a:t>Lazara</a:t>
            </a:r>
            <a:r>
              <a:rPr lang="en-US" dirty="0" smtClean="0"/>
              <a:t>.</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838200"/>
            <a:ext cx="6400800" cy="2213209"/>
          </a:xfrm>
          <a:prstGeom prst="rect">
            <a:avLst/>
          </a:prstGeom>
        </p:spPr>
      </p:pic>
    </p:spTree>
    <p:extLst>
      <p:ext uri="{BB962C8B-B14F-4D97-AF65-F5344CB8AC3E}">
        <p14:creationId xmlns:p14="http://schemas.microsoft.com/office/powerpoint/2010/main" val="3614585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762001"/>
            <a:ext cx="5791200" cy="369332"/>
          </a:xfrm>
          <a:prstGeom prst="rect">
            <a:avLst/>
          </a:prstGeom>
        </p:spPr>
        <p:txBody>
          <a:bodyPr wrap="square">
            <a:spAutoFit/>
          </a:bodyPr>
          <a:lstStyle/>
          <a:p>
            <a:r>
              <a:rPr lang="sr-Latn-ME" b="1" dirty="0">
                <a:solidFill>
                  <a:srgbClr val="7030A0"/>
                </a:solidFill>
              </a:rPr>
              <a:t>Skupština o Malome Gospođinu dne na Cetinju</a:t>
            </a:r>
            <a:endParaRPr lang="en-US" dirty="0"/>
          </a:p>
        </p:txBody>
      </p:sp>
      <p:sp>
        <p:nvSpPr>
          <p:cNvPr id="4" name="Rectangle 3"/>
          <p:cNvSpPr/>
          <p:nvPr/>
        </p:nvSpPr>
        <p:spPr>
          <a:xfrm>
            <a:off x="1066800" y="1600200"/>
            <a:ext cx="5867400" cy="4247317"/>
          </a:xfrm>
          <a:prstGeom prst="rect">
            <a:avLst/>
          </a:prstGeom>
        </p:spPr>
        <p:txBody>
          <a:bodyPr wrap="square">
            <a:spAutoFit/>
          </a:bodyPr>
          <a:lstStyle/>
          <a:p>
            <a:r>
              <a:rPr lang="sr-Latn-ME" dirty="0"/>
              <a:t>Druga skupština počinje uvođenjem kola. </a:t>
            </a:r>
            <a:endParaRPr lang="en-US" dirty="0" smtClean="0"/>
          </a:p>
          <a:p>
            <a:r>
              <a:rPr lang="sr-Latn-ME" dirty="0" smtClean="0"/>
              <a:t>U </a:t>
            </a:r>
            <a:r>
              <a:rPr lang="sr-Latn-ME" dirty="0"/>
              <a:t>drugoj skupštini se uvodi veliki broj likova i njihovi profili se jasno definišu</a:t>
            </a:r>
            <a:r>
              <a:rPr lang="sr-Latn-ME" dirty="0" smtClean="0"/>
              <a:t>.</a:t>
            </a:r>
            <a:endParaRPr lang="en-US" dirty="0" smtClean="0"/>
          </a:p>
          <a:p>
            <a:r>
              <a:rPr lang="sr-Latn-ME" dirty="0"/>
              <a:t>Nekoliko glavara se okupilo na Cetinju ne bi li donijeli odluku o poturicama.</a:t>
            </a:r>
          </a:p>
          <a:p>
            <a:r>
              <a:rPr lang="sr-Latn-ME" dirty="0"/>
              <a:t>Martinovići kasne i pričaju ostalima kako je žena Crnogorca Kasana pobjegla sa Turčinom. Uznemireni ovim događajem krenu za Ružinim svatovima i kako su htjeli da ubiju Turke ubiju i Ružu.</a:t>
            </a:r>
          </a:p>
          <a:p>
            <a:r>
              <a:rPr lang="sr-Latn-ME" dirty="0"/>
              <a:t>Crnogorci smatraju da su se obrukali, jer ne priliči junacima da ubiju ženu ma koliko ona zgriješila.</a:t>
            </a:r>
          </a:p>
          <a:p>
            <a:r>
              <a:rPr lang="sr-Latn-ME" dirty="0"/>
              <a:t>Vladika Danilo nije pristalica istrage poturica i on smatra da su poturice i Crnogorci braća dok ga ostali ubjeđuju da su poturice gori nego sami Turci.</a:t>
            </a:r>
            <a:endParaRPr lang="en-US" dirty="0"/>
          </a:p>
          <a:p>
            <a:endParaRPr lang="en-US" dirty="0"/>
          </a:p>
        </p:txBody>
      </p:sp>
    </p:spTree>
    <p:extLst>
      <p:ext uri="{BB962C8B-B14F-4D97-AF65-F5344CB8AC3E}">
        <p14:creationId xmlns:p14="http://schemas.microsoft.com/office/powerpoint/2010/main" val="3385320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0" y="990600"/>
            <a:ext cx="6248400" cy="2585323"/>
          </a:xfrm>
          <a:prstGeom prst="rect">
            <a:avLst/>
          </a:prstGeom>
        </p:spPr>
        <p:txBody>
          <a:bodyPr wrap="square">
            <a:spAutoFit/>
          </a:bodyPr>
          <a:lstStyle/>
          <a:p>
            <a:r>
              <a:rPr lang="sr-Latn-ME" dirty="0"/>
              <a:t>Za Vuka Mandušića se vezuje i lirski kod koji je naglašen u stihovima koji predstavljaju njegov san, gdje on govori o tome šta osjeća prema Anđeliji</a:t>
            </a:r>
            <a:r>
              <a:rPr lang="en-US" dirty="0"/>
              <a:t>.</a:t>
            </a:r>
            <a:endParaRPr lang="sr-Latn-ME" dirty="0"/>
          </a:p>
          <a:p>
            <a:r>
              <a:rPr lang="sr-Latn-ME" dirty="0"/>
              <a:t>Osim toga što nije karakteristično da jedan muškarac u tom vremenu gaji takva </a:t>
            </a:r>
            <a:r>
              <a:rPr lang="sr-Latn-ME" dirty="0" smtClean="0"/>
              <a:t>osjećanja</a:t>
            </a:r>
            <a:r>
              <a:rPr lang="en-US" dirty="0" smtClean="0"/>
              <a:t>,</a:t>
            </a:r>
            <a:r>
              <a:rPr lang="sr-Latn-ME" dirty="0" smtClean="0"/>
              <a:t> </a:t>
            </a:r>
            <a:r>
              <a:rPr lang="sr-Latn-ME" dirty="0"/>
              <a:t>vrijednost ovih stihova se ogleda i u tome što ih je Njegoš dao u formi sna.</a:t>
            </a:r>
          </a:p>
          <a:p>
            <a:r>
              <a:rPr lang="sr-Latn-ME" dirty="0"/>
              <a:t>Dakle, ono što nije dozvoljeno na javi, nije zabranjeno sanjati, a ono što je tajno, skriveno, što čovjek ne dijeli ni sa kim je najljepše  i </a:t>
            </a:r>
            <a:r>
              <a:rPr lang="sr-Latn-ME" dirty="0" smtClean="0"/>
              <a:t>najdragocjenije</a:t>
            </a:r>
            <a:r>
              <a:rPr lang="en-US" dirty="0" smtClean="0"/>
              <a:t>.</a:t>
            </a:r>
            <a:endParaRPr lang="en-US" dirty="0"/>
          </a:p>
        </p:txBody>
      </p:sp>
    </p:spTree>
    <p:extLst>
      <p:ext uri="{BB962C8B-B14F-4D97-AF65-F5344CB8AC3E}">
        <p14:creationId xmlns:p14="http://schemas.microsoft.com/office/powerpoint/2010/main" val="378319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1166843"/>
            <a:ext cx="4572000" cy="4524315"/>
          </a:xfrm>
          <a:prstGeom prst="rect">
            <a:avLst/>
          </a:prstGeom>
        </p:spPr>
        <p:txBody>
          <a:bodyPr>
            <a:spAutoFit/>
          </a:bodyPr>
          <a:lstStyle/>
          <a:p>
            <a:r>
              <a:rPr lang="sr-Latn-ME" dirty="0"/>
              <a:t>Vojvoda Draško se vraća iz Mletaka i priča Crnogorcima o svojim utiscima. Način na koji je on doživio njihove običaje, navike, život dat je na veoma duhovit način. Vojvoda se čudi njihovim kućama koje su velike, ali hladne, čudi se njihovom fizičkom izgledu i kaže da su ružni, da nemaju čistog i prijatnog vazduha, jer nemaju prirodu kao što je ima Crna Gora.</a:t>
            </a:r>
          </a:p>
          <a:p>
            <a:r>
              <a:rPr lang="sr-Latn-ME" dirty="0"/>
              <a:t>Zatim knez Janko pita bješe li kakve igre ne bi li saznali nešto više o njima, a Draško se ne može načuditi jer se oni okupljaju uveče da bi gledali pozorište, cirkus, što je za Crnogorce neshvatljivo.</a:t>
            </a:r>
          </a:p>
          <a:p>
            <a:r>
              <a:rPr lang="sr-Latn-ME" dirty="0"/>
              <a:t>Pojavljuje se iguman Stefan</a:t>
            </a:r>
            <a:r>
              <a:rPr lang="en-US" dirty="0"/>
              <a:t> </a:t>
            </a:r>
            <a:r>
              <a:rPr lang="en-US" dirty="0" err="1"/>
              <a:t>sa</a:t>
            </a:r>
            <a:r>
              <a:rPr lang="en-US" dirty="0"/>
              <a:t> </a:t>
            </a:r>
            <a:r>
              <a:rPr lang="sr-Latn-ME" dirty="0"/>
              <a:t>čuvenim monologom.</a:t>
            </a:r>
            <a:endParaRPr lang="en-US" dirty="0"/>
          </a:p>
        </p:txBody>
      </p:sp>
    </p:spTree>
    <p:extLst>
      <p:ext uri="{BB962C8B-B14F-4D97-AF65-F5344CB8AC3E}">
        <p14:creationId xmlns:p14="http://schemas.microsoft.com/office/powerpoint/2010/main" val="2195886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914401"/>
            <a:ext cx="5638800" cy="646331"/>
          </a:xfrm>
          <a:prstGeom prst="rect">
            <a:avLst/>
          </a:prstGeom>
        </p:spPr>
        <p:txBody>
          <a:bodyPr wrap="square">
            <a:spAutoFit/>
          </a:bodyPr>
          <a:lstStyle/>
          <a:p>
            <a:r>
              <a:rPr lang="en-US" dirty="0" smtClean="0"/>
              <a:t>          </a:t>
            </a:r>
            <a:r>
              <a:rPr lang="sr-Latn-ME" dirty="0" smtClean="0"/>
              <a:t>Treća skupština </a:t>
            </a:r>
            <a:r>
              <a:rPr lang="en-US" dirty="0" smtClean="0"/>
              <a:t>/</a:t>
            </a:r>
            <a:r>
              <a:rPr lang="sr-Latn-ME" dirty="0" smtClean="0">
                <a:solidFill>
                  <a:srgbClr val="FF0000"/>
                </a:solidFill>
              </a:rPr>
              <a:t>BADNJE </a:t>
            </a:r>
            <a:r>
              <a:rPr lang="sr-Latn-ME" dirty="0">
                <a:solidFill>
                  <a:srgbClr val="FF0000"/>
                </a:solidFill>
              </a:rPr>
              <a:t>VEČE</a:t>
            </a:r>
            <a:r>
              <a:rPr lang="sr-Latn-ME" dirty="0"/>
              <a:t/>
            </a:r>
            <a:br>
              <a:rPr lang="sr-Latn-ME" dirty="0"/>
            </a:br>
            <a:endParaRPr lang="en-US" dirty="0"/>
          </a:p>
        </p:txBody>
      </p:sp>
      <p:sp>
        <p:nvSpPr>
          <p:cNvPr id="4" name="Rectangle 3"/>
          <p:cNvSpPr/>
          <p:nvPr/>
        </p:nvSpPr>
        <p:spPr>
          <a:xfrm>
            <a:off x="2286000" y="1443841"/>
            <a:ext cx="4572000" cy="3970318"/>
          </a:xfrm>
          <a:prstGeom prst="rect">
            <a:avLst/>
          </a:prstGeom>
        </p:spPr>
        <p:txBody>
          <a:bodyPr>
            <a:spAutoFit/>
          </a:bodyPr>
          <a:lstStyle/>
          <a:p>
            <a:r>
              <a:rPr lang="sr-Latn-ME" dirty="0"/>
              <a:t>Iguman Stefan se raduje ovom prazniku, loži badnjake, pije vino, nazdravlja, uzima gusle i poje.</a:t>
            </a:r>
          </a:p>
          <a:p>
            <a:r>
              <a:rPr lang="sr-Latn-ME" dirty="0"/>
              <a:t>Vladika Danilo mu govori kako je lijepo što je tako veseo, dok iguman odgovara savjetovajući ga govoreći o svojim mukama, o zlu koje prati čovjeka na zemlji.</a:t>
            </a:r>
          </a:p>
          <a:p>
            <a:r>
              <a:rPr lang="sr-Latn-ME" dirty="0"/>
              <a:t>Iguman govori da je vladika mlad i da ima još puno tuge i nesreće da osjeti i vidi. Govori o tome kako se ljudi brukaju svojim nedjelima.</a:t>
            </a:r>
          </a:p>
          <a:p>
            <a:r>
              <a:rPr lang="en-US" dirty="0" err="1" smtClean="0"/>
              <a:t>Glavni</a:t>
            </a:r>
            <a:r>
              <a:rPr lang="en-US" dirty="0" smtClean="0"/>
              <a:t> </a:t>
            </a:r>
            <a:r>
              <a:rPr lang="en-US" dirty="0"/>
              <a:t>d</a:t>
            </a:r>
            <a:r>
              <a:rPr lang="sr-Latn-ME" dirty="0" smtClean="0"/>
              <a:t>ogađaj </a:t>
            </a:r>
            <a:r>
              <a:rPr lang="sr-Latn-ME" dirty="0"/>
              <a:t>nije prikazan , o njemu će izvijestiti oni koji se polako vraćaju sa bojišta.</a:t>
            </a:r>
            <a:endParaRPr lang="en-US" dirty="0"/>
          </a:p>
        </p:txBody>
      </p:sp>
    </p:spTree>
    <p:extLst>
      <p:ext uri="{BB962C8B-B14F-4D97-AF65-F5344CB8AC3E}">
        <p14:creationId xmlns:p14="http://schemas.microsoft.com/office/powerpoint/2010/main" val="3802452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1447800"/>
            <a:ext cx="5562600" cy="3416320"/>
          </a:xfrm>
          <a:prstGeom prst="rect">
            <a:avLst/>
          </a:prstGeom>
        </p:spPr>
        <p:txBody>
          <a:bodyPr wrap="square">
            <a:spAutoFit/>
          </a:bodyPr>
          <a:lstStyle/>
          <a:p>
            <a:r>
              <a:rPr lang="sr-Latn-ME" dirty="0"/>
              <a:t>Vladika Danilo  plače, a iguman Stefan se smije. Svoj smijeh on će objasniti  ovako:</a:t>
            </a:r>
          </a:p>
          <a:p>
            <a:r>
              <a:rPr lang="sr-Latn-ME" dirty="0"/>
              <a:t>„Da umijem plakat od radosti</a:t>
            </a:r>
          </a:p>
          <a:p>
            <a:r>
              <a:rPr lang="sr-Latn-ME" dirty="0"/>
              <a:t>bih plakao slađe nego igda</a:t>
            </a:r>
          </a:p>
          <a:p>
            <a:r>
              <a:rPr lang="sr-Latn-ME" dirty="0"/>
              <a:t>al  kod mene kada poje duša</a:t>
            </a:r>
          </a:p>
          <a:p>
            <a:r>
              <a:rPr lang="sr-Latn-ME" dirty="0"/>
              <a:t>suze mi se smrznu od radosti.“</a:t>
            </a:r>
          </a:p>
          <a:p>
            <a:endParaRPr lang="sr-Latn-ME" dirty="0"/>
          </a:p>
          <a:p>
            <a:r>
              <a:rPr lang="sr-Latn-ME" dirty="0"/>
              <a:t>Vuk Mandušić se vraća iz harača, gdje je branio nemoćne Crnogorce koji su morali predati Turcima harač.</a:t>
            </a:r>
          </a:p>
          <a:p>
            <a:r>
              <a:rPr lang="sr-Latn-ME" dirty="0"/>
              <a:t>Na kraju Gorskog vijenca vladika Danilo predaje Mandušiću pušku.</a:t>
            </a:r>
            <a:endParaRPr lang="en-US" dirty="0"/>
          </a:p>
        </p:txBody>
      </p:sp>
    </p:spTree>
    <p:extLst>
      <p:ext uri="{BB962C8B-B14F-4D97-AF65-F5344CB8AC3E}">
        <p14:creationId xmlns:p14="http://schemas.microsoft.com/office/powerpoint/2010/main" val="127952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3048000"/>
            <a:ext cx="7239000" cy="1938992"/>
          </a:xfrm>
          <a:prstGeom prst="rect">
            <a:avLst/>
          </a:prstGeom>
          <a:noFill/>
        </p:spPr>
        <p:txBody>
          <a:bodyPr wrap="square" rtlCol="0">
            <a:spAutoFit/>
          </a:bodyPr>
          <a:lstStyle/>
          <a:p>
            <a:pPr algn="ctr"/>
            <a:r>
              <a:rPr lang="sr-Latn-CS" sz="4800" b="1" dirty="0" smtClean="0">
                <a:solidFill>
                  <a:srgbClr val="FF0000"/>
                </a:solidFill>
              </a:rPr>
              <a:t>KOLEKTIVNI LIKOVI</a:t>
            </a:r>
          </a:p>
          <a:p>
            <a:pPr algn="ctr"/>
            <a:endParaRPr lang="sr-Latn-CS" sz="2400" dirty="0" smtClean="0">
              <a:solidFill>
                <a:srgbClr val="FF0000"/>
              </a:solidFill>
            </a:endParaRPr>
          </a:p>
          <a:p>
            <a:pPr algn="ctr"/>
            <a:endParaRPr lang="sr-Latn-CS" sz="2400" dirty="0" smtClean="0"/>
          </a:p>
          <a:p>
            <a:pPr algn="just"/>
            <a:endParaRPr lang="en-US" sz="2400" dirty="0">
              <a:solidFill>
                <a:srgbClr val="C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1066800"/>
            <a:ext cx="7010400" cy="5386090"/>
          </a:xfrm>
          <a:prstGeom prst="rect">
            <a:avLst/>
          </a:prstGeom>
          <a:noFill/>
        </p:spPr>
        <p:txBody>
          <a:bodyPr wrap="square" rtlCol="0">
            <a:spAutoFit/>
          </a:bodyPr>
          <a:lstStyle/>
          <a:p>
            <a:pPr algn="ctr"/>
            <a:r>
              <a:rPr lang="sr-Latn-CS" sz="2800" b="1" dirty="0" smtClean="0">
                <a:solidFill>
                  <a:srgbClr val="C00000"/>
                </a:solidFill>
              </a:rPr>
              <a:t>Kolo</a:t>
            </a:r>
            <a:endParaRPr lang="en-US" sz="2800" b="1" dirty="0" smtClean="0">
              <a:solidFill>
                <a:srgbClr val="C00000"/>
              </a:solidFill>
            </a:endParaRPr>
          </a:p>
          <a:p>
            <a:pPr algn="ctr"/>
            <a:endParaRPr lang="sr-Latn-CS" sz="2800" b="1" dirty="0" smtClean="0">
              <a:solidFill>
                <a:srgbClr val="C00000"/>
              </a:solidFill>
            </a:endParaRPr>
          </a:p>
          <a:p>
            <a:pPr>
              <a:buFont typeface="Arial" charset="0"/>
              <a:buChar char="•"/>
            </a:pPr>
            <a:r>
              <a:rPr lang="sr-Latn-CS" sz="2400" dirty="0" smtClean="0"/>
              <a:t>Izražava u djelu karakteristike narodnog crnogorskog kolektiva </a:t>
            </a:r>
          </a:p>
          <a:p>
            <a:pPr>
              <a:buFont typeface="Arial" charset="0"/>
              <a:buChar char="•"/>
            </a:pPr>
            <a:r>
              <a:rPr lang="sr-Latn-CS" sz="2400" dirty="0" smtClean="0"/>
              <a:t>Prvo kolo osuđuje neodlučne i daje podršku onima koji su već na prvoj skupštini bili za istragu</a:t>
            </a:r>
          </a:p>
          <a:p>
            <a:pPr>
              <a:buFont typeface="Arial" charset="0"/>
              <a:buChar char="•"/>
            </a:pPr>
            <a:r>
              <a:rPr lang="sr-Latn-CS" sz="2400" dirty="0" smtClean="0"/>
              <a:t>U toku trodnevnog sabora crnogorskih glavara kolo se javlja još četiri puta sumirajući istorijsku prošlost Crnogoraca</a:t>
            </a:r>
          </a:p>
          <a:p>
            <a:pPr>
              <a:buFont typeface="Arial" charset="0"/>
              <a:buChar char="•"/>
            </a:pPr>
            <a:r>
              <a:rPr lang="sr-Latn-CS" sz="2400" dirty="0" smtClean="0"/>
              <a:t>Poslednji put kolo se javlja na samom kraju i g</a:t>
            </a:r>
            <a:r>
              <a:rPr lang="sr-Latn-ME" sz="2400" dirty="0" smtClean="0"/>
              <a:t>ovori </a:t>
            </a:r>
            <a:r>
              <a:rPr lang="sr-Latn-ME" sz="2400" dirty="0"/>
              <a:t>o početku ustanka i uspjehu u bici na Cetinju. Simbolično se čestita Božić koji predstavlja novo </a:t>
            </a:r>
            <a:r>
              <a:rPr lang="sr-Latn-ME" sz="2400" dirty="0" smtClean="0"/>
              <a:t>rađanje.</a:t>
            </a:r>
            <a:endParaRPr lang="sr-Latn-CS" sz="2400" dirty="0" smtClean="0"/>
          </a:p>
          <a:p>
            <a:pPr algn="just">
              <a:buFont typeface="Arial" charset="0"/>
              <a:buChar char="•"/>
            </a:pP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t>O piscu...</a:t>
            </a:r>
            <a:endParaRPr lang="en-US" dirty="0"/>
          </a:p>
        </p:txBody>
      </p:sp>
      <p:sp>
        <p:nvSpPr>
          <p:cNvPr id="3" name="Content Placeholder 2"/>
          <p:cNvSpPr>
            <a:spLocks noGrp="1"/>
          </p:cNvSpPr>
          <p:nvPr>
            <p:ph idx="1"/>
          </p:nvPr>
        </p:nvSpPr>
        <p:spPr/>
        <p:txBody>
          <a:bodyPr/>
          <a:lstStyle/>
          <a:p>
            <a:pPr marL="228600" lvl="0" indent="-228600">
              <a:lnSpc>
                <a:spcPct val="90000"/>
              </a:lnSpc>
              <a:spcBef>
                <a:spcPts val="1000"/>
              </a:spcBef>
              <a:buClrTx/>
              <a:buSzTx/>
              <a:buFont typeface="Arial" panose="020B0604020202020204" pitchFamily="34" charset="0"/>
              <a:buChar char="•"/>
            </a:pPr>
            <a:r>
              <a:rPr lang="sr-Latn-ME" sz="1400" dirty="0">
                <a:solidFill>
                  <a:srgbClr val="FF0000"/>
                </a:solidFill>
                <a:latin typeface="Century Gothic" panose="020B0502020202020204"/>
              </a:rPr>
              <a:t>Petar II Petrović Njegoš </a:t>
            </a:r>
            <a:r>
              <a:rPr lang="sr-Latn-ME" sz="1400" dirty="0">
                <a:solidFill>
                  <a:prstClr val="white"/>
                </a:solidFill>
                <a:latin typeface="Century Gothic" panose="020B0502020202020204"/>
              </a:rPr>
              <a:t>bio je crnogorski vladika i vladar, pjesnik, književnik i filozof. On je u svojoj ličnosti sjedinio pravoslavnoga mitropolita, državnika, pjesnika i filozofa.</a:t>
            </a:r>
          </a:p>
          <a:p>
            <a:pPr marL="228600" lvl="0" indent="-228600">
              <a:lnSpc>
                <a:spcPct val="90000"/>
              </a:lnSpc>
              <a:spcBef>
                <a:spcPts val="1000"/>
              </a:spcBef>
              <a:buClrTx/>
              <a:buSzTx/>
              <a:buFont typeface="Arial" panose="020B0604020202020204" pitchFamily="34" charset="0"/>
              <a:buChar char="•"/>
            </a:pPr>
            <a:endParaRPr lang="sr-Latn-ME" sz="1400" dirty="0">
              <a:solidFill>
                <a:prstClr val="white"/>
              </a:solidFill>
              <a:latin typeface="Century Gothic" panose="020B0502020202020204"/>
            </a:endParaRPr>
          </a:p>
          <a:p>
            <a:pPr marL="228600" lvl="0" indent="-228600">
              <a:lnSpc>
                <a:spcPct val="90000"/>
              </a:lnSpc>
              <a:spcBef>
                <a:spcPts val="1000"/>
              </a:spcBef>
              <a:buClrTx/>
              <a:buSzTx/>
              <a:buFont typeface="Arial" panose="020B0604020202020204" pitchFamily="34" charset="0"/>
              <a:buChar char="•"/>
            </a:pPr>
            <a:r>
              <a:rPr lang="sr-Latn-ME" sz="1400" dirty="0">
                <a:solidFill>
                  <a:prstClr val="white"/>
                </a:solidFill>
                <a:latin typeface="Century Gothic" panose="020B0502020202020204"/>
              </a:rPr>
              <a:t>Prve pjesme napisao je pod uticajem epske narodne poezije koja je ostavila snažan trag na njegovo cjelokupno stvaralaštvo.</a:t>
            </a:r>
          </a:p>
          <a:p>
            <a:pPr marL="228600" lvl="0" indent="-228600">
              <a:lnSpc>
                <a:spcPct val="90000"/>
              </a:lnSpc>
              <a:spcBef>
                <a:spcPts val="1000"/>
              </a:spcBef>
              <a:buClrTx/>
              <a:buSzTx/>
              <a:buFont typeface="Arial" panose="020B0604020202020204" pitchFamily="34" charset="0"/>
              <a:buChar char="•"/>
            </a:pPr>
            <a:r>
              <a:rPr lang="sr-Latn-ME" sz="1400" dirty="0">
                <a:solidFill>
                  <a:prstClr val="white"/>
                </a:solidFill>
                <a:latin typeface="Century Gothic" panose="020B0502020202020204"/>
              </a:rPr>
              <a:t>Godine 1834. Njegoš je štampao prvu zbirku od deset pjesama među kojima se ističu dvije „Zarobljeni Crnogorac“ i „Crnogorac k svemogućem Bogu“. Najveći broj pjesama objavio je za vrijeme svoga života. Krunu njegovog književnog rada čine djela „Luča mikrokozma“, „Gorski vijenac“ i „Lažni car Šćepan Mali“.</a:t>
            </a:r>
          </a:p>
          <a:p>
            <a:pPr marL="228600" lvl="0" indent="-228600">
              <a:lnSpc>
                <a:spcPct val="90000"/>
              </a:lnSpc>
              <a:spcBef>
                <a:spcPts val="1000"/>
              </a:spcBef>
              <a:buClrTx/>
              <a:buSzTx/>
              <a:buFont typeface="Arial" panose="020B0604020202020204" pitchFamily="34" charset="0"/>
              <a:buChar char="•"/>
            </a:pPr>
            <a:endParaRPr lang="sr-Latn-ME" sz="1400" dirty="0">
              <a:solidFill>
                <a:prstClr val="white"/>
              </a:solidFill>
              <a:latin typeface="Century Gothic" panose="020B0502020202020204"/>
            </a:endParaRPr>
          </a:p>
          <a:p>
            <a:pPr marL="228600" lvl="0" indent="-228600">
              <a:lnSpc>
                <a:spcPct val="90000"/>
              </a:lnSpc>
              <a:spcBef>
                <a:spcPts val="1000"/>
              </a:spcBef>
              <a:buClrTx/>
              <a:buSzTx/>
              <a:buFont typeface="Arial" panose="020B0604020202020204" pitchFamily="34" charset="0"/>
              <a:buChar char="•"/>
            </a:pPr>
            <a:r>
              <a:rPr lang="sr-Latn-ME" sz="1400" dirty="0">
                <a:solidFill>
                  <a:prstClr val="white"/>
                </a:solidFill>
                <a:latin typeface="Century Gothic" panose="020B0502020202020204"/>
              </a:rPr>
              <a:t>Godine 1847. Njegoš je u Beču objavio svoje najveće i najznačajnije djelo, „Gorski vijenac“.</a:t>
            </a:r>
          </a:p>
          <a:p>
            <a:pPr marL="228600" lvl="0" indent="-228600">
              <a:lnSpc>
                <a:spcPct val="90000"/>
              </a:lnSpc>
              <a:spcBef>
                <a:spcPts val="1000"/>
              </a:spcBef>
              <a:buClrTx/>
              <a:buSzTx/>
              <a:buFont typeface="Arial" panose="020B0604020202020204" pitchFamily="34" charset="0"/>
              <a:buChar char="•"/>
            </a:pPr>
            <a:endParaRPr lang="sr-Latn-ME" sz="1400" dirty="0">
              <a:solidFill>
                <a:prstClr val="white"/>
              </a:solidFill>
              <a:latin typeface="Century Gothic" panose="020B0502020202020204"/>
            </a:endParaRPr>
          </a:p>
          <a:p>
            <a:pPr marL="228600" lvl="0" indent="-228600">
              <a:lnSpc>
                <a:spcPct val="90000"/>
              </a:lnSpc>
              <a:spcBef>
                <a:spcPts val="1000"/>
              </a:spcBef>
              <a:buClrTx/>
              <a:buSzTx/>
              <a:buFont typeface="Arial" panose="020B0604020202020204" pitchFamily="34" charset="0"/>
              <a:buChar char="•"/>
            </a:pPr>
            <a:r>
              <a:rPr lang="sr-Latn-ME" sz="1400" dirty="0">
                <a:solidFill>
                  <a:prstClr val="white"/>
                </a:solidFill>
                <a:latin typeface="Century Gothic" panose="020B0502020202020204"/>
              </a:rPr>
              <a:t>Vladika Petar II Petrović Njegoš je umro od tuberkoloze, 31. oktobra 1851. godine.</a:t>
            </a:r>
          </a:p>
          <a:p>
            <a:pPr marL="228600" lvl="0" indent="-228600">
              <a:lnSpc>
                <a:spcPct val="90000"/>
              </a:lnSpc>
              <a:spcBef>
                <a:spcPts val="1000"/>
              </a:spcBef>
              <a:buClrTx/>
              <a:buSzTx/>
              <a:buFont typeface="Arial" panose="020B0604020202020204" pitchFamily="34" charset="0"/>
              <a:buChar char="•"/>
            </a:pPr>
            <a:r>
              <a:rPr lang="sr-Latn-ME" sz="1400" dirty="0">
                <a:solidFill>
                  <a:prstClr val="white"/>
                </a:solidFill>
                <a:latin typeface="Century Gothic" panose="020B0502020202020204"/>
              </a:rPr>
              <a:t>Sahranjen je najprije u Cetinjskome manastiru, a zatim su njegovi ostaci preneseni u kapelu na Lovćenu.</a:t>
            </a:r>
            <a:endParaRPr lang="en-US" sz="1400" dirty="0">
              <a:solidFill>
                <a:prstClr val="white"/>
              </a:solidFill>
              <a:latin typeface="Century Gothic" panose="020B0502020202020204"/>
            </a:endParaRPr>
          </a:p>
          <a:p>
            <a:endParaRPr lang="en-US" dirty="0"/>
          </a:p>
        </p:txBody>
      </p:sp>
    </p:spTree>
    <p:extLst>
      <p:ext uri="{BB962C8B-B14F-4D97-AF65-F5344CB8AC3E}">
        <p14:creationId xmlns:p14="http://schemas.microsoft.com/office/powerpoint/2010/main" val="4279924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1066800"/>
            <a:ext cx="7010400" cy="4585871"/>
          </a:xfrm>
          <a:prstGeom prst="rect">
            <a:avLst/>
          </a:prstGeom>
          <a:noFill/>
        </p:spPr>
        <p:txBody>
          <a:bodyPr wrap="square" rtlCol="0">
            <a:spAutoFit/>
          </a:bodyPr>
          <a:lstStyle/>
          <a:p>
            <a:pPr algn="ctr"/>
            <a:r>
              <a:rPr lang="sr-Latn-CS" sz="2800" b="1" dirty="0" smtClean="0">
                <a:solidFill>
                  <a:srgbClr val="C00000"/>
                </a:solidFill>
              </a:rPr>
              <a:t>Likovi Crnogoraca</a:t>
            </a:r>
          </a:p>
          <a:p>
            <a:pPr algn="just"/>
            <a:r>
              <a:rPr lang="sr-Latn-CS" sz="2400" dirty="0" smtClean="0"/>
              <a:t>su u velikoj mjeri individualizovani svojim društvenim položajem i načinom mišljenja:</a:t>
            </a:r>
          </a:p>
          <a:p>
            <a:pPr algn="ctr">
              <a:buFont typeface="Arial" charset="0"/>
              <a:buChar char="•"/>
            </a:pPr>
            <a:r>
              <a:rPr lang="sr-Latn-CS" sz="2400" dirty="0" smtClean="0">
                <a:solidFill>
                  <a:srgbClr val="C00000"/>
                </a:solidFill>
              </a:rPr>
              <a:t>Vladika Danilo </a:t>
            </a:r>
            <a:r>
              <a:rPr lang="sr-Latn-CS" sz="2400" dirty="0" smtClean="0"/>
              <a:t>– tip modernog vladara</a:t>
            </a:r>
          </a:p>
          <a:p>
            <a:pPr algn="ctr">
              <a:buFont typeface="Arial" charset="0"/>
              <a:buChar char="•"/>
            </a:pPr>
            <a:r>
              <a:rPr lang="sr-Latn-CS" sz="2400" dirty="0" smtClean="0">
                <a:solidFill>
                  <a:srgbClr val="C00000"/>
                </a:solidFill>
              </a:rPr>
              <a:t>Iguman Stefan </a:t>
            </a:r>
            <a:r>
              <a:rPr lang="sr-Latn-CS" sz="2400" dirty="0" smtClean="0"/>
              <a:t>– tip iskusnog mudraca</a:t>
            </a:r>
          </a:p>
          <a:p>
            <a:pPr algn="ctr">
              <a:buFont typeface="Arial" charset="0"/>
              <a:buChar char="•"/>
            </a:pPr>
            <a:r>
              <a:rPr lang="sr-Latn-CS" sz="2400" dirty="0" smtClean="0">
                <a:solidFill>
                  <a:srgbClr val="C00000"/>
                </a:solidFill>
              </a:rPr>
              <a:t>Vuk Mandušić </a:t>
            </a:r>
            <a:r>
              <a:rPr lang="sr-Latn-CS" sz="2400" dirty="0" smtClean="0"/>
              <a:t>–tip junaka jakih osjećanja</a:t>
            </a:r>
          </a:p>
          <a:p>
            <a:pPr algn="ctr">
              <a:buFont typeface="Arial" charset="0"/>
              <a:buChar char="•"/>
            </a:pPr>
            <a:r>
              <a:rPr lang="sr-Latn-CS" sz="2400" dirty="0" smtClean="0">
                <a:solidFill>
                  <a:srgbClr val="C00000"/>
                </a:solidFill>
              </a:rPr>
              <a:t>Vuk Mićunović</a:t>
            </a:r>
            <a:r>
              <a:rPr lang="sr-Latn-CS" sz="2400" dirty="0" smtClean="0"/>
              <a:t>-tip nepokolebljivog junaka kome su podjednako britke i sablja i riječ</a:t>
            </a:r>
          </a:p>
          <a:p>
            <a:pPr algn="ctr">
              <a:buFont typeface="Arial" charset="0"/>
              <a:buChar char="•"/>
            </a:pPr>
            <a:r>
              <a:rPr lang="sr-Latn-CS" sz="2400" dirty="0" smtClean="0"/>
              <a:t>Glavari:  </a:t>
            </a:r>
            <a:r>
              <a:rPr lang="sr-Latn-CS" sz="2400" dirty="0" smtClean="0">
                <a:solidFill>
                  <a:srgbClr val="C00000"/>
                </a:solidFill>
              </a:rPr>
              <a:t>serdar Vukota, knez Janko, vojvoda Draško</a:t>
            </a:r>
            <a:r>
              <a:rPr lang="sr-Latn-CS" sz="2400" dirty="0" smtClean="0"/>
              <a:t>, </a:t>
            </a:r>
            <a:r>
              <a:rPr lang="sr-Latn-CS" sz="2400" dirty="0" smtClean="0">
                <a:solidFill>
                  <a:srgbClr val="C00000"/>
                </a:solidFill>
              </a:rPr>
              <a:t>knez Rogan- </a:t>
            </a:r>
            <a:r>
              <a:rPr lang="sr-Latn-CS" sz="2400" dirty="0" smtClean="0"/>
              <a:t>junaci sa različito izdiferenciranim karakternim osobinama: ozbiljni, vedri, smiješni ili mudri</a:t>
            </a: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sr-Latn-ME" sz="2400" dirty="0" smtClean="0">
                <a:solidFill>
                  <a:srgbClr val="FFFF00"/>
                </a:solidFill>
              </a:rPr>
              <a:t>Istočnjačka kultura </a:t>
            </a:r>
            <a:r>
              <a:rPr lang="sr-Latn-ME" sz="2000" dirty="0" smtClean="0"/>
              <a:t>u spjevu prisutna je kroz pojavu i misao likova: Skender-aga, Mustaj-kadija, Ferat Začir, Arslan-aga Muhadinović, Hadži-ali Medović, turci, Svat turčin, Selim-vezir.</a:t>
            </a:r>
          </a:p>
          <a:p>
            <a:r>
              <a:rPr lang="sr-Latn-ME" sz="2000" dirty="0" smtClean="0"/>
              <a:t>Oni su nosioci turske kulture i religije, ljudi zaneseni ljepotom i silom imperije kojoj pripadaju. Razumiju vrijednost suživota i vjeruju u mogućnost dogovora.</a:t>
            </a:r>
          </a:p>
          <a:p>
            <a:r>
              <a:rPr lang="sr-Latn-ME" sz="2000" dirty="0" smtClean="0"/>
              <a:t>Ferat Začir smatra „da se dvije vjere mogu složiti iako je zemlja pouzana“, a Arslan-aga moli Mandušića da se s njim okumi, jer mu je čast okumiti se s takvim junakom.</a:t>
            </a:r>
            <a:endParaRPr lang="en-US" sz="2000" dirty="0"/>
          </a:p>
        </p:txBody>
      </p:sp>
    </p:spTree>
    <p:extLst>
      <p:ext uri="{BB962C8B-B14F-4D97-AF65-F5344CB8AC3E}">
        <p14:creationId xmlns:p14="http://schemas.microsoft.com/office/powerpoint/2010/main" val="2579282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808893"/>
            <a:ext cx="7239000" cy="5324535"/>
          </a:xfrm>
          <a:prstGeom prst="rect">
            <a:avLst/>
          </a:prstGeom>
          <a:noFill/>
        </p:spPr>
        <p:txBody>
          <a:bodyPr wrap="square" rtlCol="0">
            <a:spAutoFit/>
          </a:bodyPr>
          <a:lstStyle/>
          <a:p>
            <a:pPr algn="ctr"/>
            <a:r>
              <a:rPr lang="sr-Latn-CS" sz="2800" b="1" dirty="0" smtClean="0">
                <a:solidFill>
                  <a:srgbClr val="C00000"/>
                </a:solidFill>
              </a:rPr>
              <a:t>Ženski likovi</a:t>
            </a:r>
          </a:p>
          <a:p>
            <a:pPr algn="ctr"/>
            <a:endParaRPr lang="sr-Latn-CS" sz="2400" b="1" dirty="0" smtClean="0"/>
          </a:p>
          <a:p>
            <a:pPr algn="ctr">
              <a:buFont typeface="Arial" charset="0"/>
              <a:buChar char="•"/>
            </a:pPr>
            <a:r>
              <a:rPr lang="sr-Latn-CS" sz="2400" b="1" dirty="0" smtClean="0">
                <a:solidFill>
                  <a:srgbClr val="C00000"/>
                </a:solidFill>
              </a:rPr>
              <a:t>Sestra Batrićeva</a:t>
            </a:r>
          </a:p>
          <a:p>
            <a:pPr algn="ctr">
              <a:buFont typeface="Arial" charset="0"/>
              <a:buChar char="•"/>
            </a:pPr>
            <a:r>
              <a:rPr lang="sr-Latn-CS" sz="2400" b="1" dirty="0" smtClean="0">
                <a:solidFill>
                  <a:srgbClr val="C00000"/>
                </a:solidFill>
              </a:rPr>
              <a:t>Ruža Kasanova</a:t>
            </a:r>
          </a:p>
          <a:p>
            <a:pPr algn="ctr">
              <a:buFont typeface="Arial" charset="0"/>
              <a:buChar char="•"/>
            </a:pPr>
            <a:r>
              <a:rPr lang="sr-Latn-CS" sz="2400" b="1" dirty="0" smtClean="0">
                <a:solidFill>
                  <a:srgbClr val="C00000"/>
                </a:solidFill>
              </a:rPr>
              <a:t>Snaha Milonjića bana</a:t>
            </a:r>
          </a:p>
          <a:p>
            <a:pPr algn="ctr">
              <a:buFont typeface="Arial" charset="0"/>
              <a:buChar char="•"/>
            </a:pPr>
            <a:r>
              <a:rPr lang="sr-Latn-CS" sz="2400" b="1" dirty="0" smtClean="0">
                <a:solidFill>
                  <a:srgbClr val="C00000"/>
                </a:solidFill>
              </a:rPr>
              <a:t>Ljubica Radunova</a:t>
            </a:r>
          </a:p>
          <a:p>
            <a:pPr algn="ctr">
              <a:buFont typeface="Arial" charset="0"/>
              <a:buChar char="•"/>
            </a:pPr>
            <a:r>
              <a:rPr lang="sr-Latn-CS" sz="2400" b="1" dirty="0" smtClean="0">
                <a:solidFill>
                  <a:srgbClr val="C00000"/>
                </a:solidFill>
              </a:rPr>
              <a:t>Fatima </a:t>
            </a:r>
          </a:p>
          <a:p>
            <a:pPr algn="ctr">
              <a:buFont typeface="Arial" charset="0"/>
              <a:buChar char="•"/>
            </a:pPr>
            <a:r>
              <a:rPr lang="sr-Latn-CS" sz="2400" b="1" dirty="0" smtClean="0">
                <a:solidFill>
                  <a:srgbClr val="C00000"/>
                </a:solidFill>
              </a:rPr>
              <a:t>Baba</a:t>
            </a:r>
          </a:p>
          <a:p>
            <a:pPr>
              <a:buFont typeface="Arial" charset="0"/>
              <a:buChar char="•"/>
            </a:pPr>
            <a:r>
              <a:rPr lang="sr-Latn-CS" sz="2400" dirty="0" smtClean="0"/>
              <a:t>Žene u ,,Gorskom vijencu’’ su sestre, majke, snahe, ljube i nalaze se u pozadini, van scene, kao i u patrijahalnom svijetu</a:t>
            </a:r>
          </a:p>
          <a:p>
            <a:pPr>
              <a:buFont typeface="Arial" charset="0"/>
              <a:buChar char="•"/>
            </a:pPr>
            <a:r>
              <a:rPr lang="sr-Latn-CS" sz="2400" dirty="0" smtClean="0"/>
              <a:t>Na sceni se pojavljuju jedino sestra Batrićeva i baba; ostale su prisutne u pričama i snovima junaka.</a:t>
            </a:r>
          </a:p>
          <a:p>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1219200"/>
            <a:ext cx="7315200" cy="3970318"/>
          </a:xfrm>
          <a:prstGeom prst="rect">
            <a:avLst/>
          </a:prstGeom>
        </p:spPr>
        <p:txBody>
          <a:bodyPr wrap="square">
            <a:spAutoFit/>
          </a:bodyPr>
          <a:lstStyle/>
          <a:p>
            <a:r>
              <a:rPr lang="sr-Latn-ME" dirty="0">
                <a:solidFill>
                  <a:srgbClr val="FF0000"/>
                </a:solidFill>
              </a:rPr>
              <a:t>Tužbalica sestre Batrićeve </a:t>
            </a:r>
            <a:r>
              <a:rPr lang="sr-Latn-ME" dirty="0"/>
              <a:t>je od posebnog značaja u literarnom smislu za „Gorski vijenac“. Jedan od najemotivnijih momenata svakako pripada ovom segmentu u kojem sestra izražava tugu zbog smrti svoga brata, heroja Batrića. Stihovi su veoma potresni zbog načina na koji ih sestra izgovara, ton je uzvišen, upoređuje brata sa sokolom, očima, suncem. Kune Turke koji ga pogubiše, pita se kako će njegov otac bez njega, sestre, djeca, mlada ljuba.</a:t>
            </a:r>
          </a:p>
          <a:p>
            <a:r>
              <a:rPr lang="sr-Latn-ME" dirty="0"/>
              <a:t>Dirnuti ovim tužnim i iskrenim riječima svi glavari zaplakaše.</a:t>
            </a:r>
          </a:p>
          <a:p>
            <a:r>
              <a:rPr lang="sr-Latn-ME" dirty="0"/>
              <a:t>Ovim stihovima Njegoš je prikazao neizmjernu ljubav prema bratu, što je karakterističan odnos sestre prema bratu na crnogorskom području.</a:t>
            </a:r>
          </a:p>
          <a:p>
            <a:r>
              <a:rPr lang="sr-Latn-ME" dirty="0"/>
              <a:t>U velikom bolu prema bratu čije osobine i izgled iznosi u stihovima, sestra ne vidi drugi izlaz do samoubistva. Iako se ovaj čin samooduzimanja života kosi sa načelima hrišćanske vjere, smatra se da je Njegoš  iskoristio ovu situaciju da bi pojačao sliku žalosti.</a:t>
            </a:r>
            <a:endParaRPr lang="en-US" dirty="0"/>
          </a:p>
        </p:txBody>
      </p:sp>
    </p:spTree>
    <p:extLst>
      <p:ext uri="{BB962C8B-B14F-4D97-AF65-F5344CB8AC3E}">
        <p14:creationId xmlns:p14="http://schemas.microsoft.com/office/powerpoint/2010/main" val="4042342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0600" y="609601"/>
            <a:ext cx="6477000" cy="2585323"/>
          </a:xfrm>
          <a:prstGeom prst="rect">
            <a:avLst/>
          </a:prstGeom>
        </p:spPr>
        <p:txBody>
          <a:bodyPr wrap="square">
            <a:spAutoFit/>
          </a:bodyPr>
          <a:lstStyle/>
          <a:p>
            <a:r>
              <a:rPr lang="sr-Latn-ME" dirty="0"/>
              <a:t>Dat je lik mlade žene, Crnogorke </a:t>
            </a:r>
            <a:r>
              <a:rPr lang="sr-Latn-ME" dirty="0">
                <a:solidFill>
                  <a:srgbClr val="FF0000"/>
                </a:solidFill>
              </a:rPr>
              <a:t>Ruže Kasanove</a:t>
            </a:r>
            <a:r>
              <a:rPr lang="sr-Latn-ME" dirty="0"/>
              <a:t>. Kasan je bio njen muž i iako nije bio mnogo cijenjen i poštovan u tadašnjem društvu svakako je bio Crnogorac. Ruža je osjećala veliku ljubav prema čovjeku druge </a:t>
            </a:r>
            <a:r>
              <a:rPr lang="sr-Latn-ME" dirty="0" smtClean="0"/>
              <a:t>vjere</a:t>
            </a:r>
            <a:r>
              <a:rPr lang="en-US" dirty="0" smtClean="0"/>
              <a:t>-</a:t>
            </a:r>
            <a:r>
              <a:rPr lang="sr-Latn-ME" dirty="0" smtClean="0"/>
              <a:t>Turčin</a:t>
            </a:r>
            <a:r>
              <a:rPr lang="en-US" dirty="0" smtClean="0"/>
              <a:t>u</a:t>
            </a:r>
            <a:r>
              <a:rPr lang="sr-Latn-ME" dirty="0" smtClean="0"/>
              <a:t> </a:t>
            </a:r>
            <a:r>
              <a:rPr lang="sr-Latn-ME" dirty="0"/>
              <a:t>i odlučila je da pobjegne sa njim. Saznavši za to, nekoliko Crnogoraca se dogovore da napadnu Turke i otmu Ružu. Prilikom </a:t>
            </a:r>
            <a:r>
              <a:rPr lang="sr-Latn-ME" dirty="0" smtClean="0"/>
              <a:t> </a:t>
            </a:r>
            <a:r>
              <a:rPr lang="sr-Latn-ME" dirty="0"/>
              <a:t>sukoba nehotice ubiše nesrećnu Ružu. Ovim činom Crnogorci su smatrali da su se obrukali, jer ne priliči jednoj herojskoj zajednici kakva je bila crnogorska da ubiju ženu.</a:t>
            </a:r>
            <a:endParaRPr lang="en-US" dirty="0"/>
          </a:p>
        </p:txBody>
      </p:sp>
      <p:sp>
        <p:nvSpPr>
          <p:cNvPr id="4" name="Oval 3"/>
          <p:cNvSpPr/>
          <p:nvPr/>
        </p:nvSpPr>
        <p:spPr>
          <a:xfrm>
            <a:off x="4724401" y="3122762"/>
            <a:ext cx="2743199" cy="2287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i="1" dirty="0" smtClean="0"/>
              <a:t>Tu smo grdno obraz ocrnili i od boga dio izgubili.</a:t>
            </a:r>
            <a:endParaRPr lang="en-US" i="1" dirty="0"/>
          </a:p>
        </p:txBody>
      </p:sp>
      <p:sp>
        <p:nvSpPr>
          <p:cNvPr id="2" name="Oval 1"/>
          <p:cNvSpPr/>
          <p:nvPr/>
        </p:nvSpPr>
        <p:spPr>
          <a:xfrm>
            <a:off x="533400" y="4114800"/>
            <a:ext cx="3276600" cy="2057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ME" i="1"/>
              <a:t>Ne zna žena ko je kakve vjere, stotinu će promijeniti vjerah da učini što joj srce žudi.</a:t>
            </a:r>
            <a:endParaRPr lang="en-US" i="1" dirty="0"/>
          </a:p>
        </p:txBody>
      </p:sp>
    </p:spTree>
    <p:extLst>
      <p:ext uri="{BB962C8B-B14F-4D97-AF65-F5344CB8AC3E}">
        <p14:creationId xmlns:p14="http://schemas.microsoft.com/office/powerpoint/2010/main" val="437835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838200"/>
            <a:ext cx="7086600" cy="4585871"/>
          </a:xfrm>
          <a:prstGeom prst="rect">
            <a:avLst/>
          </a:prstGeom>
          <a:noFill/>
        </p:spPr>
        <p:txBody>
          <a:bodyPr wrap="square" rtlCol="0">
            <a:spAutoFit/>
          </a:bodyPr>
          <a:lstStyle/>
          <a:p>
            <a:pPr algn="ctr"/>
            <a:r>
              <a:rPr lang="sr-Latn-CS" sz="2800" b="1" dirty="0" smtClean="0">
                <a:solidFill>
                  <a:srgbClr val="C00000"/>
                </a:solidFill>
              </a:rPr>
              <a:t>Jezik i stil</a:t>
            </a:r>
          </a:p>
          <a:p>
            <a:pPr algn="ctr"/>
            <a:endParaRPr lang="sr-Latn-CS" sz="2400" dirty="0" smtClean="0"/>
          </a:p>
          <a:p>
            <a:pPr algn="just">
              <a:buFont typeface="Arial" charset="0"/>
              <a:buChar char="•"/>
            </a:pPr>
            <a:r>
              <a:rPr lang="sr-Latn-CS" sz="2400" dirty="0" smtClean="0"/>
              <a:t>,, Gorski vijenac’’se u velikoj mjeri oslanja na jezik i stil narodne poezije</a:t>
            </a:r>
          </a:p>
          <a:p>
            <a:pPr algn="just">
              <a:buFont typeface="Arial" charset="0"/>
              <a:buChar char="•"/>
            </a:pPr>
            <a:r>
              <a:rPr lang="sr-Latn-CS" sz="2400" dirty="0" smtClean="0"/>
              <a:t>Stilski izrazi i slike, metafora, simboli i dr. najvećim dijelom su iz :</a:t>
            </a:r>
          </a:p>
          <a:p>
            <a:pPr algn="ctr">
              <a:buFont typeface="Arial" charset="0"/>
              <a:buChar char="•"/>
            </a:pPr>
            <a:r>
              <a:rPr lang="sr-Latn-CS" sz="2400" dirty="0" smtClean="0"/>
              <a:t>religijske literature (hrišćanske, muhamedanske i hebrejske)</a:t>
            </a:r>
          </a:p>
          <a:p>
            <a:pPr algn="ctr">
              <a:buFont typeface="Arial" charset="0"/>
              <a:buChar char="•"/>
            </a:pPr>
            <a:r>
              <a:rPr lang="sr-Latn-CS" sz="2400" dirty="0" smtClean="0"/>
              <a:t>Antičke umjetnosti</a:t>
            </a:r>
          </a:p>
          <a:p>
            <a:pPr algn="ctr">
              <a:buFont typeface="Arial" charset="0"/>
              <a:buChar char="•"/>
            </a:pPr>
            <a:r>
              <a:rPr lang="sr-Latn-CS" sz="2400" dirty="0" smtClean="0"/>
              <a:t>Narodne epike</a:t>
            </a:r>
          </a:p>
          <a:p>
            <a:r>
              <a:rPr lang="sr-Latn-CS" sz="2400" dirty="0" smtClean="0"/>
              <a:t> </a:t>
            </a:r>
          </a:p>
          <a:p>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11923" y="609600"/>
            <a:ext cx="4865077" cy="4524315"/>
          </a:xfrm>
          <a:prstGeom prst="rect">
            <a:avLst/>
          </a:prstGeom>
          <a:noFill/>
        </p:spPr>
        <p:txBody>
          <a:bodyPr wrap="square" rtlCol="0">
            <a:spAutoFit/>
          </a:bodyPr>
          <a:lstStyle/>
          <a:p>
            <a:r>
              <a:rPr lang="en-US" dirty="0" err="1" smtClean="0"/>
              <a:t>Doma</a:t>
            </a:r>
            <a:r>
              <a:rPr lang="sr-Latn-ME" dirty="0" smtClean="0"/>
              <a:t>ći zadatak</a:t>
            </a:r>
          </a:p>
          <a:p>
            <a:endParaRPr lang="sr-Latn-ME" dirty="0"/>
          </a:p>
          <a:p>
            <a:endParaRPr lang="sr-Latn-ME" dirty="0" smtClean="0"/>
          </a:p>
          <a:p>
            <a:r>
              <a:rPr lang="sr-Latn-ME" dirty="0" smtClean="0"/>
              <a:t>1 Analiziraj riječi </a:t>
            </a:r>
            <a:r>
              <a:rPr lang="en-US" dirty="0" smtClean="0"/>
              <a:t>i</a:t>
            </a:r>
            <a:r>
              <a:rPr lang="sr-Latn-ME" dirty="0" smtClean="0"/>
              <a:t>gumana Stefana o čovjekovom unutrašnjem miru i spokoju.</a:t>
            </a:r>
          </a:p>
          <a:p>
            <a:r>
              <a:rPr lang="sr-Latn-ME" dirty="0" smtClean="0"/>
              <a:t>2. Uporedi  s kojih pozicija svijet i sukobe u njemu sagledava </a:t>
            </a:r>
            <a:r>
              <a:rPr lang="en-US" dirty="0" smtClean="0"/>
              <a:t>i</a:t>
            </a:r>
            <a:r>
              <a:rPr lang="sr-Latn-ME" dirty="0" smtClean="0"/>
              <a:t>guman Stefan , a s kojih Vladika.</a:t>
            </a:r>
          </a:p>
          <a:p>
            <a:r>
              <a:rPr lang="sr-Latn-ME" dirty="0" smtClean="0"/>
              <a:t>3. Kako na Vladiku i njegove odluke i postupke utiče pozicija vladara.</a:t>
            </a:r>
          </a:p>
          <a:p>
            <a:r>
              <a:rPr lang="sr-Latn-ME" dirty="0" smtClean="0"/>
              <a:t>4.Uporedi obraćanje Selima vezira Vladi</a:t>
            </a:r>
            <a:r>
              <a:rPr lang="en-US" dirty="0"/>
              <a:t>c</a:t>
            </a:r>
            <a:r>
              <a:rPr lang="sr-Latn-ME" dirty="0" smtClean="0"/>
              <a:t>i i Vladike Selimu veziru?</a:t>
            </a:r>
          </a:p>
          <a:p>
            <a:r>
              <a:rPr lang="sr-Latn-ME" dirty="0"/>
              <a:t>5</a:t>
            </a:r>
            <a:r>
              <a:rPr lang="sr-Latn-ME" dirty="0" smtClean="0"/>
              <a:t>.Protumači  zašto ljubav Vuka Mandušića mora ostati  sakrivena u prostoru  sna.</a:t>
            </a:r>
          </a:p>
          <a:p>
            <a:r>
              <a:rPr lang="sr-Latn-ME" dirty="0"/>
              <a:t>6</a:t>
            </a:r>
            <a:r>
              <a:rPr lang="sr-Latn-ME" dirty="0" smtClean="0"/>
              <a:t>. Analiziraj doživljaj Mletaka vojvode Draška.</a:t>
            </a:r>
          </a:p>
          <a:p>
            <a:endParaRPr lang="en-US" dirty="0"/>
          </a:p>
        </p:txBody>
      </p:sp>
    </p:spTree>
    <p:extLst>
      <p:ext uri="{BB962C8B-B14F-4D97-AF65-F5344CB8AC3E}">
        <p14:creationId xmlns:p14="http://schemas.microsoft.com/office/powerpoint/2010/main" val="1378962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295400"/>
            <a:ext cx="7315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endParaRPr lang="en-US" sz="2800" dirty="0" smtClean="0">
              <a:latin typeface="Calibri" pitchFamily="34"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tabLst/>
            </a:pPr>
            <a:endParaRPr kumimoji="0" lang="en-US" sz="28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4" name="TextBox 3"/>
          <p:cNvSpPr txBox="1"/>
          <p:nvPr/>
        </p:nvSpPr>
        <p:spPr>
          <a:xfrm>
            <a:off x="1219200" y="1371600"/>
            <a:ext cx="6781800" cy="3046988"/>
          </a:xfrm>
          <a:prstGeom prst="rect">
            <a:avLst/>
          </a:prstGeom>
          <a:noFill/>
        </p:spPr>
        <p:txBody>
          <a:bodyPr wrap="square" rtlCol="0">
            <a:spAutoFit/>
          </a:bodyPr>
          <a:lstStyle/>
          <a:p>
            <a:pPr algn="ctr"/>
            <a:r>
              <a:rPr lang="en-US" sz="2400" b="1" dirty="0" smtClean="0"/>
              <a:t>ISTORIJSKA OSNOVA</a:t>
            </a:r>
          </a:p>
          <a:p>
            <a:pPr algn="just"/>
            <a:endParaRPr lang="en-US" sz="2400" dirty="0" smtClean="0"/>
          </a:p>
          <a:p>
            <a:pPr algn="just">
              <a:buFont typeface="Arial" charset="0"/>
              <a:buChar char="•"/>
            </a:pPr>
            <a:r>
              <a:rPr lang="sr-Latn-CS" sz="2400" dirty="0" smtClean="0"/>
              <a:t>Njegoš je dramsko-epski spjev </a:t>
            </a:r>
            <a:r>
              <a:rPr lang="sr-Latn-CS" sz="2400" dirty="0" smtClean="0">
                <a:solidFill>
                  <a:srgbClr val="FF0000"/>
                </a:solidFill>
              </a:rPr>
              <a:t>,,Gorski vijenac’’ </a:t>
            </a:r>
            <a:r>
              <a:rPr lang="sr-Latn-CS" sz="2400" dirty="0" smtClean="0"/>
              <a:t>napisao 1847.</a:t>
            </a:r>
            <a:r>
              <a:rPr lang="en-US" sz="2400" dirty="0" smtClean="0"/>
              <a:t> </a:t>
            </a:r>
            <a:r>
              <a:rPr lang="sr-Latn-CS" sz="2400" dirty="0" smtClean="0"/>
              <a:t>godine, a djelo predstavlja vrhunac njegove autorske izražajne zrelosti.</a:t>
            </a:r>
          </a:p>
          <a:p>
            <a:pPr algn="just"/>
            <a:endParaRPr lang="sr-Latn-CS" sz="2400" dirty="0" smtClean="0"/>
          </a:p>
          <a:p>
            <a:pPr algn="just">
              <a:buFont typeface="Arial" charset="0"/>
              <a:buChar char="•"/>
            </a:pPr>
            <a:r>
              <a:rPr lang="sr-Latn-CS" sz="2400" dirty="0" smtClean="0"/>
              <a:t>Prvobitni naslovi </a:t>
            </a:r>
            <a:r>
              <a:rPr lang="en-US" sz="2400" dirty="0" smtClean="0"/>
              <a:t> </a:t>
            </a:r>
            <a:r>
              <a:rPr lang="sr-Latn-CS" sz="2400" dirty="0" smtClean="0"/>
              <a:t>,,Gorskog vijenca’’</a:t>
            </a:r>
            <a:r>
              <a:rPr lang="en-US" sz="2400" dirty="0" smtClean="0"/>
              <a:t>  </a:t>
            </a:r>
            <a:r>
              <a:rPr lang="sr-Latn-CS" sz="2400" dirty="0" smtClean="0"/>
              <a:t>bili su </a:t>
            </a:r>
            <a:r>
              <a:rPr lang="en-US" sz="2400" dirty="0" smtClean="0"/>
              <a:t>     </a:t>
            </a:r>
          </a:p>
          <a:p>
            <a:pPr algn="just">
              <a:buFont typeface="Arial" charset="0"/>
              <a:buChar char="•"/>
            </a:pPr>
            <a:r>
              <a:rPr lang="sr-Latn-CS" sz="2400" dirty="0" smtClean="0">
                <a:solidFill>
                  <a:srgbClr val="FF0000"/>
                </a:solidFill>
              </a:rPr>
              <a:t>,,Izvi iskra’’, </a:t>
            </a:r>
            <a:r>
              <a:rPr lang="sr-Latn-CS" sz="2400" dirty="0" smtClean="0"/>
              <a:t>,,</a:t>
            </a:r>
            <a:r>
              <a:rPr lang="sr-Latn-CS" sz="2400" dirty="0" smtClean="0">
                <a:solidFill>
                  <a:srgbClr val="FF0000"/>
                </a:solidFill>
              </a:rPr>
              <a:t>Izvita iskra’’,  ,,Izvijanje iskre’’.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1676400"/>
            <a:ext cx="6324600" cy="3970318"/>
          </a:xfrm>
          <a:prstGeom prst="rect">
            <a:avLst/>
          </a:prstGeom>
        </p:spPr>
        <p:txBody>
          <a:bodyPr wrap="square">
            <a:spAutoFit/>
          </a:bodyPr>
          <a:lstStyle/>
          <a:p>
            <a:r>
              <a:rPr lang="sr-Latn-ME" sz="2800" dirty="0"/>
              <a:t>Sam naziv djela znači – „gora“ skraćeno </a:t>
            </a:r>
            <a:r>
              <a:rPr lang="sr-Latn-ME" sz="2800" dirty="0" smtClean="0"/>
              <a:t> </a:t>
            </a:r>
            <a:r>
              <a:rPr lang="sr-Latn-ME" sz="2800" dirty="0"/>
              <a:t>Crna Gora, </a:t>
            </a:r>
            <a:r>
              <a:rPr lang="sr-Latn-ME" sz="2800" dirty="0" smtClean="0"/>
              <a:t>odnosno</a:t>
            </a:r>
            <a:r>
              <a:rPr lang="en-US" sz="2800" dirty="0" smtClean="0"/>
              <a:t> </a:t>
            </a:r>
            <a:r>
              <a:rPr lang="sr-Latn-ME" sz="2800" dirty="0" smtClean="0"/>
              <a:t>„gorski</a:t>
            </a:r>
            <a:r>
              <a:rPr lang="sr-Latn-ME" sz="2800" dirty="0"/>
              <a:t>“ </a:t>
            </a:r>
            <a:r>
              <a:rPr lang="en-US" sz="2800" dirty="0" smtClean="0"/>
              <a:t>-</a:t>
            </a:r>
            <a:r>
              <a:rPr lang="en-US" sz="2800" dirty="0"/>
              <a:t>c</a:t>
            </a:r>
            <a:r>
              <a:rPr lang="sr-Latn-ME" sz="2800" dirty="0" smtClean="0"/>
              <a:t>rnogorski </a:t>
            </a:r>
            <a:r>
              <a:rPr lang="sr-Latn-ME" sz="2800" dirty="0"/>
              <a:t>vijenac je pobjednički vijenac (lovorov vijenac kojim su nekada nagrađivani pobjednici).</a:t>
            </a:r>
          </a:p>
          <a:p>
            <a:r>
              <a:rPr lang="sr-Latn-ME" sz="2800" dirty="0"/>
              <a:t>„Gorski vijenac“ je vijenac slave koji je posvećen crnogorskome junaštvu.</a:t>
            </a:r>
          </a:p>
          <a:p>
            <a:endParaRPr lang="sr-Latn-ME" sz="2800" dirty="0"/>
          </a:p>
        </p:txBody>
      </p:sp>
    </p:spTree>
    <p:extLst>
      <p:ext uri="{BB962C8B-B14F-4D97-AF65-F5344CB8AC3E}">
        <p14:creationId xmlns:p14="http://schemas.microsoft.com/office/powerpoint/2010/main" val="1582209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838200"/>
            <a:ext cx="6629400" cy="4247317"/>
          </a:xfrm>
          <a:prstGeom prst="rect">
            <a:avLst/>
          </a:prstGeom>
          <a:noFill/>
        </p:spPr>
        <p:txBody>
          <a:bodyPr wrap="square" rtlCol="0">
            <a:spAutoFit/>
          </a:bodyPr>
          <a:lstStyle/>
          <a:p>
            <a:pPr algn="just"/>
            <a:endParaRPr lang="sr-Latn-CS" dirty="0" smtClean="0"/>
          </a:p>
          <a:p>
            <a:pPr algn="just"/>
            <a:endParaRPr lang="sr-Latn-CS" dirty="0" smtClean="0"/>
          </a:p>
          <a:p>
            <a:pPr algn="just">
              <a:buFont typeface="Arial" charset="0"/>
              <a:buChar char="•"/>
            </a:pPr>
            <a:r>
              <a:rPr lang="sr-Latn-CS" sz="2400" b="1" dirty="0" smtClean="0">
                <a:solidFill>
                  <a:srgbClr val="FF0000"/>
                </a:solidFill>
              </a:rPr>
              <a:t>Hibridni tekst </a:t>
            </a:r>
            <a:r>
              <a:rPr lang="sr-Latn-CS" sz="2400" dirty="0" smtClean="0"/>
              <a:t>–</a:t>
            </a:r>
            <a:r>
              <a:rPr lang="sr-Latn-CS" sz="2400" b="1" dirty="0" smtClean="0"/>
              <a:t> tekst koji ima osobine sva tri književna roda</a:t>
            </a:r>
          </a:p>
          <a:p>
            <a:pPr algn="just"/>
            <a:endParaRPr lang="sr-Latn-CS" dirty="0" smtClean="0"/>
          </a:p>
          <a:p>
            <a:pPr algn="just"/>
            <a:r>
              <a:rPr lang="sr-Latn-CS" b="1" dirty="0" smtClean="0"/>
              <a:t>*</a:t>
            </a:r>
            <a:r>
              <a:rPr lang="sr-Latn-CS" dirty="0" smtClean="0"/>
              <a:t>,,</a:t>
            </a:r>
            <a:r>
              <a:rPr lang="en-US" dirty="0" smtClean="0"/>
              <a:t> </a:t>
            </a:r>
            <a:r>
              <a:rPr lang="en-US" sz="2400" dirty="0" err="1" smtClean="0">
                <a:solidFill>
                  <a:srgbClr val="FF0000"/>
                </a:solidFill>
              </a:rPr>
              <a:t>Gorski</a:t>
            </a:r>
            <a:r>
              <a:rPr lang="en-US" sz="2400" dirty="0" smtClean="0">
                <a:solidFill>
                  <a:srgbClr val="FF0000"/>
                </a:solidFill>
              </a:rPr>
              <a:t> </a:t>
            </a:r>
            <a:r>
              <a:rPr lang="en-US" sz="2400" dirty="0" err="1" smtClean="0">
                <a:solidFill>
                  <a:srgbClr val="FF0000"/>
                </a:solidFill>
              </a:rPr>
              <a:t>vijenac</a:t>
            </a:r>
            <a:r>
              <a:rPr lang="sr-Latn-CS" sz="2400" b="1" dirty="0" smtClean="0"/>
              <a:t>’’ je djelo koje spaja elemente  epskog, lirskog i dramskog roda u jednu umjetničku cjelinu.</a:t>
            </a:r>
          </a:p>
          <a:p>
            <a:pPr algn="just"/>
            <a:endParaRPr lang="sr-Latn-CS" sz="2400" dirty="0" smtClean="0"/>
          </a:p>
          <a:p>
            <a:pPr algn="just"/>
            <a:r>
              <a:rPr lang="sr-Latn-CS" b="1" dirty="0" smtClean="0"/>
              <a:t>*</a:t>
            </a:r>
            <a:r>
              <a:rPr lang="sr-Latn-CS" dirty="0" smtClean="0"/>
              <a:t> </a:t>
            </a:r>
            <a:r>
              <a:rPr lang="sr-Latn-CS" sz="2400" dirty="0" smtClean="0"/>
              <a:t>Može se izvoditi na sceni, ali se njegov visoki umjetnički domet može doživjeti i pojmiti jedino čitanjem.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1219200"/>
            <a:ext cx="6781800" cy="5016758"/>
          </a:xfrm>
          <a:prstGeom prst="rect">
            <a:avLst/>
          </a:prstGeom>
          <a:noFill/>
        </p:spPr>
        <p:txBody>
          <a:bodyPr wrap="square" rtlCol="0">
            <a:spAutoFit/>
          </a:bodyPr>
          <a:lstStyle/>
          <a:p>
            <a:r>
              <a:rPr lang="sr-Latn-CS" sz="2800" b="1" dirty="0" smtClean="0">
                <a:solidFill>
                  <a:srgbClr val="FF0000"/>
                </a:solidFill>
              </a:rPr>
              <a:t>Dramski elementi :</a:t>
            </a:r>
          </a:p>
          <a:p>
            <a:pPr>
              <a:buFontTx/>
              <a:buChar char="-"/>
            </a:pPr>
            <a:r>
              <a:rPr lang="sr-Latn-CS" sz="2400" dirty="0" smtClean="0"/>
              <a:t>Popis lica</a:t>
            </a:r>
          </a:p>
          <a:p>
            <a:pPr>
              <a:buFontTx/>
              <a:buChar char="-"/>
            </a:pPr>
            <a:r>
              <a:rPr lang="sr-Latn-CS" sz="2400" dirty="0" smtClean="0"/>
              <a:t>Dijalog , govor likova</a:t>
            </a:r>
          </a:p>
          <a:p>
            <a:pPr>
              <a:buFontTx/>
              <a:buChar char="-"/>
            </a:pPr>
            <a:r>
              <a:rPr lang="sr-Latn-CS" sz="2400" dirty="0" smtClean="0"/>
              <a:t>Didaskalije (remarke)</a:t>
            </a:r>
          </a:p>
          <a:p>
            <a:pPr>
              <a:buFontTx/>
              <a:buChar char="-"/>
            </a:pPr>
            <a:endParaRPr lang="sr-Latn-CS" sz="2400" dirty="0" smtClean="0"/>
          </a:p>
          <a:p>
            <a:r>
              <a:rPr lang="sr-Latn-CS" sz="2800" b="1" dirty="0" smtClean="0">
                <a:solidFill>
                  <a:srgbClr val="FF0000"/>
                </a:solidFill>
              </a:rPr>
              <a:t>Epski elementi :</a:t>
            </a:r>
          </a:p>
          <a:p>
            <a:r>
              <a:rPr lang="sr-Latn-CS" sz="2400" dirty="0" smtClean="0"/>
              <a:t>-broj motiva i mnoštvo scena</a:t>
            </a:r>
          </a:p>
          <a:p>
            <a:r>
              <a:rPr lang="sr-Latn-CS" sz="2400" dirty="0" smtClean="0"/>
              <a:t>-radnja teče sporo</a:t>
            </a:r>
          </a:p>
          <a:p>
            <a:r>
              <a:rPr lang="sr-Latn-CS" sz="2400" dirty="0" smtClean="0"/>
              <a:t>-heroika narodne epike</a:t>
            </a:r>
          </a:p>
          <a:p>
            <a:r>
              <a:rPr lang="sr-Latn-CS" sz="2400" dirty="0" smtClean="0"/>
              <a:t>-obim i karakter narativnih remarki</a:t>
            </a:r>
          </a:p>
          <a:p>
            <a:pPr>
              <a:buFontTx/>
              <a:buChar char="-"/>
            </a:pPr>
            <a:endParaRPr lang="sr-Latn-CS" sz="2400" dirty="0" smtClean="0"/>
          </a:p>
          <a:p>
            <a:endParaRPr lang="sr-Latn-CS" sz="2400" dirty="0" smtClean="0"/>
          </a:p>
          <a:p>
            <a:r>
              <a:rPr lang="sr-Latn-CS" sz="2400" dirty="0" smtClean="0"/>
              <a:t>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8655" y="381000"/>
            <a:ext cx="7162800" cy="4893647"/>
          </a:xfrm>
          <a:prstGeom prst="rect">
            <a:avLst/>
          </a:prstGeom>
        </p:spPr>
        <p:txBody>
          <a:bodyPr wrap="square">
            <a:spAutoFit/>
          </a:bodyPr>
          <a:lstStyle/>
          <a:p>
            <a:pPr algn="ctr"/>
            <a:r>
              <a:rPr lang="en-US" sz="2400" b="1" dirty="0">
                <a:solidFill>
                  <a:srgbClr val="FF0000"/>
                </a:solidFill>
              </a:rPr>
              <a:t>LIRSKA MJESTA</a:t>
            </a:r>
            <a:endParaRPr lang="sr-Latn-CS" sz="2400" b="1" dirty="0">
              <a:solidFill>
                <a:srgbClr val="FF0000"/>
              </a:solidFill>
            </a:endParaRPr>
          </a:p>
          <a:p>
            <a:pPr algn="ctr"/>
            <a:endParaRPr lang="en-US" sz="2400" dirty="0"/>
          </a:p>
          <a:p>
            <a:pPr algn="just">
              <a:buFontTx/>
              <a:buChar char="-"/>
            </a:pPr>
            <a:r>
              <a:rPr lang="en-US" sz="2400" dirty="0" err="1"/>
              <a:t>Mnogi</a:t>
            </a:r>
            <a:r>
              <a:rPr lang="en-US" sz="2400" dirty="0"/>
              <a:t> </a:t>
            </a:r>
            <a:r>
              <a:rPr lang="en-US" sz="2400" dirty="0" err="1"/>
              <a:t>monolo</a:t>
            </a:r>
            <a:r>
              <a:rPr lang="sr-Latn-CS" sz="2400" dirty="0"/>
              <a:t>zi u djelu imaju lirske karakteristike:</a:t>
            </a:r>
          </a:p>
          <a:p>
            <a:pPr algn="just">
              <a:buFontTx/>
              <a:buChar char="-"/>
            </a:pPr>
            <a:endParaRPr lang="sr-Latn-CS" sz="2400" dirty="0"/>
          </a:p>
          <a:p>
            <a:pPr algn="just">
              <a:buFontTx/>
              <a:buChar char="-"/>
            </a:pPr>
            <a:r>
              <a:rPr lang="sr-Latn-CS" sz="2400" b="1" dirty="0"/>
              <a:t>San  Vuka  Mandušića</a:t>
            </a:r>
          </a:p>
          <a:p>
            <a:pPr algn="just">
              <a:buFontTx/>
              <a:buChar char="-"/>
            </a:pPr>
            <a:r>
              <a:rPr lang="sr-Latn-CS" sz="2400" b="1" dirty="0"/>
              <a:t>Opis Mandušićevog boja sa Turcima oko kule Radunove</a:t>
            </a:r>
          </a:p>
          <a:p>
            <a:pPr algn="just">
              <a:buFontTx/>
              <a:buChar char="-"/>
            </a:pPr>
            <a:r>
              <a:rPr lang="sr-Latn-CS" sz="2400" b="1" dirty="0"/>
              <a:t>Tužbalica sestre Batrićeve</a:t>
            </a:r>
          </a:p>
          <a:p>
            <a:pPr algn="just">
              <a:buFontTx/>
              <a:buChar char="-"/>
            </a:pPr>
            <a:r>
              <a:rPr lang="sr-Latn-CS" sz="2400" b="1" dirty="0"/>
              <a:t>Svatovske pjesme kroz cetinjsko polje</a:t>
            </a:r>
          </a:p>
          <a:p>
            <a:pPr algn="just">
              <a:buFontTx/>
              <a:buChar char="-"/>
            </a:pPr>
            <a:r>
              <a:rPr lang="sr-Latn-CS" sz="2400" b="1" dirty="0"/>
              <a:t>Monolog Mustaj-kadije o ljepoti muhamedanstva</a:t>
            </a:r>
          </a:p>
          <a:p>
            <a:pPr algn="just">
              <a:buFontTx/>
              <a:buChar char="-"/>
            </a:pPr>
            <a:r>
              <a:rPr lang="sr-Latn-CS" sz="2400" b="1" dirty="0"/>
              <a:t>Dijelom monolozi igumana Stefana i vladike Danila</a:t>
            </a:r>
          </a:p>
        </p:txBody>
      </p:sp>
    </p:spTree>
    <p:extLst>
      <p:ext uri="{BB962C8B-B14F-4D97-AF65-F5344CB8AC3E}">
        <p14:creationId xmlns:p14="http://schemas.microsoft.com/office/powerpoint/2010/main" val="2903241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914400"/>
            <a:ext cx="7315200" cy="4801314"/>
          </a:xfrm>
          <a:prstGeom prst="rect">
            <a:avLst/>
          </a:prstGeom>
        </p:spPr>
        <p:txBody>
          <a:bodyPr wrap="square">
            <a:spAutoFit/>
          </a:bodyPr>
          <a:lstStyle/>
          <a:p>
            <a:endParaRPr lang="en-US" dirty="0" smtClean="0"/>
          </a:p>
          <a:p>
            <a:r>
              <a:rPr lang="en-US" sz="2400" dirty="0" smtClean="0"/>
              <a:t>POSVETA</a:t>
            </a:r>
            <a:endParaRPr lang="en-US" sz="2400" dirty="0"/>
          </a:p>
          <a:p>
            <a:endParaRPr lang="en-US" sz="2400" dirty="0" smtClean="0"/>
          </a:p>
          <a:p>
            <a:r>
              <a:rPr lang="en-US" sz="2400" dirty="0" err="1" smtClean="0"/>
              <a:t>Ovo</a:t>
            </a:r>
            <a:r>
              <a:rPr lang="en-US" sz="2400" dirty="0" smtClean="0"/>
              <a:t> </a:t>
            </a:r>
            <a:r>
              <a:rPr lang="en-US" sz="2400" dirty="0" err="1"/>
              <a:t>Njegoševo</a:t>
            </a:r>
            <a:r>
              <a:rPr lang="en-US" sz="2400" dirty="0"/>
              <a:t> </a:t>
            </a:r>
            <a:r>
              <a:rPr lang="en-US" sz="2400" dirty="0" err="1"/>
              <a:t>delo</a:t>
            </a:r>
            <a:r>
              <a:rPr lang="en-US" sz="2400" dirty="0"/>
              <a:t> je </a:t>
            </a:r>
            <a:r>
              <a:rPr lang="en-US" sz="2400" dirty="0" err="1"/>
              <a:t>posvećeno</a:t>
            </a:r>
            <a:r>
              <a:rPr lang="en-US" sz="2400" dirty="0"/>
              <a:t> </a:t>
            </a:r>
            <a:r>
              <a:rPr lang="en-US" sz="2400" dirty="0" err="1"/>
              <a:t>Prahu</a:t>
            </a:r>
            <a:r>
              <a:rPr lang="en-US" sz="2400" dirty="0"/>
              <a:t> </a:t>
            </a:r>
            <a:r>
              <a:rPr lang="en-US" sz="2400" dirty="0" err="1"/>
              <a:t>Oca</a:t>
            </a:r>
            <a:r>
              <a:rPr lang="en-US" sz="2400" dirty="0"/>
              <a:t> </a:t>
            </a:r>
            <a:r>
              <a:rPr lang="en-US" sz="2400" dirty="0" err="1"/>
              <a:t>Srbije</a:t>
            </a:r>
            <a:r>
              <a:rPr lang="en-US" sz="2400" dirty="0"/>
              <a:t>, </a:t>
            </a:r>
            <a:r>
              <a:rPr lang="en-US" sz="2400" dirty="0" err="1"/>
              <a:t>odnosno</a:t>
            </a:r>
            <a:r>
              <a:rPr lang="en-US" sz="2400" dirty="0"/>
              <a:t> </a:t>
            </a:r>
            <a:r>
              <a:rPr lang="en-US" sz="2400" dirty="0" err="1"/>
              <a:t>ubijenom</a:t>
            </a:r>
            <a:r>
              <a:rPr lang="en-US" sz="2400" dirty="0"/>
              <a:t> </a:t>
            </a:r>
            <a:r>
              <a:rPr lang="en-US" sz="2400" dirty="0" err="1"/>
              <a:t>voždu</a:t>
            </a:r>
            <a:r>
              <a:rPr lang="en-US" sz="2400" dirty="0"/>
              <a:t> </a:t>
            </a:r>
            <a:r>
              <a:rPr lang="en-US" sz="2400" dirty="0" err="1"/>
              <a:t>Karađorđu</a:t>
            </a:r>
            <a:r>
              <a:rPr lang="en-US" sz="2400" dirty="0"/>
              <a:t>, </a:t>
            </a:r>
            <a:r>
              <a:rPr lang="en-US" sz="2400" dirty="0" err="1"/>
              <a:t>koji</a:t>
            </a:r>
            <a:r>
              <a:rPr lang="en-US" sz="2400" dirty="0"/>
              <a:t> je </a:t>
            </a:r>
            <a:r>
              <a:rPr lang="en-US" sz="2400" dirty="0" err="1"/>
              <a:t>započeo</a:t>
            </a:r>
            <a:r>
              <a:rPr lang="en-US" sz="2400" dirty="0"/>
              <a:t> </a:t>
            </a:r>
            <a:r>
              <a:rPr lang="en-US" sz="2400" dirty="0" err="1"/>
              <a:t>oslobođenje</a:t>
            </a:r>
            <a:r>
              <a:rPr lang="en-US" sz="2400" dirty="0"/>
              <a:t> </a:t>
            </a:r>
            <a:r>
              <a:rPr lang="en-US" sz="2400" dirty="0" err="1"/>
              <a:t>Srbije</a:t>
            </a:r>
            <a:r>
              <a:rPr lang="en-US" sz="2400" dirty="0"/>
              <a:t> od </a:t>
            </a:r>
            <a:r>
              <a:rPr lang="en-US" sz="2400" dirty="0" err="1"/>
              <a:t>Turaka</a:t>
            </a:r>
            <a:r>
              <a:rPr lang="en-US" sz="2400" dirty="0"/>
              <a:t>:</a:t>
            </a:r>
          </a:p>
          <a:p>
            <a:endParaRPr lang="en-US" sz="2400" dirty="0"/>
          </a:p>
          <a:p>
            <a:r>
              <a:rPr lang="en-US" sz="2400" i="1" dirty="0"/>
              <a:t>Al' </a:t>
            </a:r>
            <a:r>
              <a:rPr lang="en-US" sz="2400" i="1" dirty="0" err="1"/>
              <a:t>heroju</a:t>
            </a:r>
            <a:r>
              <a:rPr lang="en-US" sz="2400" i="1" dirty="0"/>
              <a:t> </a:t>
            </a:r>
            <a:r>
              <a:rPr lang="en-US" sz="2400" i="1" dirty="0" err="1"/>
              <a:t>topolskome</a:t>
            </a:r>
            <a:r>
              <a:rPr lang="en-US" sz="2400" i="1" dirty="0"/>
              <a:t>, </a:t>
            </a:r>
            <a:r>
              <a:rPr lang="en-US" sz="2400" i="1" dirty="0" err="1"/>
              <a:t>Karađorđu</a:t>
            </a:r>
            <a:r>
              <a:rPr lang="en-US" sz="2400" i="1" dirty="0"/>
              <a:t> </a:t>
            </a:r>
            <a:r>
              <a:rPr lang="en-US" sz="2400" i="1" dirty="0" err="1"/>
              <a:t>besmrtnome</a:t>
            </a:r>
            <a:r>
              <a:rPr lang="en-US" sz="2400" i="1" dirty="0"/>
              <a:t>,</a:t>
            </a:r>
          </a:p>
          <a:p>
            <a:r>
              <a:rPr lang="en-US" sz="2400" i="1" dirty="0" err="1"/>
              <a:t>sve</a:t>
            </a:r>
            <a:r>
              <a:rPr lang="en-US" sz="2400" i="1" dirty="0"/>
              <a:t> </a:t>
            </a:r>
            <a:r>
              <a:rPr lang="en-US" sz="2400" i="1" dirty="0" err="1"/>
              <a:t>prepone</a:t>
            </a:r>
            <a:r>
              <a:rPr lang="en-US" sz="2400" i="1" dirty="0"/>
              <a:t> </a:t>
            </a:r>
            <a:r>
              <a:rPr lang="en-US" sz="2400" i="1" dirty="0" err="1"/>
              <a:t>na</a:t>
            </a:r>
            <a:r>
              <a:rPr lang="en-US" sz="2400" i="1" dirty="0"/>
              <a:t> put </a:t>
            </a:r>
            <a:r>
              <a:rPr lang="en-US" sz="2400" i="1" dirty="0" err="1"/>
              <a:t>bjehu</a:t>
            </a:r>
            <a:r>
              <a:rPr lang="en-US" sz="2400" i="1" dirty="0"/>
              <a:t>, k </a:t>
            </a:r>
            <a:r>
              <a:rPr lang="en-US" sz="2400" i="1" dirty="0" err="1"/>
              <a:t>cilju</a:t>
            </a:r>
            <a:r>
              <a:rPr lang="en-US" sz="2400" i="1" dirty="0"/>
              <a:t> </a:t>
            </a:r>
            <a:r>
              <a:rPr lang="en-US" sz="2400" i="1" dirty="0" err="1"/>
              <a:t>dospje</a:t>
            </a:r>
            <a:r>
              <a:rPr lang="en-US" sz="2400" i="1" dirty="0"/>
              <a:t> </a:t>
            </a:r>
            <a:r>
              <a:rPr lang="en-US" sz="2400" i="1" dirty="0" err="1"/>
              <a:t>velikome</a:t>
            </a:r>
            <a:r>
              <a:rPr lang="en-US" sz="2400" i="1" dirty="0"/>
              <a:t>:</a:t>
            </a:r>
          </a:p>
          <a:p>
            <a:r>
              <a:rPr lang="en-US" sz="2400" i="1" dirty="0" err="1"/>
              <a:t>diže</a:t>
            </a:r>
            <a:r>
              <a:rPr lang="en-US" sz="2400" i="1" dirty="0"/>
              <a:t> </a:t>
            </a:r>
            <a:r>
              <a:rPr lang="en-US" sz="2400" i="1" dirty="0" err="1"/>
              <a:t>narod</a:t>
            </a:r>
            <a:r>
              <a:rPr lang="en-US" sz="2400" i="1" dirty="0"/>
              <a:t>, </a:t>
            </a:r>
            <a:r>
              <a:rPr lang="en-US" sz="2400" i="1" dirty="0" err="1"/>
              <a:t>krsti</a:t>
            </a:r>
            <a:r>
              <a:rPr lang="en-US" sz="2400" i="1" dirty="0"/>
              <a:t> </a:t>
            </a:r>
            <a:r>
              <a:rPr lang="en-US" sz="2400" i="1" dirty="0" err="1"/>
              <a:t>zemlju</a:t>
            </a:r>
            <a:r>
              <a:rPr lang="en-US" sz="2400" i="1" dirty="0"/>
              <a:t>, a </a:t>
            </a:r>
            <a:r>
              <a:rPr lang="en-US" sz="2400" i="1" dirty="0" err="1"/>
              <a:t>varvarske</a:t>
            </a:r>
            <a:r>
              <a:rPr lang="en-US" sz="2400" i="1" dirty="0"/>
              <a:t> lance </a:t>
            </a:r>
            <a:r>
              <a:rPr lang="en-US" sz="2400" i="1" dirty="0" err="1"/>
              <a:t>sruši</a:t>
            </a:r>
            <a:r>
              <a:rPr lang="en-US" sz="2400" i="1" dirty="0"/>
              <a:t>,</a:t>
            </a:r>
          </a:p>
          <a:p>
            <a:endParaRPr lang="en-US" sz="2400" i="1" dirty="0"/>
          </a:p>
          <a:p>
            <a:r>
              <a:rPr lang="en-US" sz="2400" dirty="0" err="1"/>
              <a:t>Posveta</a:t>
            </a:r>
            <a:r>
              <a:rPr lang="en-US" sz="2400" dirty="0"/>
              <a:t> je </a:t>
            </a:r>
            <a:r>
              <a:rPr lang="en-US" sz="2400" dirty="0" err="1"/>
              <a:t>pisana</a:t>
            </a:r>
            <a:r>
              <a:rPr lang="en-US" sz="2400" dirty="0"/>
              <a:t> u </a:t>
            </a:r>
            <a:r>
              <a:rPr lang="en-US" sz="2400" dirty="0" err="1"/>
              <a:t>Beču</a:t>
            </a:r>
            <a:r>
              <a:rPr lang="en-US" sz="2400" dirty="0"/>
              <a:t> </a:t>
            </a:r>
            <a:r>
              <a:rPr lang="en-US" sz="2400" dirty="0" err="1"/>
              <a:t>na</a:t>
            </a:r>
            <a:r>
              <a:rPr lang="en-US" sz="2400" dirty="0"/>
              <a:t> Novo </a:t>
            </a:r>
            <a:r>
              <a:rPr lang="en-US" sz="2400" dirty="0" err="1"/>
              <a:t>ljeto</a:t>
            </a:r>
            <a:r>
              <a:rPr lang="en-US" sz="2400" dirty="0"/>
              <a:t> 1847. </a:t>
            </a:r>
            <a:r>
              <a:rPr lang="en-US" sz="2400" dirty="0" err="1"/>
              <a:t>godine</a:t>
            </a:r>
            <a:r>
              <a:rPr lang="en-US" dirty="0"/>
              <a:t>.</a:t>
            </a:r>
          </a:p>
        </p:txBody>
      </p:sp>
    </p:spTree>
    <p:extLst>
      <p:ext uri="{BB962C8B-B14F-4D97-AF65-F5344CB8AC3E}">
        <p14:creationId xmlns:p14="http://schemas.microsoft.com/office/powerpoint/2010/main" val="2902147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1219200"/>
            <a:ext cx="6477000" cy="4493538"/>
          </a:xfrm>
          <a:prstGeom prst="rect">
            <a:avLst/>
          </a:prstGeom>
          <a:noFill/>
        </p:spPr>
        <p:txBody>
          <a:bodyPr wrap="square" rtlCol="0">
            <a:spAutoFit/>
          </a:bodyPr>
          <a:lstStyle/>
          <a:p>
            <a:pPr algn="ctr"/>
            <a:r>
              <a:rPr lang="sr-Latn-CS" sz="2800" b="1" dirty="0" smtClean="0">
                <a:solidFill>
                  <a:srgbClr val="FF0000"/>
                </a:solidFill>
              </a:rPr>
              <a:t>RADNJA</a:t>
            </a:r>
          </a:p>
          <a:p>
            <a:endParaRPr lang="sr-Latn-CS" dirty="0" smtClean="0"/>
          </a:p>
          <a:p>
            <a:pPr>
              <a:buFontTx/>
              <a:buChar char="-"/>
            </a:pPr>
            <a:r>
              <a:rPr lang="sr-Latn-CS" sz="2400" dirty="0" smtClean="0"/>
              <a:t>Organizovana po vremenskom principu</a:t>
            </a:r>
          </a:p>
          <a:p>
            <a:endParaRPr lang="sr-Latn-CS" sz="2400" dirty="0" smtClean="0"/>
          </a:p>
          <a:p>
            <a:pPr>
              <a:buFontTx/>
              <a:buChar char="-"/>
            </a:pPr>
            <a:r>
              <a:rPr lang="sr-Latn-CS" sz="2400" dirty="0" smtClean="0"/>
              <a:t>Podijeljena na tri cjeline :</a:t>
            </a:r>
          </a:p>
          <a:p>
            <a:r>
              <a:rPr lang="sr-Latn-CS" sz="2400" dirty="0" smtClean="0"/>
              <a:t> </a:t>
            </a:r>
          </a:p>
          <a:p>
            <a:pPr algn="ctr">
              <a:buFontTx/>
              <a:buChar char="-"/>
            </a:pPr>
            <a:r>
              <a:rPr lang="sr-Latn-CS" sz="2400" dirty="0" smtClean="0">
                <a:solidFill>
                  <a:srgbClr val="FF0000"/>
                </a:solidFill>
              </a:rPr>
              <a:t>Skupština o Trojičinu dne</a:t>
            </a:r>
            <a:r>
              <a:rPr lang="sr-Latn-CS" sz="2400" dirty="0" smtClean="0"/>
              <a:t>, proljeće (197 stihova)</a:t>
            </a:r>
          </a:p>
          <a:p>
            <a:pPr algn="ctr">
              <a:buFontTx/>
              <a:buChar char="-"/>
            </a:pPr>
            <a:r>
              <a:rPr lang="sr-Latn-CS" sz="2400" dirty="0" smtClean="0">
                <a:solidFill>
                  <a:srgbClr val="FF0000"/>
                </a:solidFill>
              </a:rPr>
              <a:t>Skupština o Malome gospođinu dne</a:t>
            </a:r>
            <a:r>
              <a:rPr lang="sr-Latn-CS" sz="2400" dirty="0" smtClean="0"/>
              <a:t>,jesen (2241 stih)</a:t>
            </a:r>
          </a:p>
          <a:p>
            <a:pPr algn="ctr">
              <a:buFontTx/>
              <a:buChar char="-"/>
            </a:pPr>
            <a:r>
              <a:rPr lang="sr-Latn-CS" sz="2400" dirty="0" smtClean="0"/>
              <a:t>-</a:t>
            </a:r>
            <a:r>
              <a:rPr lang="sr-Latn-CS" sz="2400" dirty="0" smtClean="0">
                <a:solidFill>
                  <a:srgbClr val="FF0000"/>
                </a:solidFill>
              </a:rPr>
              <a:t>Badnje veče </a:t>
            </a:r>
            <a:r>
              <a:rPr lang="sr-Latn-CS" sz="2400" dirty="0" smtClean="0"/>
              <a:t>(374 stiha)</a:t>
            </a:r>
          </a:p>
          <a:p>
            <a:pPr>
              <a:buFontTx/>
              <a:buChar char="-"/>
            </a:pPr>
            <a:r>
              <a:rPr lang="sr-Latn-CS" sz="2400" dirty="0" smtClean="0"/>
              <a:t> ,,Gorski vijenac’’ima ukupno </a:t>
            </a:r>
            <a:r>
              <a:rPr lang="sr-Latn-CS" sz="2400" dirty="0" smtClean="0">
                <a:solidFill>
                  <a:srgbClr val="FF0000"/>
                </a:solidFill>
              </a:rPr>
              <a:t>2819</a:t>
            </a:r>
            <a:r>
              <a:rPr lang="sr-Latn-CS" sz="2400" dirty="0" smtClean="0"/>
              <a:t> stihova</a:t>
            </a:r>
          </a:p>
          <a:p>
            <a:pPr algn="just">
              <a:buFontTx/>
              <a:buChar char="-"/>
            </a:pPr>
            <a:endParaRPr lang="en-US" sz="2400"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496</TotalTime>
  <Words>1979</Words>
  <Application>Microsoft Office PowerPoint</Application>
  <PresentationFormat>On-screen Show (4:3)</PresentationFormat>
  <Paragraphs>170</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Century Gothic</vt:lpstr>
      <vt:lpstr>Franklin Gothic Book</vt:lpstr>
      <vt:lpstr>Wingdings 2</vt:lpstr>
      <vt:lpstr>Technic</vt:lpstr>
      <vt:lpstr>Petar II Petrović Njegoš   Gorski vijenac           </vt:lpstr>
      <vt:lpstr>O piscu...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Hidroelektrana Perucica</dc:title>
  <dc:creator>Tasovac</dc:creator>
  <cp:lastModifiedBy>Natasa</cp:lastModifiedBy>
  <cp:revision>63</cp:revision>
  <dcterms:created xsi:type="dcterms:W3CDTF">2006-08-16T00:00:00Z</dcterms:created>
  <dcterms:modified xsi:type="dcterms:W3CDTF">2020-11-28T20:43:36Z</dcterms:modified>
</cp:coreProperties>
</file>