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s.wikipedia.org/wiki/HDMI" TargetMode="External"/><Relationship Id="rId3" Type="http://schemas.openxmlformats.org/officeDocument/2006/relationships/hyperlink" Target="https://bs.wikipedia.org/wiki/Grafi%C4%8Dki_izlazni_ure%C4%91aji" TargetMode="External"/><Relationship Id="rId7" Type="http://schemas.openxmlformats.org/officeDocument/2006/relationships/hyperlink" Target="https://bs.wikipedia.org/w/index.php?title=Kompatibilnost_unatrag&amp;action=edit&amp;redlink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s.wikipedia.org/wiki/DVI" TargetMode="External"/><Relationship Id="rId5" Type="http://schemas.openxmlformats.org/officeDocument/2006/relationships/hyperlink" Target="https://bs.wikipedia.org/w/index.php?title=VGA_konektor&amp;action=edit&amp;redlink=1" TargetMode="External"/><Relationship Id="rId4" Type="http://schemas.openxmlformats.org/officeDocument/2006/relationships/hyperlink" Target="https://bs.wikipedia.org/wiki/Monitor" TargetMode="External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cchip.hr/helpdesk/plavi-ekran-smrti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help/4028443/windows-10-update-driver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Graficke</a:t>
            </a:r>
            <a:r>
              <a:rPr lang="en-US" b="1" dirty="0"/>
              <a:t> </a:t>
            </a:r>
            <a:r>
              <a:rPr lang="en-US" b="1" dirty="0" err="1"/>
              <a:t>kartice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44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7233" y="639428"/>
            <a:ext cx="8349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High-Definition Multimedia Interface (HDMI) 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je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jedan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napredan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oblik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zvučno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vizuelne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konekcije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napravljen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bično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koristi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povezivanje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DVD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plejera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igračkih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konzola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monitor</a:t>
            </a:r>
            <a:endParaRPr lang="en-US" dirty="0"/>
          </a:p>
        </p:txBody>
      </p:sp>
      <p:pic>
        <p:nvPicPr>
          <p:cNvPr id="3" name="Picture 2" descr="224px-HDMI_Connector_Pinou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1464" y="1728721"/>
            <a:ext cx="213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68193" y="3322749"/>
            <a:ext cx="4584878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Display Port ( DP) 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prvenstveno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koristi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povezivanje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video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izvora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hlinkClick r:id="rId3" tooltip="Grafički izlazni uređaji"/>
              </a:rPr>
              <a:t>grafičke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hlinkClick r:id="rId3" tooltip="Grafički izlazni uređaji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hlinkClick r:id="rId3" tooltip="Grafički izlazni uređaji"/>
              </a:rPr>
              <a:t>izlazne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hlinkClick r:id="rId3" tooltip="Grafički izlazni uređaji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hlinkClick r:id="rId3" tooltip="Grafički izlazni uređaji"/>
              </a:rPr>
              <a:t>uređaje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poput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hlinkClick r:id="rId4" tooltip="Monitor"/>
              </a:rPr>
              <a:t>računarskog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hlinkClick r:id="rId4" tooltip="Monitor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hlinkClick r:id="rId4" tooltip="Monitor"/>
              </a:rPr>
              <a:t>monitora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a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može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biti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korišten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prenos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zvuka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podataka</a:t>
            </a:r>
            <a:endParaRPr lang="en-US" kern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2969" y="2716301"/>
            <a:ext cx="3594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High-Definition Multimedia Interface (HDMI)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725769" y="4889456"/>
            <a:ext cx="401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DisplayPort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je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dizajniran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da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zamijeni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hlinkClick r:id="rId5" tooltip="VGA konektor (stranica ne postoji)"/>
              </a:rPr>
              <a:t>VGA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hlinkClick r:id="rId6" tooltip="DVI"/>
              </a:rPr>
              <a:t>DVI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Interfejs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je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  <a:hlinkClick r:id="rId7" tooltip="Kompatibilnost unatrag (stranica ne postoji)"/>
              </a:rPr>
              <a:t>kompatibilan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8" tooltip="HDMI"/>
              </a:rPr>
              <a:t>HDMI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DVI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intefejsima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korištenjem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bilo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aktivnih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ili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pasivnih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adaptera</a:t>
            </a:r>
            <a:endParaRPr lang="en-US" kern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0" y="3232598"/>
            <a:ext cx="3364337" cy="31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292" y="577121"/>
            <a:ext cx="894223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</a:pPr>
            <a:r>
              <a:rPr lang="it-IT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Kvalitet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grafičke kartice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je brži GPU i VRAM na grafičkoj kartici time je ona bolja i 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kvalitetnija. 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Količina memorije nije presudna iako igra ulogu u mogućnostima jedne grafičke kartice</a:t>
            </a:r>
            <a:endParaRPr lang="en-US" kern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9656" y="2188060"/>
            <a:ext cx="883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800" dirty="0">
                <a:latin typeface="Times New Roman" panose="02020603050405020304" pitchFamily="18" charset="0"/>
              </a:rPr>
              <a:t>Svake godine se GPU na grafičkoj kartici neprestano unapređuje novim instrukcijama i mogućnostima. U zadnje vrijeme se sve češće promovišu SLI i Crossfire tehnologije, praktično uparivanja dvije ili više grafičkih kartica (PCI-E obavezno) u jednu matičnu ploču.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34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740" y="758710"/>
            <a:ext cx="280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procesor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7385" y="1328551"/>
            <a:ext cx="775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kern="1800" dirty="0">
                <a:latin typeface="Times New Roman" panose="02020603050405020304" pitchFamily="18" charset="0"/>
              </a:rPr>
              <a:t>Grafički procesor </a:t>
            </a:r>
            <a:r>
              <a:rPr lang="it-IT" kern="1800" dirty="0" smtClean="0">
                <a:latin typeface="Times New Roman" panose="02020603050405020304" pitchFamily="18" charset="0"/>
              </a:rPr>
              <a:t>grafičke </a:t>
            </a:r>
            <a:r>
              <a:rPr lang="it-IT" kern="1800" dirty="0">
                <a:latin typeface="Times New Roman" panose="02020603050405020304" pitchFamily="18" charset="0"/>
              </a:rPr>
              <a:t>kartice, ujedno i glavni dio jedne grafičke kartice</a:t>
            </a:r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7386" y="2033514"/>
            <a:ext cx="872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GPU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grafička procesorska jedinica ili grafički čip (engl. </a:t>
            </a:r>
            <a:r>
              <a:rPr lang="it-IT" b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Graphics Processing Unit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ponekad i </a:t>
            </a:r>
            <a:r>
              <a:rPr lang="it-IT" b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Visual Processing Unit ili VPU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) je procesor specijalizovan za prikazivanje obične i napredne računarske grafike. Grafički čip se obično nalazi na grafičkim karticama ili matičnim pločama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1628" y="357560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kern="1800" dirty="0">
                <a:latin typeface="Times New Roman" panose="02020603050405020304" pitchFamily="18" charset="0"/>
              </a:rPr>
              <a:t>Grafički čip je isprogramiran tako da veoma brzo obrađuje neku vrstu grafike. Prvi grafički čipovi su imali primitivne operacije kojima se iscrtavanje trouglova, krugova i uglova izvršavalo mnogo brže, što ujedno znači da je glavni procesor oslobođen i ne mora izvršavati te operacije što rezultira ukupno većom brzinom sistema. Svi noviji čipovi imaju podršku za obrađivanje jednostavnih i naprednih 3D i video operacija.</a:t>
            </a:r>
            <a:endParaRPr lang="en-US" dirty="0"/>
          </a:p>
          <a:p>
            <a:pPr algn="just"/>
            <a:r>
              <a:rPr lang="it-IT" kern="1800" dirty="0">
                <a:latin typeface="Times New Roman" panose="02020603050405020304" pitchFamily="18" charset="0"/>
              </a:rPr>
              <a:t> </a:t>
            </a:r>
            <a:endParaRPr lang="en-US" dirty="0">
              <a:effectLst/>
            </a:endParaRPr>
          </a:p>
        </p:txBody>
      </p:sp>
      <p:pic>
        <p:nvPicPr>
          <p:cNvPr id="6" name="Picture 5" descr="250px-6600GT_GP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4602" y="3477296"/>
            <a:ext cx="1790164" cy="1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5770" y="5374331"/>
            <a:ext cx="296747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400" i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Nvidia GeForce 6600GT (NV43) GPU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5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862" y="1338171"/>
            <a:ext cx="7521262" cy="362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tržištu postoje brojni proizvođači grafičkih čipova, od kojih je vrijedno spomenuti 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sljedeće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kern="1800" dirty="0">
                <a:latin typeface="Times New Roman" panose="02020603050405020304" pitchFamily="18" charset="0"/>
              </a:rPr>
              <a:t>NVIDIA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kern="1800" dirty="0">
                <a:latin typeface="Times New Roman" panose="02020603050405020304" pitchFamily="18" charset="0"/>
              </a:rPr>
              <a:t>ATi Technologies (sada dio AMD-a)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>
                <a:latin typeface="Times New Roman" panose="02020603050405020304" pitchFamily="18" charset="0"/>
              </a:rPr>
              <a:t>Intel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 err="1">
                <a:latin typeface="Times New Roman" panose="02020603050405020304" pitchFamily="18" charset="0"/>
              </a:rPr>
              <a:t>Matrox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>
                <a:latin typeface="Times New Roman" panose="02020603050405020304" pitchFamily="18" charset="0"/>
              </a:rPr>
              <a:t>S3 Graphics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 err="1">
                <a:latin typeface="Times New Roman" panose="02020603050405020304" pitchFamily="18" charset="0"/>
              </a:rPr>
              <a:t>SiS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>
                <a:latin typeface="Times New Roman" panose="02020603050405020304" pitchFamily="18" charset="0"/>
              </a:rPr>
              <a:t>VIA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>
                <a:latin typeface="Times New Roman" panose="02020603050405020304" pitchFamily="18" charset="0"/>
              </a:rPr>
              <a:t>Fujitsu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>
                <a:latin typeface="Times New Roman" panose="02020603050405020304" pitchFamily="18" charset="0"/>
              </a:rPr>
              <a:t>3Dlabs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kern="1800" dirty="0">
                <a:latin typeface="Times New Roman" panose="02020603050405020304" pitchFamily="18" charset="0"/>
              </a:rPr>
              <a:t>XGI </a:t>
            </a:r>
            <a:r>
              <a:rPr lang="en-US" kern="1800" dirty="0" smtClean="0">
                <a:latin typeface="Times New Roman" panose="02020603050405020304" pitchFamily="18" charset="0"/>
              </a:rPr>
              <a:t>Technology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2299" y="745833"/>
            <a:ext cx="28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Proizvođači grafičkih čipova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19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143" y="713532"/>
            <a:ext cx="829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najčešći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grafičkih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kartic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otkloniti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750" y="1621391"/>
            <a:ext cx="948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Čudno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zapinjanje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štekanje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nekakvo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zapinjanje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učestalije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rjeđe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to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indicirati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39" y="2734948"/>
            <a:ext cx="4751959" cy="3215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0112" y="2635240"/>
            <a:ext cx="47437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greške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moitoru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glitchevi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dogoditi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glitcheve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greške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pojavljuju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glitchevi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ništa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češće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glitchevi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pojavljuju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restarta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glitchevi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sevrlo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kraćeg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847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444" y="767803"/>
            <a:ext cx="9148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Čudni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artefakti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znaju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momitoru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je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sličan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glitchevima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čudnim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artefaktima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riješiti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popraviti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restartom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problem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polagano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otkazuje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vjerovatnoo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problem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ponovno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pretjerano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overclocka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dopuštenih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06" y="2817298"/>
            <a:ext cx="5499069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5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02" y="1313645"/>
            <a:ext cx="4726358" cy="3743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3898" y="922145"/>
            <a:ext cx="54391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iliti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 Screen of Death.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ekran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smrti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odmah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BSOD da je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riješiti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pokazatelj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valjaju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počevši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problem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bootanja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BSOD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Blue Screen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pojavljuje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slučajevima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zadatke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vjerojatno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u tom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BSOD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4507" y="784058"/>
            <a:ext cx="8246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ventilatorom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glasniji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označavati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prekontrolisati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bi li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otklonio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kakav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pojačan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pokazatelja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potencijalnog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05" y="2923504"/>
            <a:ext cx="6469143" cy="2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6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1" y="680820"/>
            <a:ext cx="90838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riješiti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potencijalnih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otklanjanje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pogotovo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otvaranje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komplikovano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pogotovo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laptop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laptopu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Rastavljanje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laptopa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komplikovano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otvaranja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kućišta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desktop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rastavljanja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laptopa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7233" y="3108797"/>
            <a:ext cx="8852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otvorili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rastavili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laptop)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očistiti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unutrašnji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kakvih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prašine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sličnog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Imajte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čišćenja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brisanja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žurbe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tkaninom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površina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prijeđete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4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52" y="459145"/>
            <a:ext cx="6667500" cy="4022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5870" y="4731535"/>
            <a:ext cx="9161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potencijalno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pokretanje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softvera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GPU-Z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detaljno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prikazati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8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 txBox="1"/>
          <p:nvPr/>
        </p:nvSpPr>
        <p:spPr>
          <a:xfrm>
            <a:off x="1749114" y="795420"/>
            <a:ext cx="4007743" cy="1501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ts val="1325"/>
              </a:lnSpc>
            </a:pPr>
            <a:r>
              <a:rPr kern="1800" dirty="0" smtClean="0">
                <a:latin typeface="Times New Roman" panose="02020603050405020304" pitchFamily="18" charset="0"/>
              </a:rPr>
              <a:t>Video  </a:t>
            </a:r>
            <a:r>
              <a:rPr kern="1800" dirty="0">
                <a:latin typeface="Times New Roman" panose="02020603050405020304" pitchFamily="18" charset="0"/>
              </a:rPr>
              <a:t>(grafička)  kartica  (adapter)  predstavlja  interfejs  između  računara  i  </a:t>
            </a:r>
            <a:r>
              <a:rPr kern="1800" dirty="0" err="1">
                <a:latin typeface="Times New Roman" panose="02020603050405020304" pitchFamily="18" charset="0"/>
              </a:rPr>
              <a:t>monitora</a:t>
            </a:r>
            <a:r>
              <a:rPr kern="1800" dirty="0">
                <a:latin typeface="Times New Roman" panose="02020603050405020304" pitchFamily="18" charset="0"/>
              </a:rPr>
              <a:t>.</a:t>
            </a:r>
            <a:endParaRPr lang="en-US" kern="1800" dirty="0">
              <a:latin typeface="Times New Roman" panose="02020603050405020304" pitchFamily="18" charset="0"/>
            </a:endParaRPr>
          </a:p>
          <a:p>
            <a:pPr algn="just">
              <a:lnSpc>
                <a:spcPts val="1325"/>
              </a:lnSpc>
            </a:pPr>
            <a:endParaRPr kern="1800" dirty="0">
              <a:latin typeface="Times New Roman" panose="02020603050405020304" pitchFamily="18" charset="0"/>
            </a:endParaRPr>
          </a:p>
          <a:p>
            <a:pPr algn="just">
              <a:lnSpc>
                <a:spcPct val="95825"/>
              </a:lnSpc>
            </a:pPr>
            <a:r>
              <a:rPr kern="1800" dirty="0">
                <a:latin typeface="Times New Roman" panose="02020603050405020304" pitchFamily="18" charset="0"/>
              </a:rPr>
              <a:t>Namjenjena  je  za  obradu  i  prikaz  vizuelnih  podataka  na  odgovarajućim  izlaznim uređajima (monitor). Ona šalje signale koji se pojavljuju na ekranu kao pokretne i nepokretne slike. </a:t>
            </a:r>
            <a:endParaRPr lang="en-US" kern="1800" dirty="0">
              <a:latin typeface="Times New Roman" panose="02020603050405020304" pitchFamily="18" charset="0"/>
            </a:endParaRPr>
          </a:p>
          <a:p>
            <a:pPr algn="just">
              <a:lnSpc>
                <a:spcPct val="95825"/>
              </a:lnSpc>
            </a:pPr>
            <a:endParaRPr lang="en-US" kern="18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6876" y="3146684"/>
            <a:ext cx="3815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kern="1800" dirty="0">
                <a:latin typeface="Times New Roman" panose="02020603050405020304" pitchFamily="18" charset="0"/>
              </a:rPr>
              <a:t>Moderne grafičke kartice su opremljene snažnim grafičkim procesorima koji svojom procesorskom snagom i brojem tranzistora gotovo nadmašuju glavne procesore. 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9076" y="5166915"/>
            <a:ext cx="2445926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lang="en-US" dirty="0">
                <a:latin typeface="Times New Roman"/>
                <a:cs typeface="Times New Roman"/>
              </a:rPr>
              <a:t>Video </a:t>
            </a:r>
            <a:r>
              <a:rPr lang="en-US" dirty="0" err="1">
                <a:latin typeface="Times New Roman"/>
                <a:cs typeface="Times New Roman"/>
              </a:rPr>
              <a:t>kartice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9" dirty="0" err="1">
                <a:latin typeface="Times New Roman"/>
                <a:cs typeface="Times New Roman"/>
              </a:rPr>
              <a:t>m</a:t>
            </a:r>
            <a:r>
              <a:rPr lang="en-US" dirty="0" err="1">
                <a:latin typeface="Times New Roman"/>
                <a:cs typeface="Times New Roman"/>
              </a:rPr>
              <a:t>ogu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biti</a:t>
            </a:r>
            <a:r>
              <a:rPr lang="en-US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6" name="Picture 5" descr="500px-Graficka-Karta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014434" y="991674"/>
            <a:ext cx="5950038" cy="445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6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24" y="642596"/>
            <a:ext cx="8864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odlično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poslužiti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testiranje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 Benchmark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Heaven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pokazati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3" y="1623073"/>
            <a:ext cx="6667500" cy="3019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9807" y="4863492"/>
            <a:ext cx="858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potencijalno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provjera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nadograđena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najnoviju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verziju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provjerite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provjere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najnoviji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otkloniti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potencijalnih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grafičkom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29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959" y="442871"/>
            <a:ext cx="9058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‘Device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Status’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graficke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kartice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Manager&gt; Display adapters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graficku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odaberi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Pogledaj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Status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error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43 or Code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ukazuje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karticom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0" y="1970993"/>
            <a:ext cx="5611008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3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108" y="745833"/>
            <a:ext cx="555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Pratitedati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“troubleshooting”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popravku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greske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6320" y="1121869"/>
            <a:ext cx="9418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1. Upgrade </a:t>
            </a:r>
            <a:r>
              <a:rPr lang="en-US" b="1" dirty="0"/>
              <a:t>video card drivers</a:t>
            </a:r>
          </a:p>
          <a:p>
            <a:pPr algn="just"/>
            <a:r>
              <a:rPr lang="en-US" dirty="0" smtClean="0"/>
              <a:t>Update </a:t>
            </a:r>
            <a:r>
              <a:rPr lang="en-US" dirty="0" err="1" smtClean="0"/>
              <a:t>drajvera</a:t>
            </a:r>
            <a:r>
              <a:rPr lang="en-US" dirty="0" smtClean="0"/>
              <a:t> </a:t>
            </a:r>
            <a:r>
              <a:rPr lang="en-US" dirty="0" err="1" smtClean="0"/>
              <a:t>rjesava</a:t>
            </a:r>
            <a:r>
              <a:rPr lang="en-US" dirty="0" smtClean="0"/>
              <a:t> </a:t>
            </a:r>
            <a:r>
              <a:rPr lang="en-US" dirty="0" err="1" smtClean="0"/>
              <a:t>bugove</a:t>
            </a:r>
            <a:r>
              <a:rPr lang="en-US" dirty="0" smtClean="0"/>
              <a:t> I </a:t>
            </a:r>
            <a:r>
              <a:rPr lang="en-US" dirty="0" err="1" smtClean="0"/>
              <a:t>dodaje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opcije</a:t>
            </a:r>
            <a:r>
              <a:rPr lang="en-US" dirty="0" smtClean="0"/>
              <a:t> (fixes </a:t>
            </a:r>
            <a:r>
              <a:rPr lang="en-US" dirty="0"/>
              <a:t>bugs and adds new </a:t>
            </a:r>
            <a:r>
              <a:rPr lang="en-US" dirty="0" smtClean="0"/>
              <a:t>features)</a:t>
            </a:r>
          </a:p>
          <a:p>
            <a:pPr algn="just"/>
            <a:r>
              <a:rPr lang="en-US" dirty="0" err="1" smtClean="0"/>
              <a:t>Pomaze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pustanju</a:t>
            </a:r>
            <a:r>
              <a:rPr lang="en-US" dirty="0" smtClean="0"/>
              <a:t> high-definition </a:t>
            </a:r>
            <a:r>
              <a:rPr lang="en-US" dirty="0" err="1" smtClean="0"/>
              <a:t>videe</a:t>
            </a:r>
            <a:r>
              <a:rPr lang="en-US" dirty="0" smtClean="0"/>
              <a:t> I </a:t>
            </a:r>
            <a:r>
              <a:rPr lang="en-US" dirty="0" err="1" smtClean="0"/>
              <a:t>igrica</a:t>
            </a:r>
            <a:r>
              <a:rPr lang="en-US" dirty="0" smtClean="0"/>
              <a:t> .</a:t>
            </a:r>
          </a:p>
          <a:p>
            <a:pPr algn="just"/>
            <a:r>
              <a:rPr lang="en-US" dirty="0" err="1" smtClean="0"/>
              <a:t>Najcesce</a:t>
            </a:r>
            <a:r>
              <a:rPr lang="en-US" dirty="0" smtClean="0"/>
              <a:t> se problem </a:t>
            </a:r>
            <a:r>
              <a:rPr lang="en-US" dirty="0" err="1" smtClean="0"/>
              <a:t>resavaju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greskama</a:t>
            </a:r>
            <a:r>
              <a:rPr lang="en-US" dirty="0" smtClean="0"/>
              <a:t> u </a:t>
            </a:r>
            <a:r>
              <a:rPr lang="en-US" dirty="0" err="1" smtClean="0"/>
              <a:t>grafickoj</a:t>
            </a:r>
            <a:r>
              <a:rPr lang="en-US" dirty="0" smtClean="0"/>
              <a:t> </a:t>
            </a:r>
            <a:r>
              <a:rPr lang="en-US" dirty="0" err="1" smtClean="0"/>
              <a:t>kartici</a:t>
            </a:r>
            <a:r>
              <a:rPr lang="en-US" dirty="0" smtClean="0"/>
              <a:t>  </a:t>
            </a:r>
            <a:r>
              <a:rPr lang="en-US" dirty="0" err="1" smtClean="0"/>
              <a:t>updateom</a:t>
            </a:r>
            <a:r>
              <a:rPr lang="en-US" dirty="0" smtClean="0"/>
              <a:t> NVidia/Intel </a:t>
            </a:r>
            <a:r>
              <a:rPr lang="en-US" dirty="0"/>
              <a:t>HD/AMD card </a:t>
            </a:r>
            <a:r>
              <a:rPr lang="en-US" dirty="0" err="1" smtClean="0"/>
              <a:t>drajvera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b="1" u="sng" dirty="0"/>
              <a:t>Automatically update PC drivers: </a:t>
            </a:r>
            <a:r>
              <a:rPr lang="en-US" dirty="0"/>
              <a:t> </a:t>
            </a:r>
          </a:p>
          <a:p>
            <a:pPr algn="just"/>
            <a:r>
              <a:rPr lang="en-US" dirty="0" smtClean="0"/>
              <a:t>Idi </a:t>
            </a:r>
            <a:r>
              <a:rPr lang="en-US" b="1" dirty="0" smtClean="0"/>
              <a:t>Settings </a:t>
            </a:r>
            <a:r>
              <a:rPr lang="en-US" b="1" dirty="0"/>
              <a:t>&gt; Update &amp; Security &gt; Windows Update</a:t>
            </a:r>
            <a:r>
              <a:rPr lang="en-US" dirty="0"/>
              <a:t> &gt; </a:t>
            </a:r>
            <a:r>
              <a:rPr lang="en-US" b="1" dirty="0"/>
              <a:t>Check for updates</a:t>
            </a:r>
            <a:endParaRPr lang="en-US" dirty="0"/>
          </a:p>
          <a:p>
            <a:pPr algn="just"/>
            <a:r>
              <a:rPr lang="en-US" b="1" dirty="0" smtClean="0"/>
              <a:t>Ili </a:t>
            </a:r>
            <a:r>
              <a:rPr lang="en-US" b="1" dirty="0" err="1" smtClean="0"/>
              <a:t>idi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update </a:t>
            </a:r>
            <a:r>
              <a:rPr lang="en-US" dirty="0" smtClean="0"/>
              <a:t> </a:t>
            </a:r>
            <a:r>
              <a:rPr lang="en-US" b="1" u="sng" dirty="0" smtClean="0"/>
              <a:t>Windows </a:t>
            </a:r>
            <a:r>
              <a:rPr lang="en-US" b="1" u="sng" dirty="0" err="1" smtClean="0"/>
              <a:t>drajvera</a:t>
            </a:r>
            <a:r>
              <a:rPr lang="en-US" b="1" u="sng" dirty="0" smtClean="0"/>
              <a:t>:</a:t>
            </a:r>
            <a:endParaRPr lang="en-US" dirty="0"/>
          </a:p>
          <a:p>
            <a:pPr algn="just"/>
            <a:r>
              <a:rPr lang="en-US" b="1" i="1" dirty="0">
                <a:hlinkClick r:id="rId2"/>
              </a:rPr>
              <a:t>https://support.microsoft.com/en-us/help/4028443/windows-10-update-drivers</a:t>
            </a:r>
            <a:r>
              <a:rPr lang="en-US" dirty="0"/>
              <a:t>    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123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90" y="1584102"/>
            <a:ext cx="6276570" cy="3891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3554" y="565528"/>
            <a:ext cx="386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2. </a:t>
            </a:r>
            <a:r>
              <a:rPr lang="en-US" b="1" dirty="0"/>
              <a:t>Disable/ enable graphics card</a:t>
            </a:r>
          </a:p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07077" y="152152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b="1" dirty="0"/>
              <a:t>My Computer/ This </a:t>
            </a:r>
            <a:r>
              <a:rPr lang="en-US" b="1" dirty="0" smtClean="0"/>
              <a:t>PC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and right click on it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b="1" dirty="0"/>
              <a:t>Manage</a:t>
            </a:r>
            <a:r>
              <a:rPr lang="en-US" dirty="0"/>
              <a:t> &gt; </a:t>
            </a:r>
            <a:r>
              <a:rPr lang="en-US" b="1" dirty="0"/>
              <a:t>Device Manager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Double-click </a:t>
            </a:r>
            <a:r>
              <a:rPr lang="en-US" b="1" dirty="0"/>
              <a:t>Display </a:t>
            </a:r>
            <a:r>
              <a:rPr lang="en-US" b="1" dirty="0" smtClean="0"/>
              <a:t>Adapters</a:t>
            </a:r>
          </a:p>
          <a:p>
            <a:pPr algn="just"/>
            <a:r>
              <a:rPr lang="en-US" b="1" dirty="0" smtClean="0"/>
              <a:t> </a:t>
            </a:r>
            <a:r>
              <a:rPr lang="en-US" dirty="0"/>
              <a:t>from the list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Right click on the </a:t>
            </a:r>
            <a:r>
              <a:rPr lang="en-US" dirty="0" smtClean="0"/>
              <a:t>name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of </a:t>
            </a:r>
            <a:r>
              <a:rPr lang="en-US" dirty="0"/>
              <a:t>your graphic driver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Click</a:t>
            </a:r>
            <a:r>
              <a:rPr lang="en-US" b="1" dirty="0"/>
              <a:t> Disable device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Next reboot your computer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045" y="45417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Display Adapters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Double click on your graphic card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Click on properties.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Go to the </a:t>
            </a:r>
            <a:r>
              <a:rPr lang="en-US" b="1" dirty="0"/>
              <a:t>Driver </a:t>
            </a:r>
            <a:r>
              <a:rPr lang="en-US" dirty="0"/>
              <a:t>tab and click the </a:t>
            </a:r>
            <a:r>
              <a:rPr lang="en-US" b="1" dirty="0"/>
              <a:t>Enable </a:t>
            </a:r>
            <a:r>
              <a:rPr lang="en-US" dirty="0"/>
              <a:t>button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353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010" y="861743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3. </a:t>
            </a:r>
            <a:r>
              <a:rPr lang="en-US" b="1" dirty="0" err="1" smtClean="0"/>
              <a:t>Denstalacija</a:t>
            </a:r>
            <a:r>
              <a:rPr lang="en-US" b="1" dirty="0" smtClean="0"/>
              <a:t> I  </a:t>
            </a:r>
            <a:r>
              <a:rPr lang="en-US" b="1" dirty="0" err="1" smtClean="0"/>
              <a:t>reinstalacija</a:t>
            </a:r>
            <a:r>
              <a:rPr lang="en-US" b="1" dirty="0" smtClean="0"/>
              <a:t> </a:t>
            </a:r>
            <a:r>
              <a:rPr lang="en-US" b="1" dirty="0" err="1" smtClean="0"/>
              <a:t>drajvera</a:t>
            </a:r>
            <a:endParaRPr lang="en-US" b="1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7455" y="1173471"/>
            <a:ext cx="855875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Deinstaliraj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graficke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drajvere</a:t>
            </a:r>
            <a:r>
              <a:rPr lang="en-US" dirty="0" smtClean="0">
                <a:latin typeface="Arial" panose="020B0604020202020204" pitchFamily="34" charset="0"/>
              </a:rPr>
              <a:t> I </a:t>
            </a:r>
            <a:r>
              <a:rPr lang="en-US" dirty="0" err="1" smtClean="0">
                <a:latin typeface="Arial" panose="020B0604020202020204" pitchFamily="34" charset="0"/>
              </a:rPr>
              <a:t>nakon</a:t>
            </a:r>
            <a:r>
              <a:rPr lang="en-US" dirty="0" smtClean="0">
                <a:latin typeface="Arial" panose="020B0604020202020204" pitchFamily="34" charset="0"/>
              </a:rPr>
              <a:t> toga </a:t>
            </a:r>
            <a:r>
              <a:rPr lang="en-US" dirty="0" err="1" smtClean="0">
                <a:latin typeface="Arial" panose="020B0604020202020204" pitchFamily="34" charset="0"/>
              </a:rPr>
              <a:t>restartuj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racunar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Windows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automatski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instalirati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drajvere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nakon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Windows Update.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panose="020B0604020202020204" pitchFamily="34" charset="0"/>
              </a:rPr>
              <a:t>Za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deinstalaciju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drijavera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prati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sledeca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uputstva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Idi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 Computer/ This PC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desni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Koik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&gt;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Manager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Dupli</a:t>
            </a:r>
            <a:r>
              <a:rPr lang="en-US" dirty="0" err="1" smtClean="0">
                <a:latin typeface="Arial" panose="020B0604020202020204" pitchFamily="34" charset="0"/>
              </a:rPr>
              <a:t>-klik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Display Adapters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 the list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Desni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driver update 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klikni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Uninstall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Click OK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Restartuj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PC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latin typeface="Arial" panose="020B0604020202020204" pitchFamily="34" charset="0"/>
              </a:rPr>
              <a:t>Napomena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NVidia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AMD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imaju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specificne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alate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resinstalaciju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drajvera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ali</a:t>
            </a:r>
            <a:r>
              <a:rPr lang="en-US" dirty="0" smtClean="0">
                <a:latin typeface="Arial" panose="020B0604020202020204" pitchFamily="34" charset="0"/>
              </a:rPr>
              <a:t> bi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trebalo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korisiti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ako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normalni</a:t>
            </a:r>
            <a:r>
              <a:rPr lang="en-US" dirty="0" smtClean="0">
                <a:latin typeface="Arial" panose="020B0604020202020204" pitchFamily="34" charset="0"/>
              </a:rPr>
              <a:t> Windows </a:t>
            </a:r>
            <a:r>
              <a:rPr lang="en-US" dirty="0" err="1" smtClean="0">
                <a:latin typeface="Arial" panose="020B0604020202020204" pitchFamily="34" charset="0"/>
              </a:rPr>
              <a:t>deinstal</a:t>
            </a:r>
            <a:r>
              <a:rPr lang="en-US" dirty="0" smtClean="0">
                <a:latin typeface="Arial" panose="020B0604020202020204" pitchFamily="34" charset="0"/>
              </a:rPr>
              <a:t>/reinstall process ne </a:t>
            </a:r>
            <a:r>
              <a:rPr lang="en-US" dirty="0" err="1" smtClean="0">
                <a:latin typeface="Arial" panose="020B0604020202020204" pitchFamily="34" charset="0"/>
              </a:rPr>
              <a:t>prodje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764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74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149" y="2575776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r>
              <a:rPr lang="en-US" sz="4800" dirty="0" smtClean="0"/>
              <a:t>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86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6225" y="1009747"/>
            <a:ext cx="8577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Grafička kartica može imati jedan ili više izlaza. Većina novijih grafičkih kartica danas ima 3 izlaza: DVI za LCD, VGA za običan CRT ekran, TV izlaz.</a:t>
            </a:r>
            <a:endParaRPr lang="en-US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294" y="2181724"/>
            <a:ext cx="8581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Grafičke kartice koje se spajaju na matičnu ploču dolaze u nekoliko standarda i ona zavisi o sabirnici koju koristi: ISA, PCI, AGP, PCI-E</a:t>
            </a:r>
            <a:endParaRPr lang="en-US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7690" y="3421058"/>
            <a:ext cx="88134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Većina podataka koji dolaze za obradu se privremeno smješta na memoriju koja se nalazi na grafičkoj kartici. Time se obezbjeđuje brz protok i samim time brža obrada grafike, što na kraju daje veći broj slika u sekundi čineći grafičku scenu ljepšom i 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fluidnijom</a:t>
            </a:r>
          </a:p>
          <a:p>
            <a:endParaRPr lang="it-IT" kern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Zbog 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toga proizvođači nastoje poboljšati brzinu RAM-a na kartici koja je davno pre</a:t>
            </a:r>
            <a:r>
              <a:rPr lang="sr-Latn-C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š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la brzinu sistemskog RAM-a. Brzina memorije na grafičkoj kartici je već odavno prešla Gigahercne granice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0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58" y="842321"/>
            <a:ext cx="8075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Moderne grafičke kartice su opremljene snažnim grafičkim procesorima koji svojom procesorskom snagom i brojem tranzistora gotovo nadmašuju glavne procesore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8951" y="1869463"/>
            <a:ext cx="792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Grafički procesor obrađuje podatke koje dobija posredstvom neke sabirnice (najćešće AGP, PCI i PCI Express).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4696" y="3150808"/>
            <a:ext cx="7997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Za razliku od integrisanih grafičkih karti koje imaju mali kapacitet sopstvene memorije i obično koriste sistemsku memoriju, nove grafičke karte posjeduju sopstvenu memoriju koja se koristi samo za 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grafiku.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3338" y="4696273"/>
            <a:ext cx="8010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800" dirty="0">
                <a:latin typeface="Times New Roman" panose="02020603050405020304" pitchFamily="18" charset="0"/>
              </a:rPr>
              <a:t>Skoro sve matične ploče imaju opciju isključivanja integrisane grafičke karte i mogućnost da na sebi prime modernu grafičku kartu sa vrlo visokim performansama preko AGP, PCI i PCI-E magistrala.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534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8505" y="41714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</a:rPr>
              <a:t>Komponente grafičke kartice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7504" y="1210032"/>
            <a:ext cx="10381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Grafički procesor ili grafička procesorska jedinica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GPU)</a:t>
            </a:r>
          </a:p>
          <a:p>
            <a:r>
              <a:rPr lang="it-IT" dirty="0" smtClean="0"/>
              <a:t>   Osnovni </a:t>
            </a:r>
            <a:r>
              <a:rPr lang="it-IT" dirty="0"/>
              <a:t>atributi grafičkog procesora su frekvencija jezgra koja varira od 250Mhz do 4Ghz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6936" y="2113420"/>
            <a:ext cx="10307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BIOS, odnosno, Video </a:t>
            </a:r>
            <a:r>
              <a:rPr lang="it-IT" b="1" i="1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BIOS  </a:t>
            </a:r>
          </a:p>
          <a:p>
            <a:r>
              <a:rPr lang="it-IT" dirty="0"/>
              <a:t>daje instrukcije koje dozvoljavaju hardveru i softveru da komuniciraju sa grafičkom </a:t>
            </a:r>
            <a:r>
              <a:rPr lang="it-IT" dirty="0" smtClean="0"/>
              <a:t>kartom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7691" y="3021847"/>
            <a:ext cx="949330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Video memorija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b="1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VRAM </a:t>
            </a:r>
          </a:p>
          <a:p>
            <a:r>
              <a:rPr lang="it-IT" dirty="0" smtClean="0"/>
              <a:t>kod </a:t>
            </a:r>
            <a:r>
              <a:rPr lang="it-IT" dirty="0"/>
              <a:t>većine savremenih grafičkih karti varira od 128MB do </a:t>
            </a:r>
            <a:r>
              <a:rPr lang="it-IT" dirty="0" smtClean="0"/>
              <a:t>4GB. </a:t>
            </a:r>
            <a:r>
              <a:rPr lang="it-IT" dirty="0"/>
              <a:t>Kako video </a:t>
            </a:r>
            <a:r>
              <a:rPr lang="it-IT" dirty="0" smtClean="0"/>
              <a:t>memoriji</a:t>
            </a:r>
          </a:p>
          <a:p>
            <a:r>
              <a:rPr lang="it-IT" dirty="0" smtClean="0"/>
              <a:t>istovremeno </a:t>
            </a:r>
            <a:r>
              <a:rPr lang="it-IT" dirty="0"/>
              <a:t>moraju imati pristup i grafički procesor i prikazno kolo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često se koristi specijalna </a:t>
            </a:r>
            <a:r>
              <a:rPr lang="it-IT" dirty="0" smtClean="0"/>
              <a:t> </a:t>
            </a:r>
            <a:r>
              <a:rPr lang="it-IT" dirty="0"/>
              <a:t>višeportna memorija, kao što su VRAM, WRAM, </a:t>
            </a:r>
            <a:r>
              <a:rPr lang="it-IT" dirty="0" smtClean="0"/>
              <a:t>SGRAM</a:t>
            </a:r>
          </a:p>
          <a:p>
            <a:r>
              <a:rPr lang="it-IT" dirty="0" smtClean="0"/>
              <a:t>Video </a:t>
            </a:r>
            <a:r>
              <a:rPr lang="it-IT" dirty="0"/>
              <a:t>memorija se tipično bazira na DDR </a:t>
            </a:r>
            <a:r>
              <a:rPr lang="it-IT" dirty="0" smtClean="0"/>
              <a:t>tehnologiji,DDR2</a:t>
            </a:r>
            <a:r>
              <a:rPr lang="it-IT" dirty="0"/>
              <a:t>, DDR3, DDR4 i GDDR5. </a:t>
            </a:r>
            <a:endParaRPr lang="it-IT" dirty="0" smtClean="0"/>
          </a:p>
          <a:p>
            <a:r>
              <a:rPr lang="it-IT" dirty="0" smtClean="0"/>
              <a:t>Brzina </a:t>
            </a:r>
            <a:r>
              <a:rPr lang="it-IT" dirty="0"/>
              <a:t>memorije na savremenim grafičkim kartama varira od 400Mhz do 3.8Ghz.</a:t>
            </a:r>
            <a:endParaRPr lang="en-US" dirty="0"/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19199" y="5153577"/>
            <a:ext cx="958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RAMDAC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(Random Access Memory Digital-to-Analog Converter</a:t>
            </a:r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/>
              <a:t>pretvara digitalne signale u analogne signale za potrebe monitora koji koriste analogni ulaz, kao npr. CRT monitori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1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0137" y="591286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</a:rPr>
              <a:t>Djelovi grafičke kartice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85869" y="1238398"/>
            <a:ext cx="8646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Današnje kartice najčešće imaju neku vrstu hladnjaka (aktivnog ili pasivnog) zbog komplikovanosti grafičkog procesora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0111" y="2052935"/>
            <a:ext cx="878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Moćnije kartice obično imaju i pasivne hladnjake (heatstink) na VRAM-u zbog visokih frekvencija koje su i do dva puta veće nego kod običnog RAM-a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0112" y="2864304"/>
            <a:ext cx="900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kern="1800" dirty="0">
                <a:latin typeface="Times New Roman" panose="02020603050405020304" pitchFamily="18" charset="0"/>
              </a:rPr>
              <a:t>RAMDAC je dio koji se brine za prikazivanje i kvalitetu 2D slike, dok 3D slike obrađuje grafički procesor u saradnji sa centralnim procesorom i RAM memorijom.</a:t>
            </a:r>
            <a:endParaRPr lang="en-US" dirty="0">
              <a:effectLst/>
            </a:endParaRPr>
          </a:p>
        </p:txBody>
      </p:sp>
      <p:pic>
        <p:nvPicPr>
          <p:cNvPr id="6" name="Picture 5" descr="601px-ATI_RADEON_X800PRO_R4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7593" y="3972560"/>
            <a:ext cx="2894965" cy="288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00015" y="4833419"/>
            <a:ext cx="356168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i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procesor marke ATI (AMD)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3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257" y="655680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b="1" kern="1800" dirty="0">
                <a:latin typeface="Times New Roman" panose="02020603050405020304" pitchFamily="18" charset="0"/>
              </a:rPr>
              <a:t>Glavni djelovi moderne grafičke kartice su:</a:t>
            </a:r>
            <a:endParaRPr lang="en-US" b="1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898" y="1527863"/>
            <a:ext cx="810510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it-IT" sz="1200" kern="1800" dirty="0" smtClean="0">
              <a:latin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kern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Grapich</a:t>
            </a: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Processing Unit) grafički procesor, ujedno i glavni dio koji prevodi binarni kod u sliku</a:t>
            </a:r>
            <a:r>
              <a:rPr lang="it-IT" kern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(ili VRAM - Video Random Acces Memory), služi za pohranjivanje najnužnijih podataka za GPU, najčešće </a:t>
            </a:r>
            <a:r>
              <a:rPr lang="it-IT" kern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teksture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Konektori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 </a:t>
            </a:r>
            <a:r>
              <a:rPr lang="it-IT" kern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Izlazi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 (Video Graphics Array)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DVI (Digital Visual Interface)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kern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in/Video out (VIVO)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4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5648" y="475377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Način </a:t>
            </a:r>
            <a:r>
              <a:rPr lang="it-IT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povezivanja graficke kartice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1627" y="1315465"/>
            <a:ext cx="9058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kern="1800" dirty="0">
                <a:latin typeface="Times New Roman" panose="02020603050405020304" pitchFamily="18" charset="0"/>
              </a:rPr>
              <a:t>Kako se same grafičke karte sa matičnom pločom povezuju preko tri pomenute magistrale (AGP, PCI i PCI-E), način povezivanja sa uređajima za prikaz slike je raznovrsniji</a:t>
            </a:r>
            <a:r>
              <a:rPr lang="it-IT" kern="1800" dirty="0" smtClean="0"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US" kern="1800" dirty="0">
                <a:latin typeface="Times New Roman" panose="02020603050405020304" pitchFamily="18" charset="0"/>
              </a:rPr>
              <a:t>Video Graphics Array (VGA)</a:t>
            </a:r>
            <a:endParaRPr lang="en-US" dirty="0"/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US" kern="1800" dirty="0">
                <a:latin typeface="Times New Roman" panose="02020603050405020304" pitchFamily="18" charset="0"/>
              </a:rPr>
              <a:t>Digital Visual Interface (DVI)</a:t>
            </a:r>
            <a:endParaRPr lang="en-US" dirty="0"/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US" kern="1800" dirty="0">
                <a:latin typeface="Times New Roman" panose="02020603050405020304" pitchFamily="18" charset="0"/>
              </a:rPr>
              <a:t>High-Definition Multimedia Interface (HDMI</a:t>
            </a:r>
            <a:r>
              <a:rPr lang="en-US" kern="1800" dirty="0" smtClean="0">
                <a:latin typeface="Times New Roman" panose="02020603050405020304" pitchFamily="18" charset="0"/>
              </a:rPr>
              <a:t>)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en-US" kern="1800" dirty="0" err="1">
                <a:latin typeface="Times New Roman" panose="02020603050405020304" pitchFamily="18" charset="0"/>
              </a:rPr>
              <a:t>DisplayPort</a:t>
            </a:r>
            <a:r>
              <a:rPr lang="en-US" kern="1800" dirty="0">
                <a:latin typeface="Times New Roman" panose="02020603050405020304" pitchFamily="18" charset="0"/>
              </a:rPr>
              <a:t> (DP)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9211" y="3517960"/>
            <a:ext cx="688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kern="1800" dirty="0">
                <a:latin typeface="Times New Roman" panose="02020603050405020304" pitchFamily="18" charset="0"/>
              </a:rPr>
              <a:t>Video Graphics Array (VGA</a:t>
            </a:r>
            <a:r>
              <a:rPr lang="en-US" kern="1800" dirty="0">
                <a:latin typeface="Times New Roman" panose="02020603050405020304" pitchFamily="18" charset="0"/>
              </a:rPr>
              <a:t>) je </a:t>
            </a:r>
            <a:r>
              <a:rPr lang="en-US" kern="1800" dirty="0" err="1">
                <a:latin typeface="Times New Roman" panose="02020603050405020304" pitchFamily="18" charset="0"/>
              </a:rPr>
              <a:t>izlaz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preko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koga</a:t>
            </a:r>
            <a:r>
              <a:rPr lang="en-US" kern="1800" dirty="0">
                <a:latin typeface="Times New Roman" panose="02020603050405020304" pitchFamily="18" charset="0"/>
              </a:rPr>
              <a:t> se </a:t>
            </a:r>
            <a:r>
              <a:rPr lang="en-US" kern="1800" dirty="0" err="1">
                <a:latin typeface="Times New Roman" panose="02020603050405020304" pitchFamily="18" charset="0"/>
              </a:rPr>
              <a:t>najčešće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povezuju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monitori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sa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katodnom</a:t>
            </a:r>
            <a:r>
              <a:rPr lang="en-US" kern="1800" dirty="0">
                <a:latin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</a:rPr>
              <a:t>cijevi</a:t>
            </a:r>
            <a:r>
              <a:rPr lang="en-US" kern="1800" dirty="0">
                <a:latin typeface="Times New Roman" panose="02020603050405020304" pitchFamily="18" charset="0"/>
              </a:rPr>
              <a:t> (CRT).</a:t>
            </a:r>
            <a:endParaRPr lang="en-US" dirty="0">
              <a:effectLst/>
            </a:endParaRPr>
          </a:p>
        </p:txBody>
      </p:sp>
      <p:pic>
        <p:nvPicPr>
          <p:cNvPr id="5" name="Picture 4" descr="220px-DE15_Connector_Pinou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582" y="4494861"/>
            <a:ext cx="2095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57910" y="5511016"/>
            <a:ext cx="292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Video Graphics Array (VGA)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7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414" y="987158"/>
            <a:ext cx="7886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Digital Visual Interface (DVI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mnogo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bolji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kvalitet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slike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izlaznom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uređaju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preko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njega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se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povezuju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LCD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monitori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Plazma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monitori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Televizija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visoke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rezolucije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Projektori</a:t>
            </a:r>
            <a:r>
              <a:rPr lang="en-US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it-IT" kern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</a:t>
            </a:r>
            <a:r>
              <a:rPr lang="it-IT" kern="1800" dirty="0">
                <a:latin typeface="Times New Roman" panose="02020603050405020304" pitchFamily="18" charset="0"/>
                <a:ea typeface="Calibri" panose="020F0502020204030204" pitchFamily="34" charset="0"/>
              </a:rPr>
              <a:t>nekim slučajevima i CRT monitori koriste DVI izlaze</a:t>
            </a:r>
            <a:endParaRPr lang="en-US" dirty="0"/>
          </a:p>
        </p:txBody>
      </p:sp>
      <p:pic>
        <p:nvPicPr>
          <p:cNvPr id="3" name="Picture 2" descr="518px-DVI_Connector_Pinou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862" y="2169419"/>
            <a:ext cx="2657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00282" y="3051151"/>
            <a:ext cx="296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Digital Visual Interface (DVI)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2991" y="3677743"/>
            <a:ext cx="824677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In Video Out (VIVO)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S-Video, Composite video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Component video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izlazi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služe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povezivanje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televizije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DVD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plejera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video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rekordera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igračkih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konzola</a:t>
            </a:r>
            <a:r>
              <a:rPr lang="en-US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pu-connect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1735" y="4640216"/>
            <a:ext cx="5486400" cy="8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66173" y="5689971"/>
            <a:ext cx="82338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9-pin Video In Video Out (VIVO)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S-Video (TV-out), Digital Visual Interface (DVI)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High-definition television (HDTV),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DB-15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Video Graphics Array (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VGA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374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2098</Words>
  <Application>Microsoft Office PowerPoint</Application>
  <PresentationFormat>Widescreen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Symbol</vt:lpstr>
      <vt:lpstr>Times New Roman</vt:lpstr>
      <vt:lpstr>Wingdings 3</vt:lpstr>
      <vt:lpstr>Wisp</vt:lpstr>
      <vt:lpstr>Graficke kartice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Graficke kartice</dc:title>
  <dc:creator>Radovan M</dc:creator>
  <cp:lastModifiedBy>Radovan M</cp:lastModifiedBy>
  <cp:revision>57</cp:revision>
  <dcterms:created xsi:type="dcterms:W3CDTF">2020-03-16T09:03:20Z</dcterms:created>
  <dcterms:modified xsi:type="dcterms:W3CDTF">2020-03-17T12:10:45Z</dcterms:modified>
</cp:coreProperties>
</file>