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842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1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397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740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63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16409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18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549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9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2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40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0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4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17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477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90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183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944663-EF2E-4090-8D4E-FE91B6A53A83}" type="datetimeFigureOut">
              <a:rPr lang="en-US" smtClean="0"/>
              <a:t>05.09.2019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8AB84B6-E4EB-4AC6-9EEC-BBB5C88071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3872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CECA-EE82-4D6A-91CB-B624F9FD89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HUMANIZAM I RENESANSA</a:t>
            </a:r>
          </a:p>
        </p:txBody>
      </p:sp>
    </p:spTree>
    <p:extLst>
      <p:ext uri="{BB962C8B-B14F-4D97-AF65-F5344CB8AC3E}">
        <p14:creationId xmlns:p14="http://schemas.microsoft.com/office/powerpoint/2010/main" val="2194865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3D81E-31A4-4BA8-82AA-B81AF0694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      </a:t>
            </a:r>
            <a:r>
              <a:rPr lang="en-US" dirty="0">
                <a:solidFill>
                  <a:srgbClr val="FFFF00"/>
                </a:solidFill>
              </a:rPr>
              <a:t>Z  A  P  A  M  T  I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269D4-C506-4366-B369-0DD83FA154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POJAM </a:t>
            </a:r>
            <a:r>
              <a:rPr lang="en-US" dirty="0">
                <a:solidFill>
                  <a:schemeClr val="bg1"/>
                </a:solidFill>
              </a:rPr>
              <a:t>HUMANIZAM </a:t>
            </a:r>
            <a:r>
              <a:rPr lang="en-US" dirty="0"/>
              <a:t>ODNOSI SE VIŠE NA NAUČNO-DUHOVNI SADRŽAJ EPOHE, A POJAM</a:t>
            </a:r>
            <a:r>
              <a:rPr lang="en-US" dirty="0">
                <a:solidFill>
                  <a:schemeClr val="bg1"/>
                </a:solidFill>
              </a:rPr>
              <a:t> RENESANSA </a:t>
            </a:r>
            <a:r>
              <a:rPr lang="en-US" dirty="0"/>
              <a:t>NA CJELOKUPNI KULTURU EPOHE.</a:t>
            </a:r>
          </a:p>
        </p:txBody>
      </p:sp>
    </p:spTree>
    <p:extLst>
      <p:ext uri="{BB962C8B-B14F-4D97-AF65-F5344CB8AC3E}">
        <p14:creationId xmlns:p14="http://schemas.microsoft.com/office/powerpoint/2010/main" val="1243512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087D78-91A7-4B9B-BD11-3C3DA5E4C4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799"/>
            <a:ext cx="8534400" cy="4729579"/>
          </a:xfrm>
        </p:spPr>
        <p:txBody>
          <a:bodyPr>
            <a:no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Renesansa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označava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duhovni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književni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pokret</a:t>
            </a:r>
            <a:r>
              <a:rPr lang="en-US" sz="3200" dirty="0">
                <a:solidFill>
                  <a:schemeClr val="bg1"/>
                </a:solidFill>
              </a:rPr>
              <a:t> u </a:t>
            </a:r>
            <a:r>
              <a:rPr lang="en-US" sz="3200" dirty="0" err="1">
                <a:solidFill>
                  <a:schemeClr val="bg1"/>
                </a:solidFill>
              </a:rPr>
              <a:t>evropskoj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kulturi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koji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traje</a:t>
            </a:r>
            <a:r>
              <a:rPr lang="en-US" sz="3200" dirty="0">
                <a:solidFill>
                  <a:schemeClr val="bg1"/>
                </a:solidFill>
              </a:rPr>
              <a:t> od XIV do XVI </a:t>
            </a:r>
            <a:r>
              <a:rPr lang="en-US" sz="3200" dirty="0" err="1">
                <a:solidFill>
                  <a:schemeClr val="bg1"/>
                </a:solidFill>
              </a:rPr>
              <a:t>vijeka</a:t>
            </a:r>
            <a:r>
              <a:rPr lang="en-US" sz="3200" dirty="0">
                <a:solidFill>
                  <a:schemeClr val="bg1"/>
                </a:solidFill>
              </a:rPr>
              <a:t>. </a:t>
            </a:r>
          </a:p>
          <a:p>
            <a:r>
              <a:rPr lang="en-US" sz="3200" dirty="0" err="1">
                <a:solidFill>
                  <a:schemeClr val="bg1"/>
                </a:solidFill>
              </a:rPr>
              <a:t>Naziva</a:t>
            </a:r>
            <a:r>
              <a:rPr lang="en-US" sz="3200" dirty="0">
                <a:solidFill>
                  <a:schemeClr val="bg1"/>
                </a:solidFill>
              </a:rPr>
              <a:t> se </a:t>
            </a:r>
            <a:r>
              <a:rPr lang="en-US" sz="3200" dirty="0" err="1">
                <a:solidFill>
                  <a:schemeClr val="bg1"/>
                </a:solidFill>
              </a:rPr>
              <a:t>još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zlatnim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dobom</a:t>
            </a:r>
            <a:r>
              <a:rPr lang="en-US" sz="3200" dirty="0">
                <a:solidFill>
                  <a:srgbClr val="FFFF00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jer</a:t>
            </a:r>
            <a:r>
              <a:rPr lang="en-US" sz="3200" dirty="0">
                <a:solidFill>
                  <a:schemeClr val="bg1"/>
                </a:solidFill>
              </a:rPr>
              <a:t> je </a:t>
            </a:r>
            <a:r>
              <a:rPr lang="en-US" sz="3200" dirty="0" err="1">
                <a:solidFill>
                  <a:schemeClr val="bg1"/>
                </a:solidFill>
              </a:rPr>
              <a:t>obuhvatala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cjelokupno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stvaranje</a:t>
            </a:r>
            <a:r>
              <a:rPr lang="en-US" sz="3200" dirty="0">
                <a:solidFill>
                  <a:schemeClr val="bg1"/>
                </a:solidFill>
              </a:rPr>
              <a:t> – </a:t>
            </a:r>
            <a:r>
              <a:rPr lang="en-US" sz="3200" dirty="0" err="1">
                <a:solidFill>
                  <a:schemeClr val="bg1"/>
                </a:solidFill>
              </a:rPr>
              <a:t>umjetnost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filozofiju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nauku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</a:p>
          <a:p>
            <a:r>
              <a:rPr lang="en-US" sz="3200" dirty="0" err="1">
                <a:solidFill>
                  <a:schemeClr val="bg1"/>
                </a:solidFill>
              </a:rPr>
              <a:t>Humanizam</a:t>
            </a:r>
            <a:r>
              <a:rPr lang="en-US" sz="3200" dirty="0">
                <a:solidFill>
                  <a:schemeClr val="bg1"/>
                </a:solidFill>
              </a:rPr>
              <a:t> je </a:t>
            </a:r>
            <a:r>
              <a:rPr lang="en-US" sz="3200" dirty="0" err="1">
                <a:solidFill>
                  <a:schemeClr val="bg1"/>
                </a:solidFill>
              </a:rPr>
              <a:t>kulturni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pokret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unutar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renesanse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8829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ED863-9450-408D-B348-1B2A68E55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250184"/>
          </a:xfrm>
        </p:spPr>
        <p:txBody>
          <a:bodyPr>
            <a:norm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Naziv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rgbClr val="FFFF00"/>
                </a:solidFill>
              </a:rPr>
              <a:t>renesansa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potiče</a:t>
            </a:r>
            <a:r>
              <a:rPr lang="en-US" sz="3200" dirty="0">
                <a:solidFill>
                  <a:schemeClr val="bg1"/>
                </a:solidFill>
              </a:rPr>
              <a:t> od </a:t>
            </a:r>
            <a:r>
              <a:rPr lang="en-US" sz="3200" dirty="0" err="1">
                <a:solidFill>
                  <a:schemeClr val="bg1"/>
                </a:solidFill>
              </a:rPr>
              <a:t>francuske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riječi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i="1" dirty="0">
                <a:solidFill>
                  <a:schemeClr val="bg1"/>
                </a:solidFill>
              </a:rPr>
              <a:t>la renaissance </a:t>
            </a:r>
            <a:r>
              <a:rPr lang="en-US" sz="3200" dirty="0" err="1">
                <a:solidFill>
                  <a:schemeClr val="bg1"/>
                </a:solidFill>
              </a:rPr>
              <a:t>što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znači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ponovno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rađanje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preporod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vaskrsnuti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r>
              <a:rPr lang="en-US" sz="3200" dirty="0" err="1">
                <a:solidFill>
                  <a:schemeClr val="bg1"/>
                </a:solidFill>
              </a:rPr>
              <a:t>tj</a:t>
            </a:r>
            <a:r>
              <a:rPr lang="en-US" sz="3200" dirty="0">
                <a:solidFill>
                  <a:schemeClr val="bg1"/>
                </a:solidFill>
              </a:rPr>
              <a:t>. </a:t>
            </a:r>
            <a:r>
              <a:rPr lang="en-US" sz="3200" dirty="0" err="1">
                <a:solidFill>
                  <a:schemeClr val="bg1"/>
                </a:solidFill>
              </a:rPr>
              <a:t>težnja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renesansnih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umjetnika</a:t>
            </a:r>
            <a:r>
              <a:rPr lang="en-US" sz="3200" dirty="0">
                <a:solidFill>
                  <a:schemeClr val="bg1"/>
                </a:solidFill>
              </a:rPr>
              <a:t> da </a:t>
            </a:r>
            <a:r>
              <a:rPr lang="en-US" sz="3200" dirty="0" err="1">
                <a:solidFill>
                  <a:schemeClr val="bg1"/>
                </a:solidFill>
              </a:rPr>
              <a:t>obnove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antičku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umjetnost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koja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im</a:t>
            </a:r>
            <a:r>
              <a:rPr lang="en-US" sz="3200" dirty="0">
                <a:solidFill>
                  <a:schemeClr val="bg1"/>
                </a:solidFill>
              </a:rPr>
              <a:t> je </a:t>
            </a:r>
            <a:r>
              <a:rPr lang="en-US" sz="3200" dirty="0" err="1">
                <a:solidFill>
                  <a:schemeClr val="bg1"/>
                </a:solidFill>
              </a:rPr>
              <a:t>bila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uzor</a:t>
            </a:r>
            <a:r>
              <a:rPr lang="en-US" sz="3200" dirty="0">
                <a:solidFill>
                  <a:schemeClr val="bg1"/>
                </a:solidFill>
              </a:rPr>
              <a:t>.</a:t>
            </a:r>
            <a:endParaRPr lang="en-US" sz="32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64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15E2F-E7D6-4C5E-A205-B02378363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782845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rgbClr val="FFFF00"/>
                </a:solidFill>
              </a:rPr>
              <a:t>Pojavom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renesanse</a:t>
            </a:r>
            <a:r>
              <a:rPr lang="en-US" sz="2800" dirty="0">
                <a:solidFill>
                  <a:srgbClr val="FFFF00"/>
                </a:solidFill>
              </a:rPr>
              <a:t> u </a:t>
            </a:r>
            <a:r>
              <a:rPr lang="en-US" sz="2800" dirty="0" err="1">
                <a:solidFill>
                  <a:srgbClr val="FFFF00"/>
                </a:solidFill>
              </a:rPr>
              <a:t>pojedinim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zemljama</a:t>
            </a:r>
            <a:r>
              <a:rPr lang="en-US" sz="2800" dirty="0">
                <a:solidFill>
                  <a:srgbClr val="FFFF00"/>
                </a:solidFill>
              </a:rPr>
              <a:t> </a:t>
            </a:r>
            <a:r>
              <a:rPr lang="en-US" sz="2800" dirty="0" err="1">
                <a:solidFill>
                  <a:srgbClr val="FFFF00"/>
                </a:solidFill>
              </a:rPr>
              <a:t>dolazi</a:t>
            </a:r>
            <a:r>
              <a:rPr lang="en-US" sz="2800" dirty="0">
                <a:solidFill>
                  <a:srgbClr val="FFFF00"/>
                </a:solidFill>
              </a:rPr>
              <a:t> do: </a:t>
            </a:r>
          </a:p>
          <a:p>
            <a:r>
              <a:rPr lang="en-US" sz="2800" dirty="0">
                <a:solidFill>
                  <a:schemeClr val="bg1"/>
                </a:solidFill>
              </a:rPr>
              <a:t>- </a:t>
            </a:r>
            <a:r>
              <a:rPr lang="en-US" sz="2800" dirty="0" err="1">
                <a:solidFill>
                  <a:schemeClr val="bg1"/>
                </a:solidFill>
              </a:rPr>
              <a:t>ekonomskog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jačanja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osamostaljivanja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koji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pratili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razvoj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trgovine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bankarstva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industrije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nauke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kulture</a:t>
            </a:r>
            <a:r>
              <a:rPr lang="en-US" sz="2800" dirty="0">
                <a:solidFill>
                  <a:schemeClr val="bg1"/>
                </a:solidFill>
              </a:rPr>
              <a:t>; </a:t>
            </a:r>
          </a:p>
          <a:p>
            <a:r>
              <a:rPr lang="en-US" sz="2800" dirty="0">
                <a:solidFill>
                  <a:schemeClr val="bg1"/>
                </a:solidFill>
              </a:rPr>
              <a:t>- </a:t>
            </a:r>
            <a:r>
              <a:rPr lang="en-US" sz="2800" dirty="0" err="1">
                <a:solidFill>
                  <a:schemeClr val="bg1"/>
                </a:solidFill>
              </a:rPr>
              <a:t>pojava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građanskog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sloja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trgovci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industrijalci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zanatlije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bankari</a:t>
            </a:r>
            <a:r>
              <a:rPr lang="en-US" sz="2800" dirty="0">
                <a:solidFill>
                  <a:schemeClr val="bg1"/>
                </a:solidFill>
              </a:rPr>
              <a:t>)</a:t>
            </a:r>
          </a:p>
          <a:p>
            <a:r>
              <a:rPr lang="en-US" sz="2800" dirty="0">
                <a:solidFill>
                  <a:schemeClr val="bg1"/>
                </a:solidFill>
              </a:rPr>
              <a:t>- </a:t>
            </a:r>
            <a:r>
              <a:rPr lang="en-US" sz="2800" dirty="0" err="1">
                <a:solidFill>
                  <a:schemeClr val="bg1"/>
                </a:solidFill>
              </a:rPr>
              <a:t>otvaraju</a:t>
            </a:r>
            <a:r>
              <a:rPr lang="en-US" sz="2800" dirty="0">
                <a:solidFill>
                  <a:schemeClr val="bg1"/>
                </a:solidFill>
              </a:rPr>
              <a:t> se </a:t>
            </a:r>
            <a:r>
              <a:rPr lang="en-US" sz="2800" dirty="0" err="1">
                <a:solidFill>
                  <a:schemeClr val="bg1"/>
                </a:solidFill>
              </a:rPr>
              <a:t>biblioteke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galerije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univerziteti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akademije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8098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4547E-DB98-4918-9329-24BC93CE5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803777"/>
          </a:xfrm>
        </p:spPr>
        <p:txBody>
          <a:bodyPr/>
          <a:lstStyle/>
          <a:p>
            <a:r>
              <a:rPr lang="en-US" dirty="0" err="1"/>
              <a:t>Renesansa</a:t>
            </a:r>
            <a:r>
              <a:rPr lang="en-US" dirty="0"/>
              <a:t> se </a:t>
            </a:r>
            <a:r>
              <a:rPr lang="en-US" dirty="0" err="1"/>
              <a:t>najprije</a:t>
            </a:r>
            <a:r>
              <a:rPr lang="en-US" dirty="0"/>
              <a:t> </a:t>
            </a:r>
            <a:r>
              <a:rPr lang="en-US" dirty="0" err="1"/>
              <a:t>javila</a:t>
            </a:r>
            <a:r>
              <a:rPr lang="en-US" dirty="0"/>
              <a:t> u </a:t>
            </a:r>
            <a:r>
              <a:rPr lang="en-US" dirty="0" err="1"/>
              <a:t>Italiji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početku</a:t>
            </a:r>
            <a:r>
              <a:rPr lang="en-US" dirty="0"/>
              <a:t> se </a:t>
            </a:r>
            <a:r>
              <a:rPr lang="en-US" dirty="0" err="1"/>
              <a:t>piše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latinskom</a:t>
            </a:r>
            <a:r>
              <a:rPr lang="en-US" dirty="0"/>
              <a:t> </a:t>
            </a:r>
            <a:r>
              <a:rPr lang="en-US" dirty="0" err="1"/>
              <a:t>jeziku</a:t>
            </a:r>
            <a:r>
              <a:rPr lang="en-US" dirty="0"/>
              <a:t>, a </a:t>
            </a:r>
            <a:r>
              <a:rPr lang="en-US" dirty="0" err="1"/>
              <a:t>kasnije</a:t>
            </a:r>
            <a:r>
              <a:rPr lang="en-US" dirty="0"/>
              <a:t> </a:t>
            </a:r>
            <a:r>
              <a:rPr lang="en-US" dirty="0" err="1"/>
              <a:t>počinju</a:t>
            </a:r>
            <a:r>
              <a:rPr lang="en-US" dirty="0"/>
              <a:t> da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djela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narodnom</a:t>
            </a:r>
            <a:r>
              <a:rPr lang="en-US" dirty="0"/>
              <a:t> (</a:t>
            </a:r>
            <a:r>
              <a:rPr lang="en-US" dirty="0" err="1"/>
              <a:t>italijanskom</a:t>
            </a:r>
            <a:r>
              <a:rPr lang="en-US" dirty="0"/>
              <a:t>) </a:t>
            </a:r>
            <a:r>
              <a:rPr lang="en-US" dirty="0" err="1"/>
              <a:t>jeziku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Renesansa</a:t>
            </a:r>
            <a:r>
              <a:rPr lang="en-US" dirty="0"/>
              <a:t> je </a:t>
            </a:r>
            <a:r>
              <a:rPr lang="en-US" dirty="0" err="1"/>
              <a:t>označila</a:t>
            </a:r>
            <a:r>
              <a:rPr lang="en-US" dirty="0"/>
              <a:t> </a:t>
            </a:r>
            <a:r>
              <a:rPr lang="en-US" dirty="0" err="1"/>
              <a:t>preporod</a:t>
            </a:r>
            <a:r>
              <a:rPr lang="en-US" dirty="0"/>
              <a:t> u </a:t>
            </a:r>
            <a:r>
              <a:rPr lang="en-US" dirty="0" err="1"/>
              <a:t>književnosti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u </a:t>
            </a:r>
            <a:r>
              <a:rPr lang="en-US" dirty="0" err="1"/>
              <a:t>njenom</a:t>
            </a:r>
            <a:r>
              <a:rPr lang="en-US" dirty="0"/>
              <a:t>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odvojile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evropske</a:t>
            </a:r>
            <a:r>
              <a:rPr lang="en-US" dirty="0"/>
              <a:t> </a:t>
            </a:r>
            <a:r>
              <a:rPr lang="en-US" dirty="0" err="1"/>
              <a:t>književnosti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italijanske</a:t>
            </a:r>
            <a:r>
              <a:rPr lang="en-US" dirty="0"/>
              <a:t>, </a:t>
            </a:r>
            <a:r>
              <a:rPr lang="en-US" dirty="0" err="1"/>
              <a:t>francuske</a:t>
            </a:r>
            <a:r>
              <a:rPr lang="en-US" dirty="0"/>
              <a:t>, </a:t>
            </a:r>
            <a:r>
              <a:rPr lang="en-US" dirty="0" err="1"/>
              <a:t>engleske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Glavni</a:t>
            </a:r>
            <a:r>
              <a:rPr lang="en-US" dirty="0"/>
              <a:t> </a:t>
            </a:r>
            <a:r>
              <a:rPr lang="en-US" dirty="0" err="1"/>
              <a:t>književni</a:t>
            </a:r>
            <a:r>
              <a:rPr lang="en-US" dirty="0"/>
              <a:t> </a:t>
            </a:r>
            <a:r>
              <a:rPr lang="en-US" dirty="0" err="1"/>
              <a:t>žanrovi</a:t>
            </a:r>
            <a:r>
              <a:rPr lang="en-US" dirty="0"/>
              <a:t>: </a:t>
            </a:r>
            <a:r>
              <a:rPr lang="en-US" dirty="0" err="1"/>
              <a:t>pripovijetka</a:t>
            </a:r>
            <a:r>
              <a:rPr lang="en-US" dirty="0"/>
              <a:t>, roman, ep, </a:t>
            </a:r>
            <a:r>
              <a:rPr lang="en-US" dirty="0" err="1"/>
              <a:t>komedija</a:t>
            </a:r>
            <a:r>
              <a:rPr lang="en-US" dirty="0"/>
              <a:t>, </a:t>
            </a:r>
            <a:r>
              <a:rPr lang="en-US" dirty="0" err="1"/>
              <a:t>tragedija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7149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CDD6AA6-5EB4-4FA4-BD31-3F192B7016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007" y="292963"/>
            <a:ext cx="6693763" cy="6134469"/>
          </a:xfrm>
        </p:spPr>
      </p:pic>
    </p:spTree>
    <p:extLst>
      <p:ext uri="{BB962C8B-B14F-4D97-AF65-F5344CB8AC3E}">
        <p14:creationId xmlns:p14="http://schemas.microsoft.com/office/powerpoint/2010/main" val="29762183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218D3-25FE-46F5-AA0A-50F75DB86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4054876"/>
          </a:xfrm>
        </p:spPr>
        <p:txBody>
          <a:bodyPr>
            <a:normAutofit/>
          </a:bodyPr>
          <a:lstStyle/>
          <a:p>
            <a:r>
              <a:rPr lang="en-US" sz="2400" dirty="0" err="1">
                <a:solidFill>
                  <a:srgbClr val="FFFF00"/>
                </a:solidFill>
              </a:rPr>
              <a:t>Glavni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simbol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renesansnog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učenja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kulture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jeste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ptica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feniks</a:t>
            </a:r>
            <a:r>
              <a:rPr lang="en-US" sz="2400" dirty="0">
                <a:solidFill>
                  <a:srgbClr val="FFFF00"/>
                </a:solidFill>
              </a:rPr>
              <a:t>.</a:t>
            </a:r>
          </a:p>
          <a:p>
            <a:r>
              <a:rPr lang="en-US" sz="2400" dirty="0" err="1">
                <a:solidFill>
                  <a:srgbClr val="FFFF00"/>
                </a:solidFill>
              </a:rPr>
              <a:t>Feniks</a:t>
            </a:r>
            <a:r>
              <a:rPr lang="en-US" sz="2400" dirty="0">
                <a:solidFill>
                  <a:srgbClr val="FFFF00"/>
                </a:solidFill>
              </a:rPr>
              <a:t> je </a:t>
            </a:r>
            <a:r>
              <a:rPr lang="en-US" sz="2400" dirty="0" err="1">
                <a:solidFill>
                  <a:srgbClr val="FFFF00"/>
                </a:solidFill>
              </a:rPr>
              <a:t>mitska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ptica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starih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Egipćana</a:t>
            </a:r>
            <a:r>
              <a:rPr lang="en-US" sz="2400" dirty="0">
                <a:solidFill>
                  <a:srgbClr val="FFFF00"/>
                </a:solidFill>
              </a:rPr>
              <a:t>, </a:t>
            </a:r>
            <a:r>
              <a:rPr lang="en-US" sz="2400" dirty="0" err="1">
                <a:solidFill>
                  <a:srgbClr val="FFFF00"/>
                </a:solidFill>
              </a:rPr>
              <a:t>koja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živi</a:t>
            </a:r>
            <a:r>
              <a:rPr lang="en-US" sz="2400" dirty="0">
                <a:solidFill>
                  <a:srgbClr val="FFFF00"/>
                </a:solidFill>
              </a:rPr>
              <a:t> 500 </a:t>
            </a:r>
            <a:r>
              <a:rPr lang="en-US" sz="2400" dirty="0" err="1">
                <a:solidFill>
                  <a:srgbClr val="FFFF00"/>
                </a:solidFill>
              </a:rPr>
              <a:t>godina</a:t>
            </a:r>
            <a:r>
              <a:rPr lang="en-US" sz="2400" dirty="0">
                <a:solidFill>
                  <a:srgbClr val="FFFF00"/>
                </a:solidFill>
              </a:rPr>
              <a:t>, a </a:t>
            </a:r>
            <a:r>
              <a:rPr lang="en-US" sz="2400" dirty="0" err="1">
                <a:solidFill>
                  <a:srgbClr val="FFFF00"/>
                </a:solidFill>
              </a:rPr>
              <a:t>zatim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sama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sebe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spaljuje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na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lomači</a:t>
            </a:r>
            <a:r>
              <a:rPr lang="en-US" sz="2400" dirty="0">
                <a:solidFill>
                  <a:srgbClr val="FFFF00"/>
                </a:solidFill>
              </a:rPr>
              <a:t>. </a:t>
            </a:r>
            <a:r>
              <a:rPr lang="en-US" sz="2400" dirty="0" err="1">
                <a:solidFill>
                  <a:srgbClr val="FFFF00"/>
                </a:solidFill>
              </a:rPr>
              <a:t>Iz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sopstvenog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pepela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ponovo</a:t>
            </a:r>
            <a:r>
              <a:rPr lang="en-US" sz="2400" dirty="0">
                <a:solidFill>
                  <a:srgbClr val="FFFF00"/>
                </a:solidFill>
              </a:rPr>
              <a:t> se </a:t>
            </a:r>
            <a:r>
              <a:rPr lang="en-US" sz="2400" dirty="0" err="1">
                <a:solidFill>
                  <a:srgbClr val="FFFF00"/>
                </a:solidFill>
              </a:rPr>
              <a:t>rađa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podmlađena</a:t>
            </a:r>
            <a:r>
              <a:rPr lang="en-US" sz="2400" dirty="0">
                <a:solidFill>
                  <a:srgbClr val="FFFF00"/>
                </a:solidFill>
              </a:rPr>
              <a:t>, </a:t>
            </a:r>
            <a:r>
              <a:rPr lang="en-US" sz="2400" dirty="0" err="1">
                <a:solidFill>
                  <a:srgbClr val="FFFF00"/>
                </a:solidFill>
              </a:rPr>
              <a:t>tako</a:t>
            </a:r>
            <a:r>
              <a:rPr lang="en-US" sz="2400" dirty="0">
                <a:solidFill>
                  <a:srgbClr val="FFFF00"/>
                </a:solidFill>
              </a:rPr>
              <a:t> da je </a:t>
            </a:r>
            <a:r>
              <a:rPr lang="en-US" sz="2400" dirty="0" err="1">
                <a:solidFill>
                  <a:srgbClr val="FFFF00"/>
                </a:solidFill>
              </a:rPr>
              <a:t>njena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simbolika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odgovarala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duhovnoj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klimi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renesanse</a:t>
            </a:r>
            <a:r>
              <a:rPr lang="en-US" sz="2400" dirty="0">
                <a:solidFill>
                  <a:srgbClr val="FFFF00"/>
                </a:solidFill>
              </a:rPr>
              <a:t>, </a:t>
            </a:r>
            <a:r>
              <a:rPr lang="en-US" sz="2400" dirty="0" err="1">
                <a:solidFill>
                  <a:srgbClr val="FFFF00"/>
                </a:solidFill>
              </a:rPr>
              <a:t>koja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i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sama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označava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ponovno</a:t>
            </a:r>
            <a:r>
              <a:rPr lang="en-US" sz="2400" dirty="0">
                <a:solidFill>
                  <a:srgbClr val="FFFF00"/>
                </a:solidFill>
              </a:rPr>
              <a:t> </a:t>
            </a:r>
            <a:r>
              <a:rPr lang="en-US" sz="2400" dirty="0" err="1">
                <a:solidFill>
                  <a:srgbClr val="FFFF00"/>
                </a:solidFill>
              </a:rPr>
              <a:t>rađanje</a:t>
            </a:r>
            <a:r>
              <a:rPr lang="en-US" sz="2400" dirty="0">
                <a:solidFill>
                  <a:srgbClr val="FFFF00"/>
                </a:solidFill>
              </a:rPr>
              <a:t>, </a:t>
            </a:r>
            <a:r>
              <a:rPr lang="en-US" sz="2400" dirty="0" err="1">
                <a:solidFill>
                  <a:srgbClr val="FFFF00"/>
                </a:solidFill>
              </a:rPr>
              <a:t>tj.preporod</a:t>
            </a:r>
            <a:r>
              <a:rPr lang="en-US" sz="2400" dirty="0">
                <a:solidFill>
                  <a:srgbClr val="FFFF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4168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2829D-20FA-459B-A66A-081C4F444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279994"/>
          </a:xfrm>
        </p:spPr>
        <p:txBody>
          <a:bodyPr>
            <a:noAutofit/>
          </a:bodyPr>
          <a:lstStyle/>
          <a:p>
            <a:r>
              <a:rPr lang="en-US" sz="2400" dirty="0" err="1"/>
              <a:t>Renesansa</a:t>
            </a:r>
            <a:r>
              <a:rPr lang="en-US" sz="2400" dirty="0"/>
              <a:t> se </a:t>
            </a:r>
            <a:r>
              <a:rPr lang="en-US" sz="2400" dirty="0" err="1"/>
              <a:t>dijeli</a:t>
            </a:r>
            <a:r>
              <a:rPr lang="en-US" sz="2400" dirty="0"/>
              <a:t> </a:t>
            </a:r>
            <a:r>
              <a:rPr lang="en-US" sz="2400" dirty="0" err="1"/>
              <a:t>na</a:t>
            </a:r>
            <a:r>
              <a:rPr lang="en-US" sz="2400" dirty="0"/>
              <a:t> </a:t>
            </a:r>
            <a:r>
              <a:rPr lang="en-US" sz="2400" dirty="0" err="1"/>
              <a:t>ranu</a:t>
            </a:r>
            <a:r>
              <a:rPr lang="en-US" sz="2400" dirty="0"/>
              <a:t>, </a:t>
            </a:r>
            <a:r>
              <a:rPr lang="en-US" sz="2400" dirty="0" err="1"/>
              <a:t>zrelu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poznu</a:t>
            </a:r>
            <a:r>
              <a:rPr lang="en-US" sz="2400" dirty="0"/>
              <a:t>.</a:t>
            </a:r>
          </a:p>
          <a:p>
            <a:r>
              <a:rPr lang="en-US" sz="2400" dirty="0"/>
              <a:t>U </a:t>
            </a:r>
            <a:r>
              <a:rPr lang="en-US" sz="2400" dirty="0" err="1"/>
              <a:t>njoj</a:t>
            </a:r>
            <a:r>
              <a:rPr lang="en-US" sz="2400" dirty="0"/>
              <a:t> se </a:t>
            </a:r>
            <a:r>
              <a:rPr lang="en-US" sz="2400" dirty="0" err="1"/>
              <a:t>razvija</a:t>
            </a:r>
            <a:r>
              <a:rPr lang="en-US" sz="2400" dirty="0"/>
              <a:t> </a:t>
            </a:r>
            <a:r>
              <a:rPr lang="en-US" sz="2400" dirty="0" err="1"/>
              <a:t>kult</a:t>
            </a:r>
            <a:r>
              <a:rPr lang="en-US" sz="2400" dirty="0"/>
              <a:t> </a:t>
            </a:r>
            <a:r>
              <a:rPr lang="en-US" sz="2400" dirty="0" err="1"/>
              <a:t>ljubavi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ljepote</a:t>
            </a:r>
            <a:r>
              <a:rPr lang="en-US" sz="2400" dirty="0"/>
              <a:t>, </a:t>
            </a:r>
            <a:r>
              <a:rPr lang="en-US" sz="2400" dirty="0" err="1"/>
              <a:t>optimistička</a:t>
            </a:r>
            <a:r>
              <a:rPr lang="en-US" sz="2400" dirty="0"/>
              <a:t> </a:t>
            </a:r>
            <a:r>
              <a:rPr lang="en-US" sz="2400" dirty="0" err="1"/>
              <a:t>slika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doživljaj</a:t>
            </a:r>
            <a:r>
              <a:rPr lang="en-US" sz="2400" dirty="0"/>
              <a:t> </a:t>
            </a:r>
            <a:r>
              <a:rPr lang="en-US" sz="2400" dirty="0" err="1"/>
              <a:t>svijeta</a:t>
            </a:r>
            <a:r>
              <a:rPr lang="en-US" sz="2400" dirty="0"/>
              <a:t>, </a:t>
            </a:r>
            <a:r>
              <a:rPr lang="en-US" sz="2400" dirty="0" err="1"/>
              <a:t>kao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čovjekove</a:t>
            </a:r>
            <a:r>
              <a:rPr lang="en-US" sz="2400" dirty="0"/>
              <a:t> </a:t>
            </a:r>
            <a:r>
              <a:rPr lang="en-US" sz="2400" dirty="0" err="1"/>
              <a:t>uloge</a:t>
            </a:r>
            <a:r>
              <a:rPr lang="en-US" sz="2400" dirty="0"/>
              <a:t> u </a:t>
            </a:r>
            <a:r>
              <a:rPr lang="en-US" sz="2400" dirty="0" err="1"/>
              <a:t>njemu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Renesansa</a:t>
            </a:r>
            <a:r>
              <a:rPr lang="en-US" sz="2400" dirty="0"/>
              <a:t> je </a:t>
            </a:r>
            <a:r>
              <a:rPr lang="en-US" sz="2400" dirty="0" err="1"/>
              <a:t>tvorevina</a:t>
            </a:r>
            <a:r>
              <a:rPr lang="en-US" sz="2400" dirty="0"/>
              <a:t> </a:t>
            </a:r>
            <a:r>
              <a:rPr lang="en-US" sz="2400" dirty="0" err="1"/>
              <a:t>novog</a:t>
            </a:r>
            <a:r>
              <a:rPr lang="en-US" sz="2400" dirty="0"/>
              <a:t>, </a:t>
            </a:r>
            <a:r>
              <a:rPr lang="en-US" sz="2400" dirty="0" err="1"/>
              <a:t>probuđenog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oslobođenog</a:t>
            </a:r>
            <a:r>
              <a:rPr lang="en-US" sz="2400" dirty="0"/>
              <a:t> </a:t>
            </a:r>
            <a:r>
              <a:rPr lang="en-US" sz="2400" dirty="0" err="1"/>
              <a:t>čovjeka</a:t>
            </a:r>
            <a:r>
              <a:rPr lang="en-US" sz="2400" dirty="0"/>
              <a:t>, pod </a:t>
            </a:r>
            <a:r>
              <a:rPr lang="en-US" sz="2400" dirty="0" err="1"/>
              <a:t>uticajem</a:t>
            </a:r>
            <a:r>
              <a:rPr lang="en-US" sz="2400" dirty="0"/>
              <a:t> </a:t>
            </a:r>
            <a:r>
              <a:rPr lang="en-US" sz="2400" dirty="0" err="1"/>
              <a:t>savremenih</a:t>
            </a:r>
            <a:r>
              <a:rPr lang="en-US" sz="2400" dirty="0"/>
              <a:t> </a:t>
            </a:r>
            <a:r>
              <a:rPr lang="en-US" sz="2400" dirty="0" err="1"/>
              <a:t>zbivanja</a:t>
            </a:r>
            <a:r>
              <a:rPr lang="en-US" sz="2400" dirty="0"/>
              <a:t>, </a:t>
            </a:r>
            <a:r>
              <a:rPr lang="en-US" sz="2400" dirty="0" err="1"/>
              <a:t>koji</a:t>
            </a:r>
            <a:r>
              <a:rPr lang="en-US" sz="2400" dirty="0"/>
              <a:t> se </a:t>
            </a:r>
            <a:r>
              <a:rPr lang="en-US" sz="2400" dirty="0" err="1"/>
              <a:t>otima</a:t>
            </a:r>
            <a:r>
              <a:rPr lang="en-US" sz="2400" dirty="0"/>
              <a:t> </a:t>
            </a:r>
            <a:r>
              <a:rPr lang="en-US" sz="2400" dirty="0" err="1"/>
              <a:t>kontroli</a:t>
            </a:r>
            <a:r>
              <a:rPr lang="en-US" sz="2400" dirty="0"/>
              <a:t> </a:t>
            </a:r>
            <a:r>
              <a:rPr lang="en-US" sz="2400" dirty="0" err="1"/>
              <a:t>crkve</a:t>
            </a:r>
            <a:r>
              <a:rPr lang="en-US" sz="2400" dirty="0"/>
              <a:t>.</a:t>
            </a:r>
          </a:p>
          <a:p>
            <a:r>
              <a:rPr lang="en-US" sz="2400" dirty="0"/>
              <a:t>Novi </a:t>
            </a:r>
            <a:r>
              <a:rPr lang="en-US" sz="2400" dirty="0" err="1"/>
              <a:t>čovjek</a:t>
            </a:r>
            <a:r>
              <a:rPr lang="en-US" sz="2400" dirty="0"/>
              <a:t> </a:t>
            </a:r>
            <a:r>
              <a:rPr lang="en-US" sz="2400" dirty="0" err="1"/>
              <a:t>renesanse</a:t>
            </a:r>
            <a:r>
              <a:rPr lang="en-US" sz="2400" dirty="0"/>
              <a:t> </a:t>
            </a:r>
            <a:r>
              <a:rPr lang="en-US" sz="2400" dirty="0" err="1"/>
              <a:t>zamišljen</a:t>
            </a:r>
            <a:r>
              <a:rPr lang="en-US" sz="2400" dirty="0"/>
              <a:t> je </a:t>
            </a:r>
            <a:r>
              <a:rPr lang="en-US" sz="2400" dirty="0" err="1"/>
              <a:t>kao</a:t>
            </a:r>
            <a:r>
              <a:rPr lang="en-US" sz="2400" dirty="0"/>
              <a:t> ideal </a:t>
            </a:r>
            <a:r>
              <a:rPr lang="en-US" sz="2400" dirty="0" err="1"/>
              <a:t>kome</a:t>
            </a:r>
            <a:r>
              <a:rPr lang="en-US" sz="2400" dirty="0"/>
              <a:t> se </a:t>
            </a:r>
            <a:r>
              <a:rPr lang="en-US" sz="2400" dirty="0" err="1"/>
              <a:t>teži</a:t>
            </a:r>
            <a:r>
              <a:rPr lang="en-US" sz="2400" dirty="0"/>
              <a:t>, a </a:t>
            </a:r>
            <a:r>
              <a:rPr lang="en-US" sz="2400" dirty="0" err="1"/>
              <a:t>treba</a:t>
            </a:r>
            <a:r>
              <a:rPr lang="en-US" sz="2400" dirty="0"/>
              <a:t> da </a:t>
            </a:r>
            <a:r>
              <a:rPr lang="en-US" sz="2400" dirty="0" err="1"/>
              <a:t>posjeduje</a:t>
            </a:r>
            <a:r>
              <a:rPr lang="en-US" sz="2400" dirty="0"/>
              <a:t> </a:t>
            </a:r>
            <a:r>
              <a:rPr lang="en-US" sz="2400" dirty="0" err="1"/>
              <a:t>svojstva</a:t>
            </a:r>
            <a:r>
              <a:rPr lang="en-US" sz="2400" dirty="0"/>
              <a:t> </a:t>
            </a:r>
            <a:r>
              <a:rPr lang="en-US" sz="2400" dirty="0" err="1"/>
              <a:t>najuzvišenijeg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najplemenitijeg</a:t>
            </a:r>
            <a:r>
              <a:rPr lang="en-US" sz="2400" dirty="0"/>
              <a:t> </a:t>
            </a:r>
            <a:r>
              <a:rPr lang="en-US" sz="2400" dirty="0" err="1"/>
              <a:t>bića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01834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6B0E9-4701-4298-9392-2EB589B8F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685800"/>
            <a:ext cx="8534400" cy="5413159"/>
          </a:xfrm>
        </p:spPr>
        <p:txBody>
          <a:bodyPr/>
          <a:lstStyle/>
          <a:p>
            <a:r>
              <a:rPr lang="en-US" dirty="0" err="1"/>
              <a:t>Pojmom</a:t>
            </a:r>
            <a:r>
              <a:rPr lang="en-US" dirty="0"/>
              <a:t> humanist u XV </a:t>
            </a:r>
            <a:r>
              <a:rPr lang="en-US" dirty="0" err="1"/>
              <a:t>vijeku</a:t>
            </a:r>
            <a:r>
              <a:rPr lang="en-US" dirty="0"/>
              <a:t> se </a:t>
            </a:r>
            <a:r>
              <a:rPr lang="en-US" dirty="0" err="1"/>
              <a:t>označavao</a:t>
            </a:r>
            <a:r>
              <a:rPr lang="en-US" dirty="0"/>
              <a:t> </a:t>
            </a:r>
            <a:r>
              <a:rPr lang="en-US" dirty="0" err="1"/>
              <a:t>nastavnik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student </a:t>
            </a:r>
            <a:r>
              <a:rPr lang="en-US" dirty="0" err="1"/>
              <a:t>ljudskih</a:t>
            </a:r>
            <a:r>
              <a:rPr lang="en-US" dirty="0"/>
              <a:t> </a:t>
            </a:r>
            <a:r>
              <a:rPr lang="en-US" dirty="0" err="1"/>
              <a:t>nauka</a:t>
            </a:r>
            <a:r>
              <a:rPr lang="en-US" dirty="0"/>
              <a:t> </a:t>
            </a:r>
            <a:r>
              <a:rPr lang="en-US" dirty="0" err="1"/>
              <a:t>dostojnih</a:t>
            </a:r>
            <a:r>
              <a:rPr lang="en-US" dirty="0"/>
              <a:t> </a:t>
            </a:r>
            <a:r>
              <a:rPr lang="en-US" dirty="0" err="1"/>
              <a:t>čovjeka</a:t>
            </a:r>
            <a:r>
              <a:rPr lang="en-US" dirty="0"/>
              <a:t>.</a:t>
            </a:r>
          </a:p>
          <a:p>
            <a:r>
              <a:rPr lang="en-US" dirty="0"/>
              <a:t>U </a:t>
            </a:r>
            <a:r>
              <a:rPr lang="en-US" dirty="0" err="1"/>
              <a:t>renesansnome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se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/>
              <a:t>intelektualci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nazvali</a:t>
            </a:r>
            <a:r>
              <a:rPr lang="en-US" dirty="0"/>
              <a:t> </a:t>
            </a:r>
            <a:r>
              <a:rPr lang="en-US" dirty="0" err="1"/>
              <a:t>humanistima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središte</a:t>
            </a:r>
            <a:r>
              <a:rPr lang="en-US" dirty="0"/>
              <a:t> </a:t>
            </a:r>
            <a:r>
              <a:rPr lang="en-US" dirty="0" err="1"/>
              <a:t>svoga</a:t>
            </a:r>
            <a:r>
              <a:rPr lang="en-US" dirty="0"/>
              <a:t> </a:t>
            </a:r>
            <a:r>
              <a:rPr lang="en-US" dirty="0" err="1"/>
              <a:t>interesovanja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proučavanja</a:t>
            </a:r>
            <a:r>
              <a:rPr lang="en-US" dirty="0"/>
              <a:t> </a:t>
            </a:r>
            <a:r>
              <a:rPr lang="en-US" dirty="0" err="1"/>
              <a:t>stavili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čovjeka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čovječnost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humanist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dominirajući</a:t>
            </a:r>
            <a:r>
              <a:rPr lang="en-US" dirty="0"/>
              <a:t> ideal.</a:t>
            </a:r>
          </a:p>
          <a:p>
            <a:endParaRPr lang="en-US" dirty="0"/>
          </a:p>
          <a:p>
            <a:r>
              <a:rPr lang="en-US" dirty="0" err="1"/>
              <a:t>Humanizam</a:t>
            </a:r>
            <a:r>
              <a:rPr lang="en-US" dirty="0"/>
              <a:t> je </a:t>
            </a:r>
            <a:r>
              <a:rPr lang="en-US" dirty="0" err="1"/>
              <a:t>kulturnoistorijska</a:t>
            </a:r>
            <a:r>
              <a:rPr lang="en-US" dirty="0"/>
              <a:t> </a:t>
            </a:r>
            <a:r>
              <a:rPr lang="en-US" dirty="0" err="1"/>
              <a:t>pojava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en-US" dirty="0"/>
              <a:t> </a:t>
            </a:r>
            <a:r>
              <a:rPr lang="en-US" dirty="0" err="1"/>
              <a:t>prelaz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srednjeg</a:t>
            </a:r>
            <a:r>
              <a:rPr lang="en-US" dirty="0"/>
              <a:t> </a:t>
            </a:r>
            <a:r>
              <a:rPr lang="en-US" dirty="0" err="1"/>
              <a:t>vijeka</a:t>
            </a:r>
            <a:r>
              <a:rPr lang="en-US" dirty="0"/>
              <a:t> u modern </a:t>
            </a:r>
            <a:r>
              <a:rPr lang="en-US" dirty="0" err="1"/>
              <a:t>doba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savremenog</a:t>
            </a:r>
            <a:r>
              <a:rPr lang="en-US" dirty="0"/>
              <a:t> </a:t>
            </a:r>
            <a:r>
              <a:rPr lang="en-US" dirty="0" err="1"/>
              <a:t>čovjeka</a:t>
            </a:r>
            <a:r>
              <a:rPr lang="en-US" dirty="0"/>
              <a:t>.</a:t>
            </a:r>
          </a:p>
          <a:p>
            <a:r>
              <a:rPr lang="en-US" dirty="0" err="1"/>
              <a:t>Dobio</a:t>
            </a:r>
            <a:r>
              <a:rPr lang="en-US" dirty="0"/>
              <a:t> je </a:t>
            </a:r>
            <a:r>
              <a:rPr lang="en-US" dirty="0" err="1"/>
              <a:t>naziv</a:t>
            </a:r>
            <a:r>
              <a:rPr lang="en-US" dirty="0"/>
              <a:t> po tome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en-US" dirty="0" err="1"/>
              <a:t>naučne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umjetničke</a:t>
            </a:r>
            <a:r>
              <a:rPr lang="en-US" dirty="0"/>
              <a:t> discipline </a:t>
            </a:r>
            <a:r>
              <a:rPr lang="en-US" dirty="0" err="1"/>
              <a:t>nazivale</a:t>
            </a:r>
            <a:r>
              <a:rPr lang="en-US" dirty="0"/>
              <a:t> </a:t>
            </a:r>
            <a:r>
              <a:rPr lang="en-US" dirty="0" err="1"/>
              <a:t>ljudskim</a:t>
            </a:r>
            <a:r>
              <a:rPr lang="en-US" dirty="0"/>
              <a:t> (</a:t>
            </a:r>
            <a:r>
              <a:rPr lang="en-US" dirty="0" err="1"/>
              <a:t>humanim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707296061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</TotalTime>
  <Words>433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Slice</vt:lpstr>
      <vt:lpstr>HUMANIZAM I RENESANSA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Z  A  P  A  M  T  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HUMANIZAM I RENESANSA</dc:title>
  <dc:creator>Korisnik</dc:creator>
  <cp:lastModifiedBy>Korisnik</cp:lastModifiedBy>
  <cp:revision>6</cp:revision>
  <dcterms:created xsi:type="dcterms:W3CDTF">2019-09-05T07:45:55Z</dcterms:created>
  <dcterms:modified xsi:type="dcterms:W3CDTF">2019-09-05T08:45:48Z</dcterms:modified>
</cp:coreProperties>
</file>