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9"/>
  </p:notesMasterIdLst>
  <p:sldIdLst>
    <p:sldId id="264" r:id="rId2"/>
    <p:sldId id="265" r:id="rId3"/>
    <p:sldId id="272" r:id="rId4"/>
    <p:sldId id="271" r:id="rId5"/>
    <p:sldId id="273" r:id="rId6"/>
    <p:sldId id="274" r:id="rId7"/>
    <p:sldId id="27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D2863B-D5C7-4691-B160-23DDEF3F1806}" type="datetimeFigureOut">
              <a:rPr lang="en-US" smtClean="0"/>
              <a:pPr/>
              <a:t>09.10.2021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5DEA0-9416-4CE8-9FEB-9F2CE27191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828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90E82-0E16-4E65-9541-2169AABF537D}" type="datetime1">
              <a:rPr lang="en-US" smtClean="0"/>
              <a:pPr/>
              <a:t>09.10.2021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8F286-FAB7-4753-9819-F5E833EB8FC0}" type="datetime1">
              <a:rPr lang="en-US" smtClean="0"/>
              <a:pPr/>
              <a:t>09.10.2021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D1515-0955-480A-A557-895620933BD2}" type="datetime1">
              <a:rPr lang="en-US" smtClean="0"/>
              <a:pPr/>
              <a:t>09.10.2021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DCEFF-1C78-45C8-AC8A-38429681F327}" type="datetime1">
              <a:rPr lang="en-US" smtClean="0"/>
              <a:pPr/>
              <a:t>09.10.2021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AAD17-F6F2-48BA-BEE5-560C9157A937}" type="datetime1">
              <a:rPr lang="en-US" smtClean="0"/>
              <a:pPr/>
              <a:t>09.10.2021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91DC8-A2FE-4653-9523-2B96717DCDD2}" type="datetime1">
              <a:rPr lang="en-US" smtClean="0"/>
              <a:pPr/>
              <a:t>09.10.2021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22B7-F0FA-4A5F-8FFD-F4A80517A3C0}" type="datetime1">
              <a:rPr lang="en-US" smtClean="0"/>
              <a:pPr/>
              <a:t>09.10.2021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7CD8D-5849-4C25-AD5F-778182CA249C}" type="datetime1">
              <a:rPr lang="en-US" smtClean="0"/>
              <a:pPr/>
              <a:t>09.10.2021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7C0C1-2D14-4384-8240-1A7B1D4EC662}" type="datetime1">
              <a:rPr lang="en-US" smtClean="0"/>
              <a:pPr/>
              <a:t>09.10.2021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08068-64E9-4134-9A53-743C358746B0}" type="datetime1">
              <a:rPr lang="en-US" smtClean="0"/>
              <a:pPr/>
              <a:t>09.10.2021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38CBA-0138-4906-9885-B60E4858E64F}" type="datetime1">
              <a:rPr lang="en-US" smtClean="0"/>
              <a:pPr/>
              <a:t>09.10.2021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9A821-9547-4AC3-B35C-12FD5C7518C9}" type="datetime1">
              <a:rPr lang="en-US" smtClean="0"/>
              <a:pPr/>
              <a:t>09.10.2021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799" y="304801"/>
            <a:ext cx="5240869" cy="2209800"/>
          </a:xfrm>
        </p:spPr>
        <p:txBody>
          <a:bodyPr>
            <a:normAutofit/>
          </a:bodyPr>
          <a:lstStyle/>
          <a:p>
            <a:r>
              <a:rPr lang="en-US" sz="4000" b="1" i="1" dirty="0" err="1" smtClean="0"/>
              <a:t>Stilske</a:t>
            </a:r>
            <a:r>
              <a:rPr lang="en-US" sz="4000" b="1" i="1" dirty="0" smtClean="0"/>
              <a:t> </a:t>
            </a:r>
            <a:r>
              <a:rPr lang="sr-Latn-CS" sz="4000" b="1" i="1" dirty="0" smtClean="0"/>
              <a:t>figure</a:t>
            </a:r>
            <a:r>
              <a:rPr lang="sr-Latn-CS" sz="4000" b="1" dirty="0" smtClean="0"/>
              <a:t/>
            </a:r>
            <a:br>
              <a:rPr lang="sr-Latn-CS" sz="4000" b="1" dirty="0" smtClean="0"/>
            </a:b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81200" y="2590800"/>
            <a:ext cx="6400800" cy="1600200"/>
          </a:xfrm>
        </p:spPr>
        <p:txBody>
          <a:bodyPr>
            <a:normAutofit fontScale="55000" lnSpcReduction="20000"/>
          </a:bodyPr>
          <a:lstStyle/>
          <a:p>
            <a:r>
              <a:rPr lang="sr-Latn-CS" sz="4400" i="1" dirty="0" smtClean="0">
                <a:solidFill>
                  <a:srgbClr val="FF0000"/>
                </a:solidFill>
                <a:latin typeface="+mj-lt"/>
              </a:rPr>
              <a:t>Domaći zadatak</a:t>
            </a:r>
          </a:p>
          <a:p>
            <a:endParaRPr lang="sr-Latn-CS" sz="4400" i="1" dirty="0" smtClean="0">
              <a:solidFill>
                <a:srgbClr val="FF0000"/>
              </a:solidFill>
              <a:latin typeface="+mj-lt"/>
            </a:endParaRPr>
          </a:p>
          <a:p>
            <a:r>
              <a:rPr lang="sr-Latn-CS" sz="4400" i="1" dirty="0" smtClean="0">
                <a:solidFill>
                  <a:srgbClr val="FF0000"/>
                </a:solidFill>
                <a:latin typeface="+mj-lt"/>
              </a:rPr>
              <a:t>(na primjeru pjesme ,,Jesenje veče’’ A.G. Matoša)</a:t>
            </a:r>
            <a:endParaRPr lang="en-US" sz="4400" i="1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5" name="Picture 5" descr="j00787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81000"/>
            <a:ext cx="1622425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895600" y="3581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1219200"/>
            <a:ext cx="7620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sr-Latn-CS" sz="2800" dirty="0" smtClean="0"/>
          </a:p>
          <a:p>
            <a:endParaRPr lang="en-US" sz="2800" dirty="0"/>
          </a:p>
        </p:txBody>
      </p:sp>
      <p:pic>
        <p:nvPicPr>
          <p:cNvPr id="9" name="Picture 8" descr="https://media-temporary.preziusercontent.com/frames-public/d/9/1/4/8/4a6b40747bbab762add0d371580768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0"/>
            <a:ext cx="868680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304800" y="757543"/>
            <a:ext cx="3810000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Jeste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li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 se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ikada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osjećali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osamljeno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drukčije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od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drugih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kao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da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 vas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okolina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 ne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razumije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ili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 ne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prihva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a?</a:t>
            </a:r>
            <a:endParaRPr kumimoji="0" lang="sr-Latn-CS" sz="2400" b="0" i="0" u="none" strike="noStrike" cap="none" normalizeH="0" baseline="0" dirty="0" smtClean="0">
              <a:ln>
                <a:noFill/>
              </a:ln>
              <a:solidFill>
                <a:srgbClr val="475262"/>
              </a:solidFill>
              <a:effectLst/>
              <a:latin typeface="Helvetica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Š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t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mislite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, je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li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svaki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čovjek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sam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 u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svojim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problemima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ili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 se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svaki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osjećaj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može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podijeliti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 s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drugima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?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Stiže dupli pun Mesec, najređi astro događaj: Do 19. aprila svi ćemo  žestoko propatiti! - BOBAR Radi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43400" y="381000"/>
            <a:ext cx="4443442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81000" y="774757"/>
            <a:ext cx="3352800" cy="397031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Sviđa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li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vam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se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pjesma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zašto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?</a:t>
            </a:r>
            <a:endParaRPr kumimoji="0" lang="sr-Latn-CS" sz="2400" b="0" i="0" u="none" strike="noStrike" cap="none" normalizeH="0" baseline="0" dirty="0" smtClean="0">
              <a:ln>
                <a:noFill/>
              </a:ln>
              <a:solidFill>
                <a:srgbClr val="475262"/>
              </a:solidFill>
              <a:effectLst/>
              <a:latin typeface="Helvetica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Opišite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kakvo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raspoloženje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vlada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u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pjesmi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.</a:t>
            </a:r>
            <a:endParaRPr kumimoji="0" lang="sr-Latn-CS" sz="2400" b="0" i="0" u="none" strike="noStrike" cap="none" normalizeH="0" baseline="0" dirty="0" smtClean="0">
              <a:ln>
                <a:noFill/>
              </a:ln>
              <a:solidFill>
                <a:srgbClr val="475262"/>
              </a:solidFill>
              <a:effectLst/>
              <a:latin typeface="Helvetica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Kako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ono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utiče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na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vaš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doživljaj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?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Obrazložite</a:t>
            </a:r>
            <a:r>
              <a:rPr kumimoji="0" lang="en-US" sz="13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.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Stiže dupli pun Mesec, najređi astro događaj: Do 19. aprila svi ćemo  žestoko propatiti! - BOBAR Radi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43400" y="762000"/>
            <a:ext cx="4443442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304800" y="218182"/>
            <a:ext cx="3352800" cy="397031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P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ogledajte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strukturu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pjesme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.</a:t>
            </a:r>
            <a:endParaRPr kumimoji="0" lang="sr-Latn-CS" sz="2400" b="0" i="0" u="none" strike="noStrike" cap="none" normalizeH="0" baseline="0" dirty="0" smtClean="0">
              <a:ln>
                <a:noFill/>
              </a:ln>
              <a:solidFill>
                <a:srgbClr val="475262"/>
              </a:solidFill>
              <a:effectLst/>
              <a:latin typeface="Helvetica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Koliko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strofa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sadrži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kakve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su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?</a:t>
            </a:r>
            <a:endParaRPr kumimoji="0" lang="sr-Latn-CS" sz="2400" b="0" i="0" u="none" strike="noStrike" cap="none" normalizeH="0" baseline="0" dirty="0" smtClean="0">
              <a:ln>
                <a:noFill/>
              </a:ln>
              <a:solidFill>
                <a:srgbClr val="475262"/>
              </a:solidFill>
              <a:effectLst/>
              <a:latin typeface="Helvetica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Odredite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vrstu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rime.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Kakav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je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ritam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?</a:t>
            </a:r>
            <a:endParaRPr kumimoji="0" lang="sr-Latn-CS" sz="2400" b="0" i="0" u="none" strike="noStrike" cap="none" normalizeH="0" baseline="0" dirty="0" smtClean="0">
              <a:ln>
                <a:noFill/>
              </a:ln>
              <a:solidFill>
                <a:srgbClr val="475262"/>
              </a:solidFill>
              <a:effectLst/>
              <a:latin typeface="Helvetica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2400" b="0" i="0" u="none" strike="noStrike" cap="none" normalizeH="0" baseline="0" dirty="0" smtClean="0">
              <a:ln>
                <a:noFill/>
              </a:ln>
              <a:solidFill>
                <a:srgbClr val="475262"/>
              </a:solidFill>
              <a:effectLst/>
              <a:latin typeface="Helvetica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https://media-temporary.preziusercontent.com/frames-public/d/9/1/4/8/4a6b40747bbab762add0d371580768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91000" y="0"/>
            <a:ext cx="472440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228600" y="3463661"/>
            <a:ext cx="3886200" cy="138499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Druga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strofa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s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prvom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čini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zaokruženu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pjesničku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sliku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Kakvu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?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304800" y="4913824"/>
            <a:ext cx="4114800" cy="64633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Potkrijepi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stihovima</a:t>
            </a:r>
            <a:r>
              <a:rPr kumimoji="0" lang="en-US" sz="13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sr-Latn-CS" sz="13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304800" y="117345"/>
            <a:ext cx="3810000" cy="618630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Po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čemu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se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treća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strofa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razlikuje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od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prethodn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e</a:t>
            </a:r>
            <a:r>
              <a:rPr kumimoji="0" lang="sr-Latn-CS" sz="2400" b="0" i="0" u="none" strike="noStrike" cap="none" normalizeH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dvije?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Kakav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obrt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donosi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posljednji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tercet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?</a:t>
            </a:r>
            <a:endParaRPr kumimoji="0" lang="sr-Latn-CS" sz="2400" b="0" i="0" u="none" strike="noStrike" cap="none" normalizeH="0" baseline="0" dirty="0" smtClean="0">
              <a:ln>
                <a:noFill/>
              </a:ln>
              <a:solidFill>
                <a:srgbClr val="475262"/>
              </a:solidFill>
              <a:effectLst/>
              <a:latin typeface="Helvetica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Koji se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motiv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u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njemu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ističe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?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Št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sve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on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može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predstavljati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?</a:t>
            </a:r>
            <a:endParaRPr kumimoji="0" lang="sr-Latn-CS" sz="2400" b="0" i="0" u="none" strike="noStrike" cap="none" normalizeH="0" baseline="0" dirty="0" smtClean="0">
              <a:ln>
                <a:noFill/>
              </a:ln>
              <a:solidFill>
                <a:srgbClr val="475262"/>
              </a:solidFill>
              <a:effectLst/>
              <a:latin typeface="Helvetica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Obratite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p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ažnju</a:t>
            </a:r>
            <a:r>
              <a:rPr kumimoji="0" lang="sr-Latn-CS" sz="2400" b="0" i="0" u="none" strike="noStrike" cap="none" normalizeH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na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odnos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jablana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osjećaj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samoće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sr-Latn-CS" sz="2400" b="0" i="0" u="none" strike="noStrike" cap="none" normalizeH="0" baseline="0" dirty="0" smtClean="0">
              <a:ln>
                <a:noFill/>
              </a:ln>
              <a:solidFill>
                <a:srgbClr val="475262"/>
              </a:solidFill>
              <a:effectLst/>
              <a:latin typeface="Helvetica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Jesenje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veče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ili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nešto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drugo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?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https://media-temporary.preziusercontent.com/frames-public/d/9/1/4/8/4a6b40747bbab762add0d371580768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91000" y="0"/>
            <a:ext cx="472440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228600" y="263982"/>
            <a:ext cx="4724400" cy="397031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r-Latn-CS" sz="2400" dirty="0" smtClean="0">
                <a:solidFill>
                  <a:srgbClr val="475262"/>
                </a:solidFill>
                <a:latin typeface="Helvetica"/>
                <a:ea typeface="Times New Roman" pitchFamily="18" charset="0"/>
                <a:cs typeface="Arial" pitchFamily="34" charset="0"/>
              </a:rPr>
              <a:t>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pjesmi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pronađite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primjere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za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sljedeća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stilska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sredstva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: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epitete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asonancu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personifikaciju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inverziju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aliteraciju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metaforu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poređenje.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Latn-CS" sz="2400" dirty="0" smtClean="0">
              <a:solidFill>
                <a:srgbClr val="475262"/>
              </a:solidFill>
              <a:latin typeface="Helvetica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2400" b="1" i="0" u="none" strike="noStrike" cap="none" normalizeH="0" baseline="0" dirty="0" smtClean="0">
                <a:ln>
                  <a:noFill/>
                </a:ln>
                <a:solidFill>
                  <a:srgbClr val="475262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Pripremite se da na času analizirate pjesmu i date odgovore na postavljena pitanja.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5" descr="bd06142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38800" y="1447800"/>
            <a:ext cx="3505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401</TotalTime>
  <Words>203</Words>
  <Application>Microsoft Office PowerPoint</Application>
  <PresentationFormat>On-screen Show (4:3)</PresentationFormat>
  <Paragraphs>38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Stilske figure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Hidroelektrana Perucica</dc:title>
  <dc:creator>Nena</dc:creator>
  <cp:lastModifiedBy>Korisnik</cp:lastModifiedBy>
  <cp:revision>57</cp:revision>
  <dcterms:created xsi:type="dcterms:W3CDTF">2006-08-16T00:00:00Z</dcterms:created>
  <dcterms:modified xsi:type="dcterms:W3CDTF">2021-10-09T09:50:19Z</dcterms:modified>
</cp:coreProperties>
</file>