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9" r:id="rId2"/>
    <p:sldId id="262" r:id="rId3"/>
    <p:sldId id="263" r:id="rId4"/>
    <p:sldId id="277" r:id="rId5"/>
    <p:sldId id="264" r:id="rId6"/>
    <p:sldId id="278"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9D886-CE96-4F30-8333-7BF463E7FA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496899-1BDC-45D0-B9AD-D7AB90F237BD}" type="datetimeFigureOut">
              <a:rPr lang="en-US" smtClean="0"/>
              <a:pPr/>
              <a:t>30/09/2020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9E9D886-CE96-4F30-8333-7BF463E7FA3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496899-1BDC-45D0-B9AD-D7AB90F237BD}" type="datetimeFigureOut">
              <a:rPr lang="en-US" smtClean="0"/>
              <a:pPr/>
              <a:t>30/09/2020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E9D886-CE96-4F30-8333-7BF463E7FA3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305800" cy="2895600"/>
          </a:xfrm>
        </p:spPr>
        <p:txBody>
          <a:bodyPr>
            <a:normAutofit fontScale="90000"/>
          </a:bodyPr>
          <a:lstStyle/>
          <a:p>
            <a:pPr lvl="0" algn="ctr"/>
            <a:r>
              <a:rPr lang="sr-Latn-ME"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r>
            <a:br>
              <a:rPr lang="sr-Latn-ME"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br>
            <a:r>
              <a:rPr lang="sr-Latn-ME"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r>
            <a:br>
              <a:rPr lang="sr-Latn-ME"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br>
            <a:r>
              <a:rPr lang="sr-Latn-ME"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r>
            <a:br>
              <a:rPr lang="sr-Latn-ME"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b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POLUP</a:t>
            </a:r>
            <a:r>
              <a:rPr lang="sr-Latn-C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ROVODNICI</a:t>
            </a:r>
            <a:br>
              <a:rPr lang="sr-Latn-C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br>
            <a:r>
              <a:rPr lang="sr-Latn-C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t>
            </a:r>
            <a:r>
              <a:rPr lang="sr-Latn-C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P   I  N  TIPA</a:t>
            </a:r>
            <a:r>
              <a:rPr lang="en-US" sz="5400" b="1" dirty="0" smtClean="0">
                <a:solidFill>
                  <a:schemeClr val="tx1"/>
                </a:solidFill>
                <a:latin typeface="Times New Roman" pitchFamily="18" charset="0"/>
                <a:ea typeface="Calibri" pitchFamily="34" charset="0"/>
                <a:cs typeface="Times New Roman" pitchFamily="18" charset="0"/>
              </a:rPr>
              <a:t/>
            </a:r>
            <a:br>
              <a:rPr lang="en-US" sz="5400" b="1" dirty="0" smtClean="0">
                <a:solidFill>
                  <a:schemeClr val="tx1"/>
                </a:solidFill>
                <a:latin typeface="Times New Roman" pitchFamily="18" charset="0"/>
                <a:ea typeface="Calibri" pitchFamily="34" charset="0"/>
                <a:cs typeface="Times New Roman" pitchFamily="18" charset="0"/>
              </a:rPr>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52400" y="304801"/>
            <a:ext cx="883920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POLUP</a:t>
            </a:r>
            <a:r>
              <a:rPr kumimoji="0" lang="sr-Latn-C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ROVODNICI    P   I  N  TIPA</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Moguće je da jedna vrsta nosilaca naelektrisanja u poluprovodniku bude brojnija od druge. To se postiže kontrolisanim dodavanjem drugih elemeneta čistom poluprovodniku. Ovi elementi, takozvane hemijske nečistoće, a dodaju se u malim količinama tako da se broj atoma nečistoće i broj atoma poluprovodnika imaju kao 1:10</a:t>
            </a:r>
            <a:r>
              <a:rPr kumimoji="0" lang="sr-Latn-CS"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6</a:t>
            </a:r>
            <a:r>
              <a:rPr kumimoji="0" lang="sr-Latn-C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Atom hemijske nečistoće se ugrađuje u kristalnu re</a:t>
            </a:r>
            <a:r>
              <a:rPr kumimoji="0" lang="sr-Latn-CS" sz="2400" b="0" i="0" u="none" strike="noStrike" cap="none" normalizeH="0" baseline="0" dirty="0" smtClean="0">
                <a:ln>
                  <a:noFill/>
                </a:ln>
                <a:solidFill>
                  <a:schemeClr val="tx1"/>
                </a:solidFill>
                <a:effectLst/>
                <a:latin typeface="Calibri"/>
                <a:ea typeface="Calibri" pitchFamily="34" charset="0"/>
                <a:cs typeface="Times New Roman" pitchFamily="18" charset="0"/>
              </a:rPr>
              <a:t>š</a:t>
            </a:r>
            <a:r>
              <a:rPr kumimoji="0" lang="sr-Latn-C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etku poluprovodnika i zauzima mjesto gdje bi inače trebali da budu atomi poluprovodnika. Zbog odnosa broja hemijskih nečistoća prema broju atoma poluprovodnika, normalno je da je svaki atom nečistoće okružen atomima poluprovodnika. Hemijske nečistiće koje se dodaju karakteri</a:t>
            </a:r>
            <a:r>
              <a:rPr kumimoji="0" lang="sr-Latn-CS" sz="2400" b="0" i="0" u="none" strike="noStrike" cap="none" normalizeH="0" baseline="0" dirty="0" smtClean="0">
                <a:ln>
                  <a:noFill/>
                </a:ln>
                <a:solidFill>
                  <a:schemeClr val="tx1"/>
                </a:solidFill>
                <a:effectLst/>
                <a:latin typeface="Calibri"/>
                <a:ea typeface="Calibri" pitchFamily="34" charset="0"/>
                <a:cs typeface="Times New Roman" pitchFamily="18" charset="0"/>
              </a:rPr>
              <a:t>š</a:t>
            </a:r>
            <a:r>
              <a:rPr kumimoji="0" lang="sr-Latn-C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 se time </a:t>
            </a:r>
            <a:r>
              <a:rPr kumimoji="0" lang="sr-Latn-CS" sz="2400" b="0" i="0" u="none" strike="noStrike" cap="none" normalizeH="0" baseline="0" dirty="0" smtClean="0">
                <a:ln>
                  <a:noFill/>
                </a:ln>
                <a:solidFill>
                  <a:schemeClr val="tx1"/>
                </a:solidFill>
                <a:effectLst/>
                <a:latin typeface="Calibri"/>
                <a:ea typeface="Calibri" pitchFamily="34" charset="0"/>
                <a:cs typeface="Times New Roman" pitchFamily="18" charset="0"/>
              </a:rPr>
              <a:t>š</a:t>
            </a:r>
            <a:r>
              <a:rPr kumimoji="0" lang="sr-Latn-C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imaju ili tri ili pet valentnih elektrona.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C00000"/>
              </a:solidFill>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C00000"/>
              </a:solidFill>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sr-Latn-CS"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1265">
                                            <p:txEl>
                                              <p:pRg st="1" end="1"/>
                                            </p:txEl>
                                          </p:spTgt>
                                        </p:tgtEl>
                                        <p:attrNameLst>
                                          <p:attrName>style.visibility</p:attrName>
                                        </p:attrNameLst>
                                      </p:cBhvr>
                                      <p:to>
                                        <p:strVal val="visible"/>
                                      </p:to>
                                    </p:set>
                                    <p:anim calcmode="lin" valueType="num">
                                      <p:cBhvr>
                                        <p:cTn id="7" dur="500" decel="50000" fill="hold">
                                          <p:stCondLst>
                                            <p:cond delay="0"/>
                                          </p:stCondLst>
                                        </p:cTn>
                                        <p:tgtEl>
                                          <p:spTgt spid="11265">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265">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265">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11265">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265">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265">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265">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26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11265">
                                            <p:txEl>
                                              <p:pRg st="3" end="3"/>
                                            </p:txEl>
                                          </p:spTgt>
                                        </p:tgtEl>
                                        <p:attrNameLst>
                                          <p:attrName>style.visibility</p:attrName>
                                        </p:attrNameLst>
                                      </p:cBhvr>
                                      <p:to>
                                        <p:strVal val="visible"/>
                                      </p:to>
                                    </p:set>
                                    <p:animEffect transition="in" filter="circle(in)">
                                      <p:cBhvr>
                                        <p:cTn id="19" dur="2000"/>
                                        <p:tgtEl>
                                          <p:spTgt spid="1126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52400" y="1305818"/>
            <a:ext cx="8839200"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solidFill>
                <a:srgbClr val="FF0000"/>
              </a:solidFill>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p:txBody>
      </p:sp>
      <p:pic>
        <p:nvPicPr>
          <p:cNvPr id="3" name="Picture 2"/>
          <p:cNvPicPr/>
          <p:nvPr/>
        </p:nvPicPr>
        <p:blipFill>
          <a:blip r:embed="rId2" cstate="print">
            <a:lum contrast="20000"/>
          </a:blip>
          <a:srcRect/>
          <a:stretch>
            <a:fillRect/>
          </a:stretch>
        </p:blipFill>
        <p:spPr bwMode="auto">
          <a:xfrm>
            <a:off x="1447800" y="1905000"/>
            <a:ext cx="6553200" cy="4419600"/>
          </a:xfrm>
          <a:prstGeom prst="rect">
            <a:avLst/>
          </a:prstGeom>
          <a:noFill/>
          <a:ln w="9525">
            <a:noFill/>
            <a:miter lim="800000"/>
            <a:headEnd/>
            <a:tailEnd/>
          </a:ln>
        </p:spPr>
      </p:pic>
      <p:sp>
        <p:nvSpPr>
          <p:cNvPr id="5" name="Rectangle 4"/>
          <p:cNvSpPr/>
          <p:nvPr/>
        </p:nvSpPr>
        <p:spPr>
          <a:xfrm>
            <a:off x="304800" y="228600"/>
            <a:ext cx="8610600" cy="1138773"/>
          </a:xfrm>
          <a:prstGeom prst="rect">
            <a:avLst/>
          </a:prstGeom>
        </p:spPr>
        <p:txBody>
          <a:bodyPr wrap="square">
            <a:spAutoFit/>
          </a:bodyPr>
          <a:lstStyle/>
          <a:p>
            <a:pPr lvl="0" algn="just" eaLnBrk="0" fontAlgn="base" hangingPunct="0">
              <a:spcBef>
                <a:spcPct val="0"/>
              </a:spcBef>
              <a:spcAft>
                <a:spcPct val="0"/>
              </a:spcAft>
            </a:pP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Poluprovodnik N-tip</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sr-Latn-C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sr-Latn-C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Ako se čistom kristalu poluprovodnika doda petovalentna primesa(fosfor P)  kristalna struktura poluprovodnika se mijenja.</a:t>
            </a:r>
            <a:endParaRPr kumimoji="0" lang="en-U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20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696200" cy="3416320"/>
          </a:xfrm>
          <a:prstGeom prst="rect">
            <a:avLst/>
          </a:prstGeom>
        </p:spPr>
        <p:txBody>
          <a:bodyPr wrap="square">
            <a:spAutoFit/>
          </a:bodyPr>
          <a:lstStyle/>
          <a:p>
            <a:pPr lvl="0" algn="just" fontAlgn="base">
              <a:spcBef>
                <a:spcPct val="0"/>
              </a:spcBef>
              <a:spcAft>
                <a:spcPct val="0"/>
              </a:spcAft>
            </a:pPr>
            <a:r>
              <a:rPr lang="sr-Latn-CS" sz="2400" b="1" dirty="0" smtClean="0">
                <a:solidFill>
                  <a:srgbClr val="FF0000"/>
                </a:solidFill>
                <a:latin typeface="Times New Roman" pitchFamily="18" charset="0"/>
                <a:ea typeface="Calibri" pitchFamily="34" charset="0"/>
                <a:cs typeface="Times New Roman" pitchFamily="18" charset="0"/>
              </a:rPr>
              <a:t>U poluprovodniku N-tipa :</a:t>
            </a:r>
            <a:endParaRPr lang="en-US" sz="2400" dirty="0" smtClean="0">
              <a:latin typeface="Times New Roman" pitchFamily="18" charset="0"/>
              <a:cs typeface="Times New Roman" pitchFamily="18" charset="0"/>
            </a:endParaRPr>
          </a:p>
          <a:p>
            <a:pPr lvl="0" algn="just" eaLnBrk="0" fontAlgn="base" hangingPunct="0">
              <a:spcBef>
                <a:spcPct val="0"/>
              </a:spcBef>
              <a:spcAft>
                <a:spcPct val="0"/>
              </a:spcAft>
            </a:pPr>
            <a:r>
              <a:rPr lang="sr-Latn-CS" sz="2400" dirty="0" smtClean="0">
                <a:solidFill>
                  <a:srgbClr val="C00000"/>
                </a:solidFill>
                <a:latin typeface="Times New Roman" pitchFamily="18" charset="0"/>
                <a:ea typeface="Calibri" pitchFamily="34" charset="0"/>
                <a:cs typeface="Times New Roman" pitchFamily="18" charset="0"/>
              </a:rPr>
              <a:t>	 GLAVNI(VEĆINSKI) nosioci naelektrisanja su ELEKTRONI,</a:t>
            </a:r>
            <a:r>
              <a:rPr lang="sr-Latn-CS" sz="2400" b="1" dirty="0" smtClean="0">
                <a:solidFill>
                  <a:srgbClr val="C00000"/>
                </a:solidFill>
                <a:latin typeface="Times New Roman" pitchFamily="18" charset="0"/>
                <a:ea typeface="Calibri" pitchFamily="34" charset="0"/>
                <a:cs typeface="Times New Roman" pitchFamily="18" charset="0"/>
              </a:rPr>
              <a:t>  </a:t>
            </a:r>
            <a:r>
              <a:rPr lang="sr-Latn-CS" sz="2400" dirty="0" smtClean="0">
                <a:solidFill>
                  <a:srgbClr val="C00000"/>
                </a:solidFill>
                <a:latin typeface="Times New Roman" pitchFamily="18" charset="0"/>
                <a:ea typeface="Calibri" pitchFamily="34" charset="0"/>
                <a:cs typeface="Times New Roman" pitchFamily="18" charset="0"/>
              </a:rPr>
              <a:t>SPOREDNI(MANJINSKI) nosioci naelektrisanja su ŠUPLJINE,</a:t>
            </a:r>
            <a:r>
              <a:rPr lang="sr-Latn-CS" sz="2400" b="1" dirty="0" smtClean="0">
                <a:solidFill>
                  <a:srgbClr val="C00000"/>
                </a:solidFill>
                <a:latin typeface="Times New Roman" pitchFamily="18" charset="0"/>
                <a:ea typeface="Calibri" pitchFamily="34" charset="0"/>
                <a:cs typeface="Times New Roman" pitchFamily="18" charset="0"/>
              </a:rPr>
              <a:t>  </a:t>
            </a:r>
            <a:r>
              <a:rPr lang="sr-Latn-CS" sz="2400" dirty="0" smtClean="0">
                <a:solidFill>
                  <a:srgbClr val="C00000"/>
                </a:solidFill>
                <a:latin typeface="Times New Roman" pitchFamily="18" charset="0"/>
                <a:ea typeface="Calibri" pitchFamily="34" charset="0"/>
                <a:cs typeface="Times New Roman" pitchFamily="18" charset="0"/>
              </a:rPr>
              <a:t>POKRETNI nosioci naelektrisanja su </a:t>
            </a:r>
            <a:r>
              <a:rPr lang="sr-Latn-CS" sz="2400" b="1" dirty="0" smtClean="0">
                <a:solidFill>
                  <a:srgbClr val="C00000"/>
                </a:solidFill>
                <a:latin typeface="Times New Roman" pitchFamily="18" charset="0"/>
                <a:ea typeface="Calibri" pitchFamily="34" charset="0"/>
                <a:cs typeface="Times New Roman" pitchFamily="18" charset="0"/>
              </a:rPr>
              <a:t>slobodni elektroni i šupljine,</a:t>
            </a:r>
            <a:r>
              <a:rPr lang="sr-Latn-CS" sz="2400" dirty="0" smtClean="0">
                <a:solidFill>
                  <a:srgbClr val="C00000"/>
                </a:solidFill>
                <a:latin typeface="Times New Roman" pitchFamily="18" charset="0"/>
                <a:ea typeface="Calibri" pitchFamily="34" charset="0"/>
                <a:cs typeface="Times New Roman" pitchFamily="18" charset="0"/>
              </a:rPr>
              <a:t>	NEPOKRETNI nosioci naelektrisanja su POZITIVNI JONI DONORA. Primjesa koja daje peti elektron naziva se DONOR; poluprovodnik sadrži više slobodnih negativnih nosilaca elektriciteta pa se naziva poluprovodnik </a:t>
            </a:r>
            <a:r>
              <a:rPr lang="sr-Latn-CS" sz="2400" b="1" dirty="0" smtClean="0">
                <a:solidFill>
                  <a:srgbClr val="C00000"/>
                </a:solidFill>
                <a:latin typeface="Times New Roman" pitchFamily="18" charset="0"/>
                <a:ea typeface="Calibri" pitchFamily="34" charset="0"/>
                <a:cs typeface="Times New Roman" pitchFamily="18" charset="0"/>
              </a:rPr>
              <a:t>N-tipa</a:t>
            </a:r>
            <a:r>
              <a:rPr lang="sr-Latn-CS" sz="2400" dirty="0" smtClean="0">
                <a:solidFill>
                  <a:srgbClr val="C00000"/>
                </a:solidFill>
                <a:latin typeface="Times New Roman" pitchFamily="18" charset="0"/>
                <a:ea typeface="Calibri" pitchFamily="34"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Latn-CS" sz="20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Poluprovodnik P-tip</a:t>
            </a:r>
            <a:endParaRPr kumimoji="0" lang="en-US" sz="2000" b="0" i="0" u="none" strike="noStrike" cap="none" normalizeH="0" baseline="0" dirty="0" smtClean="0">
              <a:ln>
                <a:noFill/>
              </a:ln>
              <a:solidFill>
                <a:schemeClr val="accent1">
                  <a:lumMod val="5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CS" sz="20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U kristalnu strukturu poluprovodnika može se takođe unijeti neka trovalentna primjesa(bor B)</a:t>
            </a:r>
            <a:endParaRPr kumimoji="0" lang="sr-Latn-CS" sz="2000" b="0" i="0" u="none" strike="noStrike" cap="none" normalizeH="0" baseline="0" dirty="0" smtClean="0">
              <a:ln>
                <a:noFill/>
              </a:ln>
              <a:solidFill>
                <a:srgbClr val="0070C0"/>
              </a:solidFill>
              <a:effectLst/>
              <a:latin typeface="Arial" pitchFamily="34" charset="0"/>
            </a:endParaRPr>
          </a:p>
        </p:txBody>
      </p:sp>
      <p:pic>
        <p:nvPicPr>
          <p:cNvPr id="3" name="Picture 2"/>
          <p:cNvPicPr/>
          <p:nvPr/>
        </p:nvPicPr>
        <p:blipFill>
          <a:blip r:embed="rId2" cstate="print">
            <a:lum contrast="30000"/>
          </a:blip>
          <a:srcRect/>
          <a:stretch>
            <a:fillRect/>
          </a:stretch>
        </p:blipFill>
        <p:spPr bwMode="auto">
          <a:xfrm>
            <a:off x="1524000" y="1752600"/>
            <a:ext cx="6248400" cy="41910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5361">
                                            <p:txEl>
                                              <p:pRg st="0" end="0"/>
                                            </p:txEl>
                                          </p:spTgt>
                                        </p:tgtEl>
                                        <p:attrNameLst>
                                          <p:attrName>style.visibility</p:attrName>
                                        </p:attrNameLst>
                                      </p:cBhvr>
                                      <p:to>
                                        <p:strVal val="visible"/>
                                      </p:to>
                                    </p:set>
                                    <p:anim calcmode="lin" valueType="num">
                                      <p:cBhvr>
                                        <p:cTn id="7" dur="500" decel="50000" fill="hold">
                                          <p:stCondLst>
                                            <p:cond delay="0"/>
                                          </p:stCondLst>
                                        </p:cTn>
                                        <p:tgtEl>
                                          <p:spTgt spid="15361">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5361">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5361">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5361">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5361">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5361">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5361">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5361">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15361">
                                            <p:txEl>
                                              <p:pRg st="1" end="1"/>
                                            </p:txEl>
                                          </p:spTgt>
                                        </p:tgtEl>
                                        <p:attrNameLst>
                                          <p:attrName>style.visibility</p:attrName>
                                        </p:attrNameLst>
                                      </p:cBhvr>
                                      <p:to>
                                        <p:strVal val="visible"/>
                                      </p:to>
                                    </p:set>
                                    <p:anim calcmode="lin" valueType="num">
                                      <p:cBhvr>
                                        <p:cTn id="17" dur="500" decel="50000" fill="hold">
                                          <p:stCondLst>
                                            <p:cond delay="0"/>
                                          </p:stCondLst>
                                        </p:cTn>
                                        <p:tgtEl>
                                          <p:spTgt spid="15361">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5361">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5361">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15361">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5361">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5361">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5361">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5361">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6733"/>
            <a:ext cx="8305800" cy="4524315"/>
          </a:xfrm>
          <a:prstGeom prst="rect">
            <a:avLst/>
          </a:prstGeom>
        </p:spPr>
        <p:txBody>
          <a:bodyPr wrap="square">
            <a:spAutoFit/>
          </a:bodyPr>
          <a:lstStyle/>
          <a:p>
            <a:pPr lvl="0" algn="just" fontAlgn="base">
              <a:spcBef>
                <a:spcPct val="0"/>
              </a:spcBef>
              <a:spcAft>
                <a:spcPct val="0"/>
              </a:spcAft>
            </a:pPr>
            <a:r>
              <a:rPr lang="sr-Latn-CS" sz="2400" b="1" dirty="0" smtClean="0">
                <a:solidFill>
                  <a:srgbClr val="00B0F0"/>
                </a:solidFill>
                <a:latin typeface="Times New Roman" pitchFamily="18" charset="0"/>
                <a:ea typeface="Calibri" pitchFamily="34" charset="0"/>
                <a:cs typeface="Times New Roman" pitchFamily="18" charset="0"/>
              </a:rPr>
              <a:t>U poluprovodniku P-tipa </a:t>
            </a:r>
            <a:r>
              <a:rPr lang="sr-Latn-CS" sz="2400" b="1" dirty="0" smtClean="0">
                <a:solidFill>
                  <a:srgbClr val="0070C0"/>
                </a:solidFill>
                <a:latin typeface="Times New Roman" pitchFamily="18" charset="0"/>
                <a:ea typeface="Calibri" pitchFamily="34" charset="0"/>
                <a:cs typeface="Times New Roman" pitchFamily="18" charset="0"/>
              </a:rPr>
              <a:t>: </a:t>
            </a:r>
            <a:endParaRPr lang="en-US" sz="2400" dirty="0" smtClean="0">
              <a:solidFill>
                <a:srgbClr val="0070C0"/>
              </a:solidFill>
              <a:latin typeface="Times New Roman" pitchFamily="18" charset="0"/>
              <a:cs typeface="Times New Roman" pitchFamily="18" charset="0"/>
            </a:endParaRPr>
          </a:p>
          <a:p>
            <a:pPr lvl="0" algn="just" eaLnBrk="0" fontAlgn="base" hangingPunct="0">
              <a:spcBef>
                <a:spcPct val="0"/>
              </a:spcBef>
              <a:spcAft>
                <a:spcPct val="0"/>
              </a:spcAft>
            </a:pPr>
            <a:r>
              <a:rPr lang="sr-Latn-CS" sz="2400" b="1" dirty="0" smtClean="0">
                <a:solidFill>
                  <a:srgbClr val="0070C0"/>
                </a:solidFill>
                <a:latin typeface="Times New Roman" pitchFamily="18" charset="0"/>
                <a:ea typeface="Calibri" pitchFamily="34" charset="0"/>
                <a:cs typeface="Times New Roman" pitchFamily="18" charset="0"/>
              </a:rPr>
              <a:t>	GLAVNI(VEĆINSKI) nosioci naelektrisanja su ŠUPLJINE,  SPOREDNI(MANJINSKI) nosioci naelektrisanja su ELEKTRONI,	 POKRETNI nosioci naelektrisanja su slobodni elektroni i šupljine, NEPOKRETNI nosioci naelektrisanja su NEGATIVNI JONI AKCEPTORA.</a:t>
            </a:r>
          </a:p>
          <a:p>
            <a:pPr lvl="0" algn="just" eaLnBrk="0" fontAlgn="base" hangingPunct="0">
              <a:spcBef>
                <a:spcPct val="0"/>
              </a:spcBef>
              <a:spcAft>
                <a:spcPct val="0"/>
              </a:spcAft>
            </a:pPr>
            <a:r>
              <a:rPr lang="sr-Latn-CS" sz="2400" b="1" dirty="0" smtClean="0">
                <a:solidFill>
                  <a:srgbClr val="0070C0"/>
                </a:solidFill>
                <a:latin typeface="Times New Roman" pitchFamily="18" charset="0"/>
                <a:ea typeface="Calibri" pitchFamily="34" charset="0"/>
                <a:cs typeface="Times New Roman" pitchFamily="18" charset="0"/>
              </a:rPr>
              <a:t> 	Trovalentna primjesa naziva se AKCEPTOR ; poluprovodnik sadrži više slobodnih pozitivnih nosilaca elektriciteta pa se naziva poluprovodnik P-tipa.Za silicijumski poluprovodnik P-tipa se može reći da kretanje elektriciteta u njemu praktično potiče od šupljina, jer  ih ima više, dok u poluprovodniku  N-tipa potiče od elektrona.</a:t>
            </a:r>
            <a:r>
              <a:rPr lang="sr-Latn-CS" sz="2400" dirty="0" smtClean="0">
                <a:solidFill>
                  <a:srgbClr val="0070C0"/>
                </a:solidFill>
                <a:latin typeface="Times New Roman" pitchFamily="18" charset="0"/>
                <a:ea typeface="Calibri" pitchFamily="34" charset="0"/>
                <a:cs typeface="Times New Roman" pitchFamily="18" charset="0"/>
              </a:rPr>
              <a:t>	</a:t>
            </a:r>
            <a:r>
              <a:rPr lang="en-US" sz="2400" dirty="0" smtClean="0">
                <a:solidFill>
                  <a:srgbClr val="0070C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1219200" y="533400"/>
            <a:ext cx="6705600" cy="2895600"/>
          </a:xfrm>
          <a:prstGeom prst="rect">
            <a:avLst/>
          </a:prstGeom>
          <a:noFill/>
          <a:ln w="9525">
            <a:noFill/>
            <a:miter lim="800000"/>
            <a:headEnd/>
            <a:tailEnd/>
          </a:ln>
        </p:spPr>
      </p:pic>
      <p:pic>
        <p:nvPicPr>
          <p:cNvPr id="3" name="Picture 2"/>
          <p:cNvPicPr/>
          <p:nvPr/>
        </p:nvPicPr>
        <p:blipFill>
          <a:blip r:embed="rId3" cstate="print"/>
          <a:srcRect/>
          <a:stretch>
            <a:fillRect/>
          </a:stretch>
        </p:blipFill>
        <p:spPr bwMode="auto">
          <a:xfrm>
            <a:off x="1219200" y="3657600"/>
            <a:ext cx="6629400" cy="26670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 calcmode="lin" valueType="num">
                                      <p:cBhvr>
                                        <p:cTn id="17" dur="500" fill="hold"/>
                                        <p:tgtEl>
                                          <p:spTgt spid="3"/>
                                        </p:tgtEl>
                                        <p:attrNameLst>
                                          <p:attrName>style.rotation</p:attrName>
                                        </p:attrNameLst>
                                      </p:cBhvr>
                                      <p:tavLst>
                                        <p:tav tm="0">
                                          <p:val>
                                            <p:fltVal val="360"/>
                                          </p:val>
                                        </p:tav>
                                        <p:tav tm="100000">
                                          <p:val>
                                            <p:fltVal val="0"/>
                                          </p:val>
                                        </p:tav>
                                      </p:tavLst>
                                    </p:anim>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TotalTime>
  <Words>32</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POLUPROVODNICI     P   I  N  TIPA </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KRISTALNA  STRUKTURA  I  PROVODNOST  POLUPROVODNIKA</dc:title>
  <dc:creator>Persa</dc:creator>
  <cp:lastModifiedBy>Petar</cp:lastModifiedBy>
  <cp:revision>16</cp:revision>
  <dcterms:created xsi:type="dcterms:W3CDTF">2011-08-31T12:43:28Z</dcterms:created>
  <dcterms:modified xsi:type="dcterms:W3CDTF">2020-09-30T08:13:09Z</dcterms:modified>
</cp:coreProperties>
</file>