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286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2" r:id="rId11"/>
    <p:sldId id="273" r:id="rId12"/>
    <p:sldId id="275" r:id="rId13"/>
    <p:sldId id="276" r:id="rId14"/>
    <p:sldId id="274" r:id="rId15"/>
    <p:sldId id="262" r:id="rId16"/>
    <p:sldId id="277" r:id="rId17"/>
    <p:sldId id="26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D6D1-45C4-4222-BC1A-46AE979B3B04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95FD1-3CFF-4BEB-A237-3B8384BA33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926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5FD1-3CFF-4BEB-A237-3B8384BA33DA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2356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E222F8-B030-4FA5-96BD-87BB96B352A9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50E9C7-180B-44C8-868A-16618A0DC6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audio" Target="../media/audio27.wav"/><Relationship Id="rId10" Type="http://schemas.openxmlformats.org/officeDocument/2006/relationships/image" Target="../media/image17.jpeg"/><Relationship Id="rId4" Type="http://schemas.openxmlformats.org/officeDocument/2006/relationships/audio" Target="../media/audio6.wav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3" Type="http://schemas.openxmlformats.org/officeDocument/2006/relationships/audio" Target="../media/audio5.wav"/><Relationship Id="rId7" Type="http://schemas.openxmlformats.org/officeDocument/2006/relationships/audio" Target="../media/audio2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5" Type="http://schemas.openxmlformats.org/officeDocument/2006/relationships/audio" Target="../media/audio6.wav"/><Relationship Id="rId10" Type="http://schemas.openxmlformats.org/officeDocument/2006/relationships/image" Target="../media/image19.jpeg"/><Relationship Id="rId4" Type="http://schemas.openxmlformats.org/officeDocument/2006/relationships/audio" Target="../media/audio28.wav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3" Type="http://schemas.openxmlformats.org/officeDocument/2006/relationships/audio" Target="../media/audio2.wav"/><Relationship Id="rId21" Type="http://schemas.openxmlformats.org/officeDocument/2006/relationships/audio" Target="../media/audio20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image" Target="../media/image4.jpeg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dirty="0" smtClean="0">
              <a:latin typeface="Franklin Gothic Boo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785794"/>
            <a:ext cx="6413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sr-Latn-ME" sz="6000" dirty="0" smtClean="0">
                <a:solidFill>
                  <a:srgbClr val="FF0000"/>
                </a:solidFill>
                <a:latin typeface="Candara"/>
              </a:rPr>
              <a:t>Focus 2 : Unit 1.4.</a:t>
            </a:r>
            <a:r>
              <a:rPr lang="tr-TR" sz="6000" dirty="0" smtClean="0">
                <a:solidFill>
                  <a:srgbClr val="FF0000"/>
                </a:solidFill>
                <a:latin typeface="Candara"/>
              </a:rPr>
              <a:t> Personality</a:t>
            </a:r>
            <a:endParaRPr lang="tr-TR" sz="6000" dirty="0">
              <a:solidFill>
                <a:srgbClr val="FF0000"/>
              </a:solidFill>
              <a:latin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3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adjectives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student ile ilgili 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66" r="17535"/>
          <a:stretch/>
        </p:blipFill>
        <p:spPr bwMode="auto">
          <a:xfrm>
            <a:off x="710510" y="2449194"/>
            <a:ext cx="2277313" cy="2780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448050" y="2994024"/>
            <a:ext cx="4652342" cy="25232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Sandra. I don’t get on well with her because she always wants everything for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her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self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I think she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is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……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732240" y="4492604"/>
            <a:ext cx="101915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lfish_Meaning_in_the_Cambridge_English_Dictio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Resim 15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31"/>
          <a:stretch/>
        </p:blipFill>
        <p:spPr bwMode="auto">
          <a:xfrm>
            <a:off x="858442" y="2809874"/>
            <a:ext cx="2273398" cy="24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Yuvarlatılmış Dikdörtgen 16"/>
          <p:cNvSpPr/>
          <p:nvPr/>
        </p:nvSpPr>
        <p:spPr>
          <a:xfrm>
            <a:off x="3952874" y="3048000"/>
            <a:ext cx="3859485" cy="21811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Ted. He always does his homework. He is very successful. He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is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………… 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439650" y="4509120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d-working_Meaning_in_the_Cambridge_English_Di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4" r="41269" b="13933"/>
          <a:stretch/>
        </p:blipFill>
        <p:spPr bwMode="auto">
          <a:xfrm>
            <a:off x="798658" y="2780928"/>
            <a:ext cx="1757117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068861" y="3048164"/>
            <a:ext cx="3892822" cy="235156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Linda. She doesn’t like talking and she can’t make friends easily. She is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……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329138" y="4541058"/>
            <a:ext cx="6259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r="12037" b="12037"/>
          <a:stretch/>
        </p:blipFill>
        <p:spPr bwMode="auto">
          <a:xfrm>
            <a:off x="683568" y="2708920"/>
            <a:ext cx="230425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943350" y="2976563"/>
            <a:ext cx="4229050" cy="18925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Samuel. He always breaks something in the class. He is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………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030689" y="3995723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8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ums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student ile ilgili görsel sonucu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93" t="12712" b="13559"/>
          <a:stretch/>
        </p:blipFill>
        <p:spPr bwMode="auto">
          <a:xfrm>
            <a:off x="751351" y="2445891"/>
            <a:ext cx="2236473" cy="2783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924300" y="3024188"/>
            <a:ext cx="3816052" cy="20609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Lilly. She always says “OK”. She never says “No”.  I think she is </a:t>
            </a:r>
            <a:r>
              <a:rPr lang="en-US" sz="2400" b="1" dirty="0">
                <a:effectLst/>
                <a:latin typeface="Arial"/>
                <a:ea typeface="Calibri"/>
                <a:cs typeface="Times New Roman"/>
              </a:rPr>
              <a:t>………… .</a:t>
            </a: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417096" y="4509120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asy-going_Pronunciation_in_Engl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Match the Synoyms.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edia-cache-ec0.pinimg.com/736x/b3/c3/86/b3c386cb75a9298514a7c86078759a7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432000" y="655165"/>
            <a:ext cx="136709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Blonde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842745" y="700248"/>
            <a:ext cx="144122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Athletic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49648" y="1216427"/>
            <a:ext cx="15648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tx2"/>
                </a:solidFill>
              </a:rPr>
              <a:t>Attractive</a:t>
            </a:r>
            <a:endParaRPr lang="tr-T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979712" y="1190035"/>
            <a:ext cx="1800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Overweight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680675"/>
            <a:ext cx="122413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Sincere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22431" y="667507"/>
            <a:ext cx="894171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Slim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851920" y="1216427"/>
            <a:ext cx="172819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Generous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467544" y="1916832"/>
            <a:ext cx="2584065" cy="46805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Fair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Honest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Thin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F</a:t>
            </a:r>
            <a:r>
              <a:rPr lang="en-US" sz="2800" b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at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Well-built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Helpful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Pretty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tr-TR" sz="2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755576" y="2708920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797508" y="3284984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827584" y="4005064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827584" y="4653136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827584" y="5229200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827584" y="5877272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827584" y="6525344"/>
            <a:ext cx="16862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Sağ Ok 22"/>
          <p:cNvSpPr/>
          <p:nvPr/>
        </p:nvSpPr>
        <p:spPr>
          <a:xfrm>
            <a:off x="2627784" y="2312877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/>
          <p:cNvSpPr txBox="1"/>
          <p:nvPr/>
        </p:nvSpPr>
        <p:spPr>
          <a:xfrm>
            <a:off x="3415862" y="2247255"/>
            <a:ext cx="136709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b="1" smtClean="0">
                <a:solidFill>
                  <a:srgbClr val="FFFF00"/>
                </a:solidFill>
              </a:rPr>
              <a:t>Blonde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415862" y="2823319"/>
            <a:ext cx="122413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Sincere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461805" y="3543399"/>
            <a:ext cx="894171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Slim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461805" y="4192171"/>
            <a:ext cx="1800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Overweight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3461805" y="4767535"/>
            <a:ext cx="144122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Athletic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461805" y="5415607"/>
            <a:ext cx="172819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Generous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415862" y="6063679"/>
            <a:ext cx="15648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tx2"/>
                </a:solidFill>
              </a:rPr>
              <a:t>Attractive</a:t>
            </a:r>
            <a:endParaRPr lang="tr-T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ağ Ok 32"/>
          <p:cNvSpPr/>
          <p:nvPr/>
        </p:nvSpPr>
        <p:spPr>
          <a:xfrm>
            <a:off x="2607804" y="2892133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Sağ Ok 33"/>
          <p:cNvSpPr/>
          <p:nvPr/>
        </p:nvSpPr>
        <p:spPr>
          <a:xfrm>
            <a:off x="2647764" y="3612915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Sağ Ok 34"/>
          <p:cNvSpPr/>
          <p:nvPr/>
        </p:nvSpPr>
        <p:spPr>
          <a:xfrm>
            <a:off x="2627784" y="4192171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Sağ Ok 35"/>
          <p:cNvSpPr/>
          <p:nvPr/>
        </p:nvSpPr>
        <p:spPr>
          <a:xfrm>
            <a:off x="2627784" y="4836351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Sağ Ok 36"/>
          <p:cNvSpPr/>
          <p:nvPr/>
        </p:nvSpPr>
        <p:spPr>
          <a:xfrm>
            <a:off x="2607804" y="5415607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ağ Ok 37"/>
          <p:cNvSpPr/>
          <p:nvPr/>
        </p:nvSpPr>
        <p:spPr>
          <a:xfrm>
            <a:off x="2607804" y="6132493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0" name="Picture 6" descr="synonyms ile ilgili g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7" t="10112" b="25541"/>
          <a:stretch/>
        </p:blipFill>
        <p:spPr bwMode="auto">
          <a:xfrm>
            <a:off x="5652120" y="2636912"/>
            <a:ext cx="3491880" cy="17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nde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ncere_Meaning_in_the_Cambridge_English_Dictio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m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verweight_Meaning_in_the_Cambridge_English_Dict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thletic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nerous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ttractive_Meaning_in_the_Cambridge_English_Dict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Match the Antonyms.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835696" y="655165"/>
            <a:ext cx="9633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Ugly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058769" y="700248"/>
            <a:ext cx="100917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Slim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49648" y="1216427"/>
            <a:ext cx="15648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tx2"/>
                </a:solidFill>
              </a:rPr>
              <a:t>Stubborn</a:t>
            </a:r>
            <a:endParaRPr lang="tr-T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441836" y="1190035"/>
            <a:ext cx="85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Lazy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680675"/>
            <a:ext cx="115212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Young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22431" y="667507"/>
            <a:ext cx="1193129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Forget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851920" y="1216427"/>
            <a:ext cx="72008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Tall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79512" y="1916832"/>
            <a:ext cx="2872097" cy="46805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Easygoing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Beautiful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6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Hardworking</a:t>
            </a:r>
            <a:endParaRPr lang="tr-TR" sz="26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Overweight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Short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Remember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r-TR" sz="2800" b="1" dirty="0">
                <a:solidFill>
                  <a:schemeClr val="tx2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2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Old</a:t>
            </a:r>
            <a:endParaRPr lang="tr-TR" sz="2800" dirty="0">
              <a:solidFill>
                <a:schemeClr val="tx2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tr-TR" sz="2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539552" y="2708920"/>
            <a:ext cx="19022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581484" y="3284984"/>
            <a:ext cx="1860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611560" y="4005064"/>
            <a:ext cx="1830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611560" y="4653136"/>
            <a:ext cx="1830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611560" y="5229200"/>
            <a:ext cx="1830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611560" y="5877272"/>
            <a:ext cx="1830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 flipV="1">
            <a:off x="611560" y="6524684"/>
            <a:ext cx="1830276" cy="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Sağ Ok 22"/>
          <p:cNvSpPr/>
          <p:nvPr/>
        </p:nvSpPr>
        <p:spPr>
          <a:xfrm>
            <a:off x="2627784" y="2312877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ağ Ok 32"/>
          <p:cNvSpPr/>
          <p:nvPr/>
        </p:nvSpPr>
        <p:spPr>
          <a:xfrm>
            <a:off x="2607804" y="2892133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Sağ Ok 33"/>
          <p:cNvSpPr/>
          <p:nvPr/>
        </p:nvSpPr>
        <p:spPr>
          <a:xfrm>
            <a:off x="2647764" y="3612915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Sağ Ok 34"/>
          <p:cNvSpPr/>
          <p:nvPr/>
        </p:nvSpPr>
        <p:spPr>
          <a:xfrm>
            <a:off x="2627784" y="4192171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Sağ Ok 35"/>
          <p:cNvSpPr/>
          <p:nvPr/>
        </p:nvSpPr>
        <p:spPr>
          <a:xfrm>
            <a:off x="2627784" y="4836351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Sağ Ok 36"/>
          <p:cNvSpPr/>
          <p:nvPr/>
        </p:nvSpPr>
        <p:spPr>
          <a:xfrm>
            <a:off x="2607804" y="5415607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ağ Ok 37"/>
          <p:cNvSpPr/>
          <p:nvPr/>
        </p:nvSpPr>
        <p:spPr>
          <a:xfrm>
            <a:off x="2607804" y="6132493"/>
            <a:ext cx="648072" cy="32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https://s-media-cache-ak0.pinimg.com/564x/b1/6c/d0/b16cd0147ea3f6a8bdec1e2806d9af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882"/>
            <a:ext cx="2874540" cy="21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3475224" y="2175247"/>
            <a:ext cx="15648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tx2"/>
                </a:solidFill>
              </a:rPr>
              <a:t>Stubborn</a:t>
            </a:r>
            <a:endParaRPr lang="tr-T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3475224" y="2823319"/>
            <a:ext cx="9633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Ugly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3475224" y="3475285"/>
            <a:ext cx="85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Lazy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3475224" y="4123355"/>
            <a:ext cx="100917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Slim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475224" y="4767535"/>
            <a:ext cx="72008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FFFF00"/>
                </a:solidFill>
              </a:rPr>
              <a:t>Tall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3489202" y="5415607"/>
            <a:ext cx="113815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Forget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3475224" y="6063019"/>
            <a:ext cx="115212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2060"/>
                </a:solidFill>
              </a:rPr>
              <a:t>Young</a:t>
            </a:r>
            <a:endParaRPr lang="tr-T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antonym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708128" cy="14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8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bborn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l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lim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ll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orget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young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end but to be continued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5"/>
          <a:stretch/>
        </p:blipFill>
        <p:spPr bwMode="auto">
          <a:xfrm>
            <a:off x="0" y="-30018"/>
            <a:ext cx="9144000" cy="69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4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Personality adjectives: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43372" y="1214422"/>
            <a:ext cx="4393696" cy="4768865"/>
          </a:xfrm>
        </p:spPr>
        <p:txBody>
          <a:bodyPr/>
          <a:lstStyle/>
          <a:p>
            <a:pPr>
              <a:buNone/>
            </a:pPr>
            <a:endParaRPr lang="sr-Latn-ME" dirty="0" smtClean="0"/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sr-Latn-ME" sz="2400" dirty="0" smtClean="0">
                <a:solidFill>
                  <a:srgbClr val="FF0000"/>
                </a:solidFill>
              </a:rPr>
              <a:t>rogantan – skroman</a:t>
            </a:r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2.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sr-Latn-ME" sz="2400" dirty="0" smtClean="0">
                <a:solidFill>
                  <a:srgbClr val="FF0000"/>
                </a:solidFill>
              </a:rPr>
              <a:t>ukavica – hrabar</a:t>
            </a:r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3.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sr-Latn-ME" sz="2400" dirty="0" smtClean="0">
                <a:solidFill>
                  <a:srgbClr val="FF0000"/>
                </a:solidFill>
              </a:rPr>
              <a:t>elojalan – lojalan, vjeran</a:t>
            </a:r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4.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sr-Latn-ME" sz="2400" dirty="0" smtClean="0">
                <a:solidFill>
                  <a:srgbClr val="FF0000"/>
                </a:solidFill>
              </a:rPr>
              <a:t>osadan, nezanimljiv – interesantan</a:t>
            </a:r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5.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sr-Latn-ME" sz="2400" dirty="0" smtClean="0">
                <a:solidFill>
                  <a:srgbClr val="FF0000"/>
                </a:solidFill>
              </a:rPr>
              <a:t>rzovoljan – veseo, razdragan</a:t>
            </a:r>
          </a:p>
          <a:p>
            <a:pPr>
              <a:buNone/>
            </a:pPr>
            <a:r>
              <a:rPr lang="sr-Latn-ME" sz="2400" dirty="0" smtClean="0">
                <a:solidFill>
                  <a:srgbClr val="FF0000"/>
                </a:solidFill>
              </a:rPr>
              <a:t>6. </a:t>
            </a:r>
            <a:r>
              <a:rPr lang="en-US" sz="2400" dirty="0" smtClean="0">
                <a:solidFill>
                  <a:srgbClr val="FF0000"/>
                </a:solidFill>
              </a:rPr>
              <a:t>Š</a:t>
            </a:r>
            <a:r>
              <a:rPr lang="sr-Latn-ME" sz="2400" dirty="0" smtClean="0">
                <a:solidFill>
                  <a:srgbClr val="FF0000"/>
                </a:solidFill>
              </a:rPr>
              <a:t>krt – darežljiv, velikodušan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3623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Write the adjectives into the correct boxes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3528" y="660758"/>
            <a:ext cx="12709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Generous </a:t>
            </a:r>
            <a:endParaRPr lang="tr-T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475656" y="2132856"/>
            <a:ext cx="280831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6055102" y="2132857"/>
            <a:ext cx="2837378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835696" y="20608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FF00"/>
                </a:solidFill>
              </a:rPr>
              <a:t>Physical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Appearance</a:t>
            </a:r>
            <a:endParaRPr lang="tr-T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 descr="girl looking at mirror ile ilgili görsel sonucu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08" y="2836967"/>
            <a:ext cx="1196340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kişilik ile ilgili görsel sonucu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8" r="23103"/>
          <a:stretch/>
        </p:blipFill>
        <p:spPr bwMode="auto">
          <a:xfrm>
            <a:off x="4788024" y="2726967"/>
            <a:ext cx="1195070" cy="131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326325" y="2132856"/>
            <a:ext cx="235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solidFill>
                  <a:srgbClr val="FFFF00"/>
                </a:solidFill>
              </a:rPr>
              <a:t>Personality</a:t>
            </a:r>
            <a:endParaRPr lang="tr-T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619672" y="660758"/>
            <a:ext cx="5745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Fat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267744" y="667105"/>
            <a:ext cx="12961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Well-built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618182" y="660758"/>
            <a:ext cx="124185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Stubborn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326325" y="673039"/>
            <a:ext cx="98198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Sincere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82051" y="1124744"/>
            <a:ext cx="196045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of Medium-height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193352" y="1151611"/>
            <a:ext cx="129614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Handsome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573558" y="1151611"/>
            <a:ext cx="625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Shy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8028384" y="1124744"/>
            <a:ext cx="64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Kind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594431" y="2787275"/>
            <a:ext cx="5745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Fat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594431" y="3140968"/>
            <a:ext cx="12961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Well-built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6144549" y="2767074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Generous </a:t>
            </a:r>
            <a:endParaRPr lang="tr-T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144549" y="3140968"/>
            <a:ext cx="124185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Stubborn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932931" y="667105"/>
            <a:ext cx="6480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Ugly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594431" y="3501008"/>
            <a:ext cx="6480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Ugly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5626193" y="673039"/>
            <a:ext cx="64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Slim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594431" y="3852941"/>
            <a:ext cx="64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Slim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6144549" y="3483609"/>
            <a:ext cx="98198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Sincere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587829" y="4233913"/>
            <a:ext cx="196045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of Medium-height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2303748" y="1140328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Short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594431" y="4603245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Short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587829" y="4972577"/>
            <a:ext cx="129614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Handsome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6166698" y="4221088"/>
            <a:ext cx="625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Shy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5256967" y="1151611"/>
            <a:ext cx="12961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Thoughtful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6156176" y="4590420"/>
            <a:ext cx="12961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Thoughtful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6635539" y="1140328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Forgetful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156176" y="5297854"/>
            <a:ext cx="64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Kind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291685" y="1619508"/>
            <a:ext cx="5885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Tall 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966664" y="1619508"/>
            <a:ext cx="12961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Attractive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605686" y="5341909"/>
            <a:ext cx="5885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Tall 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2322038" y="1619508"/>
            <a:ext cx="122624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Outgoing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587829" y="5711241"/>
            <a:ext cx="12961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Attractive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3577242" y="1624362"/>
            <a:ext cx="91225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Selfish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6134097" y="5669355"/>
            <a:ext cx="122624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Outgoing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166698" y="4949275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Forgetful 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6134097" y="6046327"/>
            <a:ext cx="91225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Selfish 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4551409" y="1624362"/>
            <a:ext cx="102959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Athletic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7440693" y="660758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Funny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6148443" y="3847363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Funny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570348" y="6088213"/>
            <a:ext cx="102959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Athletic</a:t>
            </a: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2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ous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t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ell_built_Meaning_in_the_Cambridge_English_Dict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ubborn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gl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lim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incere_Meaning_in_the_Cambridge_English_Dictio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unn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medium_he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hort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handsome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hy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houghtful_Pronunciation_in_Engl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forgetful_Meaning_in_the_Cambridge_English_Di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kind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all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ttractive_Meaning_in_the_Cambridge_English_Dict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outgoing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elfish_Meaning_in_the_Cambridge_English_Diction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athletic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606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3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 descr="student ile ilgili görsel sonucu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2" r="10736" b="10204"/>
          <a:stretch/>
        </p:blipFill>
        <p:spPr bwMode="auto">
          <a:xfrm>
            <a:off x="611560" y="2978784"/>
            <a:ext cx="2091908" cy="2754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275856" y="3140968"/>
            <a:ext cx="3816424" cy="1525509"/>
          </a:xfrm>
          <a:prstGeom prst="wedgeRoundRectCallout">
            <a:avLst>
              <a:gd name="adj1" fmla="val -63228"/>
              <a:gd name="adj2" fmla="val -47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Hello! I’m Nancy and these are my classmates.</a:t>
            </a:r>
            <a:endParaRPr lang="tr-TR" sz="28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8002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05520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Resim 14" descr="student ile ilgili 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8" r="52489" b="15842"/>
          <a:stretch/>
        </p:blipFill>
        <p:spPr bwMode="auto">
          <a:xfrm>
            <a:off x="655766" y="2900362"/>
            <a:ext cx="1900010" cy="2112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2882589" y="2933699"/>
            <a:ext cx="3561619" cy="186345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Sandy. She is a great girl. She never tells lies. I think she is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………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427856" y="4365104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8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nest_Meaning_in_the_Cambridge_English_Diction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8002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04306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32" t="-829" r="2632" b="31156"/>
          <a:stretch/>
        </p:blipFill>
        <p:spPr bwMode="auto">
          <a:xfrm>
            <a:off x="809454" y="2695574"/>
            <a:ext cx="2438192" cy="2461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876675" y="3095624"/>
            <a:ext cx="3647653" cy="191755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Albert. He never changes his ideas. He is really  ………… 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006924" y="4509120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0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ubborn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872208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04306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5" r="38970"/>
          <a:stretch/>
        </p:blipFill>
        <p:spPr bwMode="auto">
          <a:xfrm>
            <a:off x="845146" y="2708920"/>
            <a:ext cx="221468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848100" y="3014663"/>
            <a:ext cx="3447169" cy="235855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Martha. She likes buying presents for her friends. She is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…………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067944" y="4859868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erous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872208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0" y="1196752"/>
            <a:ext cx="113844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04306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5" t="11882" r="31436"/>
          <a:stretch/>
        </p:blipFill>
        <p:spPr bwMode="auto">
          <a:xfrm>
            <a:off x="771353" y="2827338"/>
            <a:ext cx="2066739" cy="2185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895724" y="3005138"/>
            <a:ext cx="3628603" cy="25120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Mike. He </a:t>
            </a:r>
            <a:r>
              <a:rPr lang="tr-TR" sz="24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is </a:t>
            </a:r>
            <a:r>
              <a:rPr lang="tr-TR" sz="2400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always</a:t>
            </a:r>
            <a:r>
              <a:rPr lang="tr-TR" sz="24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with</a:t>
            </a:r>
            <a:r>
              <a:rPr lang="tr-TR" sz="24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people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and he likes spending time with </a:t>
            </a:r>
            <a:r>
              <a:rPr lang="tr-TR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his </a:t>
            </a:r>
            <a:r>
              <a:rPr lang="tr-TR" sz="2400" b="1" dirty="0" err="1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friends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He is ………….  </a:t>
            </a:r>
            <a:r>
              <a:rPr lang="en-US" sz="10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11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932040" y="4828510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utgoing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5481" y="660758"/>
            <a:ext cx="625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Shy 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0281" y="660758"/>
            <a:ext cx="10266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Honest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sr-Latn-M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Complete the sentences with the adjectives.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47646" y="700248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15272" y="663538"/>
            <a:ext cx="1226243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Outgoing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88224" y="677628"/>
            <a:ext cx="172819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Hardworking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196752"/>
            <a:ext cx="12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Generous </a:t>
            </a:r>
            <a:endParaRPr lang="tr-T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190021" y="1198142"/>
            <a:ext cx="1296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Easygoing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76831" y="1196752"/>
            <a:ext cx="112283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Selfish 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29138" y="1198142"/>
            <a:ext cx="111507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Clumsy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634162" y="1196752"/>
            <a:ext cx="1322214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002060"/>
                </a:solidFill>
              </a:rPr>
              <a:t>Stubborn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Resim 12" descr="student ile ilgili görsel sonuc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3" t="5173" r="51518" b="24539"/>
          <a:stretch/>
        </p:blipFill>
        <p:spPr bwMode="auto">
          <a:xfrm>
            <a:off x="858442" y="2876550"/>
            <a:ext cx="1979651" cy="235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3819525" y="3057525"/>
            <a:ext cx="3776811" cy="23876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This is Alicia. She always comes to the class on time. She doesn’t like being late. She is ………….  </a:t>
            </a:r>
            <a:r>
              <a:rPr lang="en-US" sz="1000" b="1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tr-TR" sz="11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999665" y="4973106"/>
            <a:ext cx="124185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</a:rPr>
              <a:t>Punctual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nctual_Meaning_in_the_Cambridge_English_Dictio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757</TotalTime>
  <Words>605</Words>
  <Application>Microsoft Office PowerPoint</Application>
  <PresentationFormat>On-screen Show (4:3)</PresentationFormat>
  <Paragraphs>232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Dalga Biçimi</vt:lpstr>
      <vt:lpstr>Slide 1</vt:lpstr>
      <vt:lpstr>Personality adjectives: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</dc:title>
  <dc:creator>user</dc:creator>
  <cp:lastModifiedBy>EOP</cp:lastModifiedBy>
  <cp:revision>60</cp:revision>
  <dcterms:created xsi:type="dcterms:W3CDTF">2016-09-18T09:19:53Z</dcterms:created>
  <dcterms:modified xsi:type="dcterms:W3CDTF">2020-10-25T15:13:36Z</dcterms:modified>
</cp:coreProperties>
</file>