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8" r:id="rId2"/>
    <p:sldId id="286" r:id="rId3"/>
    <p:sldId id="259" r:id="rId4"/>
    <p:sldId id="260" r:id="rId5"/>
    <p:sldId id="261" r:id="rId6"/>
    <p:sldId id="267" r:id="rId7"/>
    <p:sldId id="268" r:id="rId8"/>
    <p:sldId id="269" r:id="rId9"/>
    <p:sldId id="270" r:id="rId10"/>
    <p:sldId id="272" r:id="rId11"/>
    <p:sldId id="273" r:id="rId12"/>
    <p:sldId id="275" r:id="rId13"/>
    <p:sldId id="276" r:id="rId14"/>
    <p:sldId id="274" r:id="rId15"/>
    <p:sldId id="262" r:id="rId16"/>
    <p:sldId id="277" r:id="rId17"/>
    <p:sldId id="263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626" y="-2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FD6D1-45C4-4222-BC1A-46AE979B3B04}" type="datetimeFigureOut">
              <a:rPr lang="tr-TR" smtClean="0"/>
              <a:pPr/>
              <a:t>25.10.2020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95FD1-3CFF-4BEB-A237-3B8384BA33D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79267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595FD1-3CFF-4BEB-A237-3B8384BA33DA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23568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22F8-B030-4FA5-96BD-87BB96B352A9}" type="datetimeFigureOut">
              <a:rPr lang="tr-TR" smtClean="0"/>
              <a:pPr/>
              <a:t>25.10.2020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E9C7-180B-44C8-868A-16618A0DC6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22F8-B030-4FA5-96BD-87BB96B352A9}" type="datetimeFigureOut">
              <a:rPr lang="tr-TR" smtClean="0"/>
              <a:pPr/>
              <a:t>25.10.2020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E9C7-180B-44C8-868A-16618A0DC6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22F8-B030-4FA5-96BD-87BB96B352A9}" type="datetimeFigureOut">
              <a:rPr lang="tr-TR" smtClean="0"/>
              <a:pPr/>
              <a:t>25.10.2020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E9C7-180B-44C8-868A-16618A0DC649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22F8-B030-4FA5-96BD-87BB96B352A9}" type="datetimeFigureOut">
              <a:rPr lang="tr-TR" smtClean="0"/>
              <a:pPr/>
              <a:t>25.10.2020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E9C7-180B-44C8-868A-16618A0DC6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22F8-B030-4FA5-96BD-87BB96B352A9}" type="datetimeFigureOut">
              <a:rPr lang="tr-TR" smtClean="0"/>
              <a:pPr/>
              <a:t>25.10.2020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E9C7-180B-44C8-868A-16618A0DC6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22F8-B030-4FA5-96BD-87BB96B352A9}" type="datetimeFigureOut">
              <a:rPr lang="tr-TR" smtClean="0"/>
              <a:pPr/>
              <a:t>25.10.2020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E9C7-180B-44C8-868A-16618A0DC6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22F8-B030-4FA5-96BD-87BB96B352A9}" type="datetimeFigureOut">
              <a:rPr lang="tr-TR" smtClean="0"/>
              <a:pPr/>
              <a:t>25.10.2020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E9C7-180B-44C8-868A-16618A0DC6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22F8-B030-4FA5-96BD-87BB96B352A9}" type="datetimeFigureOut">
              <a:rPr lang="tr-TR" smtClean="0"/>
              <a:pPr/>
              <a:t>25.10.2020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E9C7-180B-44C8-868A-16618A0DC6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22F8-B030-4FA5-96BD-87BB96B352A9}" type="datetimeFigureOut">
              <a:rPr lang="tr-TR" smtClean="0"/>
              <a:pPr/>
              <a:t>25.10.2020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E9C7-180B-44C8-868A-16618A0DC64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22F8-B030-4FA5-96BD-87BB96B352A9}" type="datetimeFigureOut">
              <a:rPr lang="tr-TR" smtClean="0"/>
              <a:pPr/>
              <a:t>25.10.2020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E9C7-180B-44C8-868A-16618A0DC6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22F8-B030-4FA5-96BD-87BB96B352A9}" type="datetimeFigureOut">
              <a:rPr lang="tr-TR" smtClean="0"/>
              <a:pPr/>
              <a:t>25.10.2020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0E9C7-180B-44C8-868A-16618A0DC6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AE222F8-B030-4FA5-96BD-87BB96B352A9}" type="datetimeFigureOut">
              <a:rPr lang="tr-TR" smtClean="0"/>
              <a:pPr/>
              <a:t>25.10.2020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D50E9C7-180B-44C8-868A-16618A0DC64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audio" Target="../media/audio19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2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24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5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7.wav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2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0.wav"/><Relationship Id="rId5" Type="http://schemas.openxmlformats.org/officeDocument/2006/relationships/audio" Target="../media/audio27.wav"/><Relationship Id="rId10" Type="http://schemas.openxmlformats.org/officeDocument/2006/relationships/image" Target="../media/image17.jpeg"/><Relationship Id="rId4" Type="http://schemas.openxmlformats.org/officeDocument/2006/relationships/audio" Target="../media/audio6.wav"/><Relationship Id="rId9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0.wav"/><Relationship Id="rId3" Type="http://schemas.openxmlformats.org/officeDocument/2006/relationships/audio" Target="../media/audio5.wav"/><Relationship Id="rId7" Type="http://schemas.openxmlformats.org/officeDocument/2006/relationships/audio" Target="../media/audio2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6.wav"/><Relationship Id="rId5" Type="http://schemas.openxmlformats.org/officeDocument/2006/relationships/audio" Target="../media/audio6.wav"/><Relationship Id="rId10" Type="http://schemas.openxmlformats.org/officeDocument/2006/relationships/image" Target="../media/image19.jpeg"/><Relationship Id="rId4" Type="http://schemas.openxmlformats.org/officeDocument/2006/relationships/audio" Target="../media/audio28.wav"/><Relationship Id="rId9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audio" Target="../media/audio12.wav"/><Relationship Id="rId18" Type="http://schemas.openxmlformats.org/officeDocument/2006/relationships/audio" Target="../media/audio17.wav"/><Relationship Id="rId3" Type="http://schemas.openxmlformats.org/officeDocument/2006/relationships/audio" Target="../media/audio2.wav"/><Relationship Id="rId21" Type="http://schemas.openxmlformats.org/officeDocument/2006/relationships/audio" Target="../media/audio20.wav"/><Relationship Id="rId7" Type="http://schemas.openxmlformats.org/officeDocument/2006/relationships/audio" Target="../media/audio6.wav"/><Relationship Id="rId12" Type="http://schemas.openxmlformats.org/officeDocument/2006/relationships/audio" Target="../media/audio11.wav"/><Relationship Id="rId17" Type="http://schemas.openxmlformats.org/officeDocument/2006/relationships/audio" Target="../media/audio16.wav"/><Relationship Id="rId2" Type="http://schemas.openxmlformats.org/officeDocument/2006/relationships/audio" Target="../media/audio1.wav"/><Relationship Id="rId16" Type="http://schemas.openxmlformats.org/officeDocument/2006/relationships/audio" Target="../media/audio15.wav"/><Relationship Id="rId20" Type="http://schemas.openxmlformats.org/officeDocument/2006/relationships/audio" Target="../media/audio1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audio" Target="../media/audio10.wav"/><Relationship Id="rId5" Type="http://schemas.openxmlformats.org/officeDocument/2006/relationships/audio" Target="../media/audio4.wav"/><Relationship Id="rId15" Type="http://schemas.openxmlformats.org/officeDocument/2006/relationships/audio" Target="../media/audio14.wav"/><Relationship Id="rId23" Type="http://schemas.openxmlformats.org/officeDocument/2006/relationships/image" Target="../media/image4.jpeg"/><Relationship Id="rId10" Type="http://schemas.openxmlformats.org/officeDocument/2006/relationships/audio" Target="../media/audio9.wav"/><Relationship Id="rId19" Type="http://schemas.openxmlformats.org/officeDocument/2006/relationships/audio" Target="../media/audio18.wav"/><Relationship Id="rId4" Type="http://schemas.openxmlformats.org/officeDocument/2006/relationships/audio" Target="../media/audio3.wav"/><Relationship Id="rId9" Type="http://schemas.openxmlformats.org/officeDocument/2006/relationships/audio" Target="../media/audio8.wav"/><Relationship Id="rId14" Type="http://schemas.openxmlformats.org/officeDocument/2006/relationships/audio" Target="../media/audio13.wav"/><Relationship Id="rId2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2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18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22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s-ES" dirty="0" smtClean="0">
              <a:latin typeface="Franklin Gothic Book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28728" y="785794"/>
            <a:ext cx="641323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sr-Latn-ME" sz="6000" dirty="0" smtClean="0">
                <a:solidFill>
                  <a:srgbClr val="FF0000"/>
                </a:solidFill>
                <a:latin typeface="Candara"/>
              </a:rPr>
              <a:t>Focus 2 : Unit 1.4.</a:t>
            </a:r>
            <a:r>
              <a:rPr lang="tr-TR" sz="6000" dirty="0" smtClean="0">
                <a:solidFill>
                  <a:srgbClr val="FF0000"/>
                </a:solidFill>
                <a:latin typeface="Candara"/>
              </a:rPr>
              <a:t> Personality</a:t>
            </a:r>
            <a:endParaRPr lang="tr-TR" sz="6000" dirty="0">
              <a:solidFill>
                <a:srgbClr val="FF0000"/>
              </a:solidFill>
              <a:latin typeface="Candar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45481" y="660758"/>
            <a:ext cx="6259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Shy 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690281" y="660758"/>
            <a:ext cx="1026616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Honest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67544" y="260648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Activity 3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Complete </a:t>
            </a:r>
            <a:r>
              <a:rPr lang="tr-TR" sz="20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sentences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with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the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adjectives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247646" y="700248"/>
            <a:ext cx="124185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Punctual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015272" y="663538"/>
            <a:ext cx="1226243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Outgoing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588224" y="677628"/>
            <a:ext cx="1728192" cy="40011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Hardworking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23528" y="1196752"/>
            <a:ext cx="127090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Generous </a:t>
            </a:r>
            <a:endParaRPr lang="tr-T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190021" y="1198142"/>
            <a:ext cx="129614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Easygoing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876830" y="1196752"/>
            <a:ext cx="1138441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Selfish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5329138" y="1198142"/>
            <a:ext cx="111507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Clumsy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634162" y="1196752"/>
            <a:ext cx="1322214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Stubborn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Resim 12" descr="student ile ilgili görsel sonucu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066" r="17535"/>
          <a:stretch/>
        </p:blipFill>
        <p:spPr bwMode="auto">
          <a:xfrm>
            <a:off x="710510" y="2449194"/>
            <a:ext cx="2277313" cy="27800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4" name="Yuvarlatılmış Dikdörtgen 13"/>
          <p:cNvSpPr/>
          <p:nvPr/>
        </p:nvSpPr>
        <p:spPr>
          <a:xfrm>
            <a:off x="3448050" y="2994024"/>
            <a:ext cx="4652342" cy="2523207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This is Sandra. I don’t get on well with her because she always wants everything for 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her</a:t>
            </a:r>
            <a:r>
              <a:rPr lang="tr-TR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self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. </a:t>
            </a: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I think she 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is</a:t>
            </a:r>
            <a:r>
              <a:rPr lang="tr-TR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    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 …… </a:t>
            </a: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.</a:t>
            </a:r>
            <a:endParaRPr lang="tr-TR" sz="2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6732240" y="4492604"/>
            <a:ext cx="1019156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Selfish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8200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elfish_Meaning_in_the_Cambridge_English_Diction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45481" y="660758"/>
            <a:ext cx="6259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Shy 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690281" y="660758"/>
            <a:ext cx="1026616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Honest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67544" y="260648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Activity </a:t>
            </a:r>
            <a:r>
              <a:rPr lang="sr-Latn-ME" sz="2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Complete the sentences with the adjectives.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247646" y="700248"/>
            <a:ext cx="124185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Punctual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015272" y="663538"/>
            <a:ext cx="1226243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Outgoing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588224" y="677628"/>
            <a:ext cx="1728192" cy="40011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Hardworking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23528" y="1196752"/>
            <a:ext cx="127090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Generous </a:t>
            </a:r>
            <a:endParaRPr lang="tr-T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190021" y="1198142"/>
            <a:ext cx="129614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Easygoing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876830" y="1196752"/>
            <a:ext cx="1138441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Selfish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5329138" y="1198142"/>
            <a:ext cx="111507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Clumsy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634162" y="1196752"/>
            <a:ext cx="1322214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Stubborn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Resim 15" descr="Görsel sonucu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231"/>
          <a:stretch/>
        </p:blipFill>
        <p:spPr bwMode="auto">
          <a:xfrm>
            <a:off x="858442" y="2809874"/>
            <a:ext cx="2273398" cy="24193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7" name="Yuvarlatılmış Dikdörtgen 16"/>
          <p:cNvSpPr/>
          <p:nvPr/>
        </p:nvSpPr>
        <p:spPr>
          <a:xfrm>
            <a:off x="3952874" y="3048000"/>
            <a:ext cx="3859485" cy="2181199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This is Ted. He always does his homework. He is very successful. He 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is</a:t>
            </a:r>
            <a:r>
              <a:rPr lang="tr-TR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    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  </a:t>
            </a: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………… .</a:t>
            </a:r>
            <a:endParaRPr lang="tr-TR" sz="2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4439650" y="4509120"/>
            <a:ext cx="1728192" cy="40011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Hardworking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394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rd-working_Meaning_in_the_Cambridge_English_Dic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45481" y="660758"/>
            <a:ext cx="6259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Shy 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690281" y="660758"/>
            <a:ext cx="1026616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Honest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67544" y="260648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Activity </a:t>
            </a:r>
            <a:r>
              <a:rPr lang="sr-Latn-ME" sz="2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Complete the sentences with the adjectives.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247646" y="700248"/>
            <a:ext cx="124185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Punctual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015272" y="663538"/>
            <a:ext cx="1226243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Outgoing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588224" y="677628"/>
            <a:ext cx="1728192" cy="40011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Hardworking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23528" y="1196752"/>
            <a:ext cx="127090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Generous </a:t>
            </a:r>
            <a:endParaRPr lang="tr-T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190021" y="1198142"/>
            <a:ext cx="129614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Easygoing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876830" y="1196752"/>
            <a:ext cx="1138441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Selfish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5329138" y="1198142"/>
            <a:ext cx="111507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Clumsy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634162" y="1196752"/>
            <a:ext cx="1322214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Stubborn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Resim 12" descr="Görsel sonucu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064" r="41269" b="13933"/>
          <a:stretch/>
        </p:blipFill>
        <p:spPr bwMode="auto">
          <a:xfrm>
            <a:off x="798658" y="2780928"/>
            <a:ext cx="1757117" cy="25922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4" name="Yuvarlatılmış Dikdörtgen 13"/>
          <p:cNvSpPr/>
          <p:nvPr/>
        </p:nvSpPr>
        <p:spPr>
          <a:xfrm>
            <a:off x="3068861" y="3048164"/>
            <a:ext cx="3892822" cy="2351568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This is Linda. She doesn’t like talking and she can’t make friends easily. She is  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…… </a:t>
            </a: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.</a:t>
            </a:r>
            <a:endParaRPr lang="tr-TR" sz="2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5329138" y="4541058"/>
            <a:ext cx="625923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Shy 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1894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hy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45481" y="660758"/>
            <a:ext cx="6259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Shy 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690281" y="660758"/>
            <a:ext cx="1026616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Honest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67544" y="260648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Activity </a:t>
            </a:r>
            <a:r>
              <a:rPr lang="sr-Latn-ME" sz="2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Complete the sentences with the adjectives.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247646" y="700248"/>
            <a:ext cx="124185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Punctual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015272" y="663538"/>
            <a:ext cx="1226243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Outgoing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588224" y="677628"/>
            <a:ext cx="1728192" cy="40011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Hardworking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23528" y="1196752"/>
            <a:ext cx="127090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Generous </a:t>
            </a:r>
            <a:endParaRPr lang="tr-T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190021" y="1198142"/>
            <a:ext cx="129614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Easygoing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876830" y="1196752"/>
            <a:ext cx="1138441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Selfish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5329138" y="1198142"/>
            <a:ext cx="111507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Clumsy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634162" y="1196752"/>
            <a:ext cx="1322214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Stubborn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Resim 12" descr="Görsel sonucu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33" r="12037" b="12037"/>
          <a:stretch/>
        </p:blipFill>
        <p:spPr bwMode="auto">
          <a:xfrm>
            <a:off x="683568" y="2708920"/>
            <a:ext cx="2304256" cy="288032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4" name="Yuvarlatılmış Dikdörtgen 13"/>
          <p:cNvSpPr/>
          <p:nvPr/>
        </p:nvSpPr>
        <p:spPr>
          <a:xfrm>
            <a:off x="3943350" y="2976563"/>
            <a:ext cx="4229050" cy="1892597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This is Samuel. He always breaks something in the class. He is   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………</a:t>
            </a:r>
            <a:r>
              <a:rPr lang="tr-TR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  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 </a:t>
            </a: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.</a:t>
            </a:r>
            <a:endParaRPr lang="tr-TR" sz="2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6030689" y="3995723"/>
            <a:ext cx="111507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Clumsy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281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umsy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45481" y="660758"/>
            <a:ext cx="6259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Shy 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690281" y="660758"/>
            <a:ext cx="1026616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Honest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67544" y="260648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Activity </a:t>
            </a:r>
            <a:r>
              <a:rPr lang="sr-Latn-ME" sz="2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Complete the sentences with the adjectives.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247646" y="700248"/>
            <a:ext cx="124185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Punctual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015272" y="663538"/>
            <a:ext cx="1226243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Outgoing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588224" y="677628"/>
            <a:ext cx="1728192" cy="40011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Hardworking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23528" y="1196752"/>
            <a:ext cx="127090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Generous </a:t>
            </a:r>
            <a:endParaRPr lang="tr-T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190021" y="1198142"/>
            <a:ext cx="129614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Easygoing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876830" y="1196752"/>
            <a:ext cx="1138441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Selfish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5329138" y="1198142"/>
            <a:ext cx="111507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Clumsy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634162" y="1196752"/>
            <a:ext cx="1322214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Stubborn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Resim 12" descr="student ile ilgili görsel sonucu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593" t="12712" b="13559"/>
          <a:stretch/>
        </p:blipFill>
        <p:spPr bwMode="auto">
          <a:xfrm>
            <a:off x="751351" y="2445891"/>
            <a:ext cx="2236473" cy="27833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4" name="Yuvarlatılmış Dikdörtgen 13"/>
          <p:cNvSpPr/>
          <p:nvPr/>
        </p:nvSpPr>
        <p:spPr>
          <a:xfrm>
            <a:off x="3924300" y="3024188"/>
            <a:ext cx="3816052" cy="2060996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This Lilly. She always says “OK”. She never says “No”.  I think she is </a:t>
            </a:r>
            <a:r>
              <a:rPr lang="en-US" sz="2400" b="1" dirty="0">
                <a:effectLst/>
                <a:latin typeface="Arial"/>
                <a:ea typeface="Calibri"/>
                <a:cs typeface="Times New Roman"/>
              </a:rPr>
              <a:t>………… .</a:t>
            </a:r>
            <a:endParaRPr lang="tr-TR" sz="2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4417096" y="4509120"/>
            <a:ext cx="129614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Easygoing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265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asy-going_Pronunciation_in_Engli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467544" y="260648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Activity </a:t>
            </a:r>
            <a:r>
              <a:rPr lang="sr-Latn-ME" sz="2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Match the Synoyms.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://media-cache-ec0.pinimg.com/736x/b3/c3/86/b3c386cb75a9298514a7c86078759a7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60648"/>
            <a:ext cx="2736304" cy="2052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1432000" y="655165"/>
            <a:ext cx="1367090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FF00"/>
                </a:solidFill>
              </a:rPr>
              <a:t>Blonde</a:t>
            </a:r>
            <a:endParaRPr lang="tr-TR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2842745" y="700248"/>
            <a:ext cx="1441223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FF00"/>
                </a:solidFill>
              </a:rPr>
              <a:t>Athletic</a:t>
            </a:r>
            <a:endParaRPr lang="tr-TR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349648" y="1216427"/>
            <a:ext cx="156482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chemeClr val="tx2"/>
                </a:solidFill>
              </a:rPr>
              <a:t>Attractive</a:t>
            </a:r>
            <a:endParaRPr lang="tr-TR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1979712" y="1190035"/>
            <a:ext cx="1800200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2060"/>
                </a:solidFill>
              </a:rPr>
              <a:t>Overweight</a:t>
            </a:r>
            <a:endParaRPr lang="tr-TR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427984" y="680675"/>
            <a:ext cx="1224136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2060"/>
                </a:solidFill>
              </a:rPr>
              <a:t>Sincere</a:t>
            </a:r>
            <a:endParaRPr lang="tr-TR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422431" y="667507"/>
            <a:ext cx="894171" cy="46166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2060"/>
                </a:solidFill>
              </a:rPr>
              <a:t>Slim</a:t>
            </a:r>
            <a:endParaRPr lang="tr-TR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3851920" y="1216427"/>
            <a:ext cx="1728192" cy="46166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FF00"/>
                </a:solidFill>
              </a:rPr>
              <a:t>Generous</a:t>
            </a:r>
            <a:endParaRPr lang="tr-TR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Yuvarlatılmış Dikdörtgen 13"/>
          <p:cNvSpPr/>
          <p:nvPr/>
        </p:nvSpPr>
        <p:spPr>
          <a:xfrm>
            <a:off x="467544" y="1916832"/>
            <a:ext cx="2584065" cy="468052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chemeClr val="tx2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chemeClr val="tx2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Fair</a:t>
            </a:r>
            <a:endParaRPr lang="tr-TR" sz="2800" dirty="0">
              <a:solidFill>
                <a:schemeClr val="tx2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solidFill>
                  <a:schemeClr val="tx2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Honest</a:t>
            </a:r>
            <a:endParaRPr lang="tr-TR" sz="2800" dirty="0">
              <a:solidFill>
                <a:schemeClr val="tx2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solidFill>
                  <a:schemeClr val="tx2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Thin</a:t>
            </a:r>
            <a:endParaRPr lang="tr-TR" sz="2800" dirty="0">
              <a:solidFill>
                <a:schemeClr val="tx2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b="1">
                <a:solidFill>
                  <a:schemeClr val="tx2"/>
                </a:solidFill>
                <a:latin typeface="Arial" pitchFamily="34" charset="0"/>
                <a:ea typeface="Calibri"/>
                <a:cs typeface="Arial" pitchFamily="34" charset="0"/>
              </a:rPr>
              <a:t> F</a:t>
            </a:r>
            <a:r>
              <a:rPr lang="en-US" sz="2800" b="1" smtClean="0">
                <a:solidFill>
                  <a:schemeClr val="tx2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at</a:t>
            </a:r>
            <a:endParaRPr lang="tr-TR" sz="2800" dirty="0">
              <a:solidFill>
                <a:schemeClr val="tx2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solidFill>
                  <a:schemeClr val="tx2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Well-built</a:t>
            </a:r>
            <a:endParaRPr lang="tr-TR" sz="2800" dirty="0">
              <a:solidFill>
                <a:schemeClr val="tx2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solidFill>
                  <a:schemeClr val="tx2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Helpful</a:t>
            </a:r>
            <a:endParaRPr lang="tr-TR" sz="2800" dirty="0">
              <a:solidFill>
                <a:schemeClr val="tx2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solidFill>
                  <a:schemeClr val="tx2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Pretty</a:t>
            </a:r>
            <a:endParaRPr lang="tr-TR" sz="2800" dirty="0">
              <a:solidFill>
                <a:schemeClr val="tx2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solidFill>
                  <a:schemeClr val="tx2"/>
                </a:solidFill>
                <a:effectLst/>
                <a:latin typeface="Arial"/>
                <a:ea typeface="Calibri"/>
                <a:cs typeface="Times New Roman"/>
              </a:rPr>
              <a:t> </a:t>
            </a:r>
            <a:endParaRPr lang="tr-TR" sz="2400" dirty="0">
              <a:solidFill>
                <a:schemeClr val="tx2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5" name="Düz Bağlayıcı 4"/>
          <p:cNvCxnSpPr/>
          <p:nvPr/>
        </p:nvCxnSpPr>
        <p:spPr>
          <a:xfrm>
            <a:off x="755576" y="2708920"/>
            <a:ext cx="16862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797508" y="3284984"/>
            <a:ext cx="16862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>
            <a:off x="827584" y="4005064"/>
            <a:ext cx="16862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Düz Bağlayıcı 18"/>
          <p:cNvCxnSpPr/>
          <p:nvPr/>
        </p:nvCxnSpPr>
        <p:spPr>
          <a:xfrm>
            <a:off x="827584" y="4653136"/>
            <a:ext cx="16862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>
            <a:off x="827584" y="5229200"/>
            <a:ext cx="16862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>
            <a:off x="827584" y="5877272"/>
            <a:ext cx="16862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>
            <a:off x="827584" y="6525344"/>
            <a:ext cx="168626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Sağ Ok 22"/>
          <p:cNvSpPr/>
          <p:nvPr/>
        </p:nvSpPr>
        <p:spPr>
          <a:xfrm>
            <a:off x="2627784" y="2312877"/>
            <a:ext cx="648072" cy="324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Metin kutusu 25"/>
          <p:cNvSpPr txBox="1"/>
          <p:nvPr/>
        </p:nvSpPr>
        <p:spPr>
          <a:xfrm>
            <a:off x="3415862" y="2247255"/>
            <a:ext cx="1367090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400" b="1" smtClean="0">
                <a:solidFill>
                  <a:srgbClr val="FFFF00"/>
                </a:solidFill>
              </a:rPr>
              <a:t>Blonde</a:t>
            </a:r>
            <a:endParaRPr lang="tr-TR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3415862" y="2823319"/>
            <a:ext cx="1224136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2060"/>
                </a:solidFill>
              </a:rPr>
              <a:t>Sincere</a:t>
            </a:r>
            <a:endParaRPr lang="tr-TR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3461805" y="3543399"/>
            <a:ext cx="894171" cy="46166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2060"/>
                </a:solidFill>
              </a:rPr>
              <a:t>Slim</a:t>
            </a:r>
            <a:endParaRPr lang="tr-TR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3461805" y="4192171"/>
            <a:ext cx="1800200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2060"/>
                </a:solidFill>
              </a:rPr>
              <a:t>Overweight</a:t>
            </a:r>
            <a:endParaRPr lang="tr-TR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3461805" y="4767535"/>
            <a:ext cx="1441223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FF00"/>
                </a:solidFill>
              </a:rPr>
              <a:t>Athletic</a:t>
            </a:r>
            <a:endParaRPr lang="tr-TR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Metin kutusu 30"/>
          <p:cNvSpPr txBox="1"/>
          <p:nvPr/>
        </p:nvSpPr>
        <p:spPr>
          <a:xfrm>
            <a:off x="3461805" y="5415607"/>
            <a:ext cx="1728192" cy="46166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FF00"/>
                </a:solidFill>
              </a:rPr>
              <a:t>Generous</a:t>
            </a:r>
            <a:endParaRPr lang="tr-TR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Metin kutusu 31"/>
          <p:cNvSpPr txBox="1"/>
          <p:nvPr/>
        </p:nvSpPr>
        <p:spPr>
          <a:xfrm>
            <a:off x="3415862" y="6063679"/>
            <a:ext cx="156482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chemeClr val="tx2"/>
                </a:solidFill>
              </a:rPr>
              <a:t>Attractive</a:t>
            </a:r>
            <a:endParaRPr lang="tr-TR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Sağ Ok 32"/>
          <p:cNvSpPr/>
          <p:nvPr/>
        </p:nvSpPr>
        <p:spPr>
          <a:xfrm>
            <a:off x="2607804" y="2892133"/>
            <a:ext cx="648072" cy="324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Sağ Ok 33"/>
          <p:cNvSpPr/>
          <p:nvPr/>
        </p:nvSpPr>
        <p:spPr>
          <a:xfrm>
            <a:off x="2647764" y="3612915"/>
            <a:ext cx="648072" cy="324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Sağ Ok 34"/>
          <p:cNvSpPr/>
          <p:nvPr/>
        </p:nvSpPr>
        <p:spPr>
          <a:xfrm>
            <a:off x="2627784" y="4192171"/>
            <a:ext cx="648072" cy="324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Sağ Ok 35"/>
          <p:cNvSpPr/>
          <p:nvPr/>
        </p:nvSpPr>
        <p:spPr>
          <a:xfrm>
            <a:off x="2627784" y="4836351"/>
            <a:ext cx="648072" cy="324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Sağ Ok 36"/>
          <p:cNvSpPr/>
          <p:nvPr/>
        </p:nvSpPr>
        <p:spPr>
          <a:xfrm>
            <a:off x="2607804" y="5415607"/>
            <a:ext cx="648072" cy="324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" name="Sağ Ok 37"/>
          <p:cNvSpPr/>
          <p:nvPr/>
        </p:nvSpPr>
        <p:spPr>
          <a:xfrm>
            <a:off x="2607804" y="6132493"/>
            <a:ext cx="648072" cy="324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30" name="Picture 6" descr="synonyms ile ilgili görsel sonucu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27" t="10112" b="25541"/>
          <a:stretch/>
        </p:blipFill>
        <p:spPr bwMode="auto">
          <a:xfrm>
            <a:off x="5652120" y="2636912"/>
            <a:ext cx="3491880" cy="1746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799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londe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incere_Meaning_in_the_Cambridge_English_Diction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lim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verweight_Meaning_in_the_Cambridge_English_Dict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thletic_Meaning_in_the_Cambridge_English_Dicti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generous_Meaning_in_the_Cambridge_English_Dicti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ttractive_Meaning_in_the_Cambridge_English_Dict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467544" y="260648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Activity </a:t>
            </a:r>
            <a:r>
              <a:rPr lang="sr-Latn-ME" sz="2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Match the Antonyms.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1835696" y="655165"/>
            <a:ext cx="963394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FF00"/>
                </a:solidFill>
              </a:rPr>
              <a:t>Ugly</a:t>
            </a:r>
            <a:endParaRPr lang="tr-TR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058769" y="700248"/>
            <a:ext cx="1009175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FF00"/>
                </a:solidFill>
              </a:rPr>
              <a:t>Slim</a:t>
            </a:r>
            <a:endParaRPr lang="tr-TR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349648" y="1216427"/>
            <a:ext cx="156482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chemeClr val="tx2"/>
                </a:solidFill>
              </a:rPr>
              <a:t>Stubborn</a:t>
            </a:r>
            <a:endParaRPr lang="tr-TR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2441836" y="1190035"/>
            <a:ext cx="854000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2060"/>
                </a:solidFill>
              </a:rPr>
              <a:t>Lazy</a:t>
            </a:r>
            <a:endParaRPr lang="tr-TR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427984" y="680675"/>
            <a:ext cx="115212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2060"/>
                </a:solidFill>
              </a:rPr>
              <a:t>Young</a:t>
            </a:r>
            <a:endParaRPr lang="tr-TR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422431" y="667507"/>
            <a:ext cx="1193129" cy="46166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2060"/>
                </a:solidFill>
              </a:rPr>
              <a:t>Forget</a:t>
            </a:r>
            <a:endParaRPr lang="tr-TR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3851920" y="1216427"/>
            <a:ext cx="720080" cy="46166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FF00"/>
                </a:solidFill>
              </a:rPr>
              <a:t>Tall</a:t>
            </a:r>
            <a:endParaRPr lang="tr-TR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Yuvarlatılmış Dikdörtgen 13"/>
          <p:cNvSpPr/>
          <p:nvPr/>
        </p:nvSpPr>
        <p:spPr>
          <a:xfrm>
            <a:off x="179512" y="1916832"/>
            <a:ext cx="2872097" cy="468052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chemeClr val="tx2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chemeClr val="tx2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Easygoing</a:t>
            </a:r>
            <a:endParaRPr lang="tr-TR" sz="2800" dirty="0">
              <a:solidFill>
                <a:schemeClr val="tx2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solidFill>
                  <a:schemeClr val="tx2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chemeClr val="tx2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Beautiful</a:t>
            </a:r>
            <a:endParaRPr lang="tr-TR" sz="2800" dirty="0">
              <a:solidFill>
                <a:schemeClr val="tx2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solidFill>
                  <a:schemeClr val="tx2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sz="2600" b="1" dirty="0" err="1" smtClean="0">
                <a:solidFill>
                  <a:schemeClr val="tx2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Hardworking</a:t>
            </a:r>
            <a:endParaRPr lang="tr-TR" sz="2600" dirty="0">
              <a:solidFill>
                <a:schemeClr val="tx2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solidFill>
                  <a:schemeClr val="tx2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chemeClr val="tx2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Overweight</a:t>
            </a:r>
            <a:endParaRPr lang="tr-TR" sz="2800" dirty="0">
              <a:solidFill>
                <a:schemeClr val="tx2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solidFill>
                  <a:schemeClr val="tx2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chemeClr val="tx2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Short</a:t>
            </a:r>
            <a:endParaRPr lang="tr-TR" sz="2800" dirty="0">
              <a:solidFill>
                <a:schemeClr val="tx2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solidFill>
                  <a:schemeClr val="tx2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chemeClr val="tx2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Remember</a:t>
            </a:r>
            <a:endParaRPr lang="tr-TR" sz="2800" dirty="0">
              <a:solidFill>
                <a:schemeClr val="tx2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b="1" dirty="0">
                <a:solidFill>
                  <a:schemeClr val="tx2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tr-TR" sz="2800" b="1" dirty="0" err="1" smtClean="0">
                <a:solidFill>
                  <a:schemeClr val="tx2"/>
                </a:solidFill>
                <a:effectLst/>
                <a:latin typeface="Arial" pitchFamily="34" charset="0"/>
                <a:ea typeface="Calibri"/>
                <a:cs typeface="Arial" pitchFamily="34" charset="0"/>
              </a:rPr>
              <a:t>Old</a:t>
            </a:r>
            <a:endParaRPr lang="tr-TR" sz="2800" dirty="0">
              <a:solidFill>
                <a:schemeClr val="tx2"/>
              </a:solidFill>
              <a:effectLst/>
              <a:latin typeface="Arial" pitchFamily="34" charset="0"/>
              <a:ea typeface="Calibri"/>
              <a:cs typeface="Arial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US" sz="2400" b="1" dirty="0">
                <a:solidFill>
                  <a:schemeClr val="tx2"/>
                </a:solidFill>
                <a:effectLst/>
                <a:latin typeface="Arial"/>
                <a:ea typeface="Calibri"/>
                <a:cs typeface="Times New Roman"/>
              </a:rPr>
              <a:t> </a:t>
            </a:r>
            <a:endParaRPr lang="tr-TR" sz="2400" dirty="0">
              <a:solidFill>
                <a:schemeClr val="tx2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cxnSp>
        <p:nvCxnSpPr>
          <p:cNvPr id="5" name="Düz Bağlayıcı 4"/>
          <p:cNvCxnSpPr/>
          <p:nvPr/>
        </p:nvCxnSpPr>
        <p:spPr>
          <a:xfrm>
            <a:off x="539552" y="2708920"/>
            <a:ext cx="190228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Düz Bağlayıcı 16"/>
          <p:cNvCxnSpPr/>
          <p:nvPr/>
        </p:nvCxnSpPr>
        <p:spPr>
          <a:xfrm>
            <a:off x="581484" y="3284984"/>
            <a:ext cx="186035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Düz Bağlayıcı 17"/>
          <p:cNvCxnSpPr/>
          <p:nvPr/>
        </p:nvCxnSpPr>
        <p:spPr>
          <a:xfrm>
            <a:off x="611560" y="4005064"/>
            <a:ext cx="183027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Düz Bağlayıcı 18"/>
          <p:cNvCxnSpPr/>
          <p:nvPr/>
        </p:nvCxnSpPr>
        <p:spPr>
          <a:xfrm>
            <a:off x="611560" y="4653136"/>
            <a:ext cx="183027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Düz Bağlayıcı 19"/>
          <p:cNvCxnSpPr/>
          <p:nvPr/>
        </p:nvCxnSpPr>
        <p:spPr>
          <a:xfrm>
            <a:off x="611560" y="5229200"/>
            <a:ext cx="183027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Düz Bağlayıcı 20"/>
          <p:cNvCxnSpPr/>
          <p:nvPr/>
        </p:nvCxnSpPr>
        <p:spPr>
          <a:xfrm>
            <a:off x="611560" y="5877272"/>
            <a:ext cx="183027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Düz Bağlayıcı 21"/>
          <p:cNvCxnSpPr/>
          <p:nvPr/>
        </p:nvCxnSpPr>
        <p:spPr>
          <a:xfrm flipV="1">
            <a:off x="611560" y="6524684"/>
            <a:ext cx="1830276" cy="6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Sağ Ok 22"/>
          <p:cNvSpPr/>
          <p:nvPr/>
        </p:nvSpPr>
        <p:spPr>
          <a:xfrm>
            <a:off x="2627784" y="2312877"/>
            <a:ext cx="648072" cy="324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Sağ Ok 32"/>
          <p:cNvSpPr/>
          <p:nvPr/>
        </p:nvSpPr>
        <p:spPr>
          <a:xfrm>
            <a:off x="2607804" y="2892133"/>
            <a:ext cx="648072" cy="324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4" name="Sağ Ok 33"/>
          <p:cNvSpPr/>
          <p:nvPr/>
        </p:nvSpPr>
        <p:spPr>
          <a:xfrm>
            <a:off x="2647764" y="3612915"/>
            <a:ext cx="648072" cy="324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5" name="Sağ Ok 34"/>
          <p:cNvSpPr/>
          <p:nvPr/>
        </p:nvSpPr>
        <p:spPr>
          <a:xfrm>
            <a:off x="2627784" y="4192171"/>
            <a:ext cx="648072" cy="324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6" name="Sağ Ok 35"/>
          <p:cNvSpPr/>
          <p:nvPr/>
        </p:nvSpPr>
        <p:spPr>
          <a:xfrm>
            <a:off x="2627784" y="4836351"/>
            <a:ext cx="648072" cy="324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7" name="Sağ Ok 36"/>
          <p:cNvSpPr/>
          <p:nvPr/>
        </p:nvSpPr>
        <p:spPr>
          <a:xfrm>
            <a:off x="2607804" y="5415607"/>
            <a:ext cx="648072" cy="324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8" name="Sağ Ok 37"/>
          <p:cNvSpPr/>
          <p:nvPr/>
        </p:nvSpPr>
        <p:spPr>
          <a:xfrm>
            <a:off x="2607804" y="6132493"/>
            <a:ext cx="648072" cy="324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50" name="Picture 2" descr="https://s-media-cache-ak0.pinimg.com/564x/b1/6c/d0/b16cd0147ea3f6a8bdec1e2806d9af75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14882"/>
            <a:ext cx="2874540" cy="216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Metin kutusu 38"/>
          <p:cNvSpPr txBox="1"/>
          <p:nvPr/>
        </p:nvSpPr>
        <p:spPr>
          <a:xfrm>
            <a:off x="3475224" y="2175247"/>
            <a:ext cx="156482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chemeClr val="tx2"/>
                </a:solidFill>
              </a:rPr>
              <a:t>Stubborn</a:t>
            </a:r>
            <a:endParaRPr lang="tr-TR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3475224" y="2823319"/>
            <a:ext cx="963394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FF00"/>
                </a:solidFill>
              </a:rPr>
              <a:t>Ugly</a:t>
            </a:r>
            <a:endParaRPr lang="tr-TR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3475224" y="3475285"/>
            <a:ext cx="854000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2060"/>
                </a:solidFill>
              </a:rPr>
              <a:t>Lazy</a:t>
            </a:r>
            <a:endParaRPr lang="tr-TR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3475224" y="4123355"/>
            <a:ext cx="1009175" cy="46166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FF00"/>
                </a:solidFill>
              </a:rPr>
              <a:t>Slim</a:t>
            </a:r>
            <a:endParaRPr lang="tr-TR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3475224" y="4767535"/>
            <a:ext cx="720080" cy="46166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FFFF00"/>
                </a:solidFill>
              </a:rPr>
              <a:t>Tall</a:t>
            </a:r>
            <a:endParaRPr lang="tr-TR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Metin kutusu 43"/>
          <p:cNvSpPr txBox="1"/>
          <p:nvPr/>
        </p:nvSpPr>
        <p:spPr>
          <a:xfrm>
            <a:off x="3489202" y="5415607"/>
            <a:ext cx="1138150" cy="461665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2060"/>
                </a:solidFill>
              </a:rPr>
              <a:t>Forget</a:t>
            </a:r>
            <a:endParaRPr lang="tr-TR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3475224" y="6063019"/>
            <a:ext cx="1152128" cy="46166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400" b="1" dirty="0" err="1" smtClean="0">
                <a:solidFill>
                  <a:srgbClr val="002060"/>
                </a:solidFill>
              </a:rPr>
              <a:t>Young</a:t>
            </a:r>
            <a:endParaRPr lang="tr-TR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antonym ile ilgili görsel sonucu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564904"/>
            <a:ext cx="3708128" cy="148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89877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tubborn_Meaning_in_the_Cambridge_English_Dicti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gly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zy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lim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all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orget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young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he end but to be continued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745"/>
          <a:stretch/>
        </p:blipFill>
        <p:spPr bwMode="auto">
          <a:xfrm>
            <a:off x="0" y="-30018"/>
            <a:ext cx="9144000" cy="691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447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Personality adjectives: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 smtClean="0"/>
          </a:p>
          <a:p>
            <a:endParaRPr lang="sr-Latn-ME" dirty="0" smtClean="0"/>
          </a:p>
          <a:p>
            <a:endParaRPr lang="sr-Latn-ME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143372" y="1214422"/>
            <a:ext cx="4393696" cy="4768865"/>
          </a:xfrm>
        </p:spPr>
        <p:txBody>
          <a:bodyPr/>
          <a:lstStyle/>
          <a:p>
            <a:pPr>
              <a:buNone/>
            </a:pPr>
            <a:endParaRPr lang="sr-Latn-ME" dirty="0" smtClean="0"/>
          </a:p>
          <a:p>
            <a:pPr>
              <a:buNone/>
            </a:pPr>
            <a:r>
              <a:rPr lang="sr-Latn-ME" sz="2400" dirty="0" smtClean="0">
                <a:solidFill>
                  <a:srgbClr val="FF0000"/>
                </a:solidFill>
              </a:rPr>
              <a:t>1.</a:t>
            </a:r>
            <a:r>
              <a:rPr lang="en-US" sz="2400" dirty="0" smtClean="0">
                <a:solidFill>
                  <a:srgbClr val="FF0000"/>
                </a:solidFill>
              </a:rPr>
              <a:t>A</a:t>
            </a:r>
            <a:r>
              <a:rPr lang="sr-Latn-ME" sz="2400" dirty="0" smtClean="0">
                <a:solidFill>
                  <a:srgbClr val="FF0000"/>
                </a:solidFill>
              </a:rPr>
              <a:t>rogantan – skroman</a:t>
            </a:r>
          </a:p>
          <a:p>
            <a:pPr>
              <a:buNone/>
            </a:pPr>
            <a:r>
              <a:rPr lang="sr-Latn-ME" sz="2400" dirty="0" smtClean="0">
                <a:solidFill>
                  <a:srgbClr val="FF0000"/>
                </a:solidFill>
              </a:rPr>
              <a:t>2.</a:t>
            </a:r>
            <a:r>
              <a:rPr lang="en-US" sz="2400" dirty="0" smtClean="0">
                <a:solidFill>
                  <a:srgbClr val="FF0000"/>
                </a:solidFill>
              </a:rPr>
              <a:t>K</a:t>
            </a:r>
            <a:r>
              <a:rPr lang="sr-Latn-ME" sz="2400" dirty="0" smtClean="0">
                <a:solidFill>
                  <a:srgbClr val="FF0000"/>
                </a:solidFill>
              </a:rPr>
              <a:t>ukavica – hrabar</a:t>
            </a:r>
          </a:p>
          <a:p>
            <a:pPr>
              <a:buNone/>
            </a:pPr>
            <a:r>
              <a:rPr lang="sr-Latn-ME" sz="2400" dirty="0" smtClean="0">
                <a:solidFill>
                  <a:srgbClr val="FF0000"/>
                </a:solidFill>
              </a:rPr>
              <a:t>3.</a:t>
            </a:r>
            <a:r>
              <a:rPr lang="en-US" sz="2400" dirty="0" smtClean="0">
                <a:solidFill>
                  <a:srgbClr val="FF0000"/>
                </a:solidFill>
              </a:rPr>
              <a:t>N</a:t>
            </a:r>
            <a:r>
              <a:rPr lang="sr-Latn-ME" sz="2400" dirty="0" smtClean="0">
                <a:solidFill>
                  <a:srgbClr val="FF0000"/>
                </a:solidFill>
              </a:rPr>
              <a:t>elojalan – lojalan, vjeran</a:t>
            </a:r>
          </a:p>
          <a:p>
            <a:pPr>
              <a:buNone/>
            </a:pPr>
            <a:r>
              <a:rPr lang="sr-Latn-ME" sz="2400" dirty="0" smtClean="0">
                <a:solidFill>
                  <a:srgbClr val="FF0000"/>
                </a:solidFill>
              </a:rPr>
              <a:t>4.</a:t>
            </a:r>
            <a:r>
              <a:rPr lang="en-US" sz="2400" dirty="0" smtClean="0">
                <a:solidFill>
                  <a:srgbClr val="FF0000"/>
                </a:solidFill>
              </a:rPr>
              <a:t>D</a:t>
            </a:r>
            <a:r>
              <a:rPr lang="sr-Latn-ME" sz="2400" dirty="0" smtClean="0">
                <a:solidFill>
                  <a:srgbClr val="FF0000"/>
                </a:solidFill>
              </a:rPr>
              <a:t>osadan, nezanimljiv – interesantan</a:t>
            </a:r>
          </a:p>
          <a:p>
            <a:pPr>
              <a:buNone/>
            </a:pPr>
            <a:r>
              <a:rPr lang="sr-Latn-ME" sz="2400" dirty="0" smtClean="0">
                <a:solidFill>
                  <a:srgbClr val="FF0000"/>
                </a:solidFill>
              </a:rPr>
              <a:t>5. </a:t>
            </a:r>
            <a:r>
              <a:rPr lang="en-US" sz="2400" dirty="0" smtClean="0">
                <a:solidFill>
                  <a:srgbClr val="FF0000"/>
                </a:solidFill>
              </a:rPr>
              <a:t>M</a:t>
            </a:r>
            <a:r>
              <a:rPr lang="sr-Latn-ME" sz="2400" dirty="0" smtClean="0">
                <a:solidFill>
                  <a:srgbClr val="FF0000"/>
                </a:solidFill>
              </a:rPr>
              <a:t>rzovoljan – veseo, razdragan</a:t>
            </a:r>
          </a:p>
          <a:p>
            <a:pPr>
              <a:buNone/>
            </a:pPr>
            <a:r>
              <a:rPr lang="sr-Latn-ME" sz="2400" dirty="0" smtClean="0">
                <a:solidFill>
                  <a:srgbClr val="FF0000"/>
                </a:solidFill>
              </a:rPr>
              <a:t>6. </a:t>
            </a:r>
            <a:r>
              <a:rPr lang="en-US" sz="2400" dirty="0" smtClean="0">
                <a:solidFill>
                  <a:srgbClr val="FF0000"/>
                </a:solidFill>
              </a:rPr>
              <a:t>Š</a:t>
            </a:r>
            <a:r>
              <a:rPr lang="sr-Latn-ME" sz="2400" dirty="0" smtClean="0">
                <a:solidFill>
                  <a:srgbClr val="FF0000"/>
                </a:solidFill>
              </a:rPr>
              <a:t>krt – darežljiv, velikodušan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00174"/>
            <a:ext cx="3362325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260648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Activity </a:t>
            </a:r>
            <a:r>
              <a:rPr lang="sr-Latn-ME" sz="2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tr-TR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Write the adjectives into the correct boxes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23528" y="660758"/>
            <a:ext cx="127090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Generous </a:t>
            </a:r>
            <a:endParaRPr lang="tr-TR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475656" y="2132856"/>
            <a:ext cx="2808312" cy="4608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uvarlatılmış Dikdörtgen 6"/>
          <p:cNvSpPr/>
          <p:nvPr/>
        </p:nvSpPr>
        <p:spPr>
          <a:xfrm>
            <a:off x="6055102" y="2132857"/>
            <a:ext cx="2837378" cy="4608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8" name="Metin kutusu 7"/>
          <p:cNvSpPr txBox="1"/>
          <p:nvPr/>
        </p:nvSpPr>
        <p:spPr>
          <a:xfrm>
            <a:off x="1835696" y="2060848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err="1" smtClean="0">
                <a:solidFill>
                  <a:srgbClr val="FFFF00"/>
                </a:solidFill>
              </a:rPr>
              <a:t>Physical</a:t>
            </a:r>
            <a:r>
              <a:rPr lang="tr-TR" sz="2400" b="1" dirty="0" smtClean="0">
                <a:solidFill>
                  <a:srgbClr val="FFFF00"/>
                </a:solidFill>
              </a:rPr>
              <a:t> </a:t>
            </a:r>
            <a:r>
              <a:rPr lang="tr-TR" sz="2400" b="1" dirty="0" err="1" smtClean="0">
                <a:solidFill>
                  <a:srgbClr val="FFFF00"/>
                </a:solidFill>
              </a:rPr>
              <a:t>Appearance</a:t>
            </a:r>
            <a:endParaRPr lang="tr-TR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Resim 8" descr="girl looking at mirror ile ilgili görsel sonucu"/>
          <p:cNvPicPr/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308" y="2836967"/>
            <a:ext cx="1196340" cy="1578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Resim 9" descr="kişilik ile ilgili görsel sonucu"/>
          <p:cNvPicPr/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798" r="23103"/>
          <a:stretch/>
        </p:blipFill>
        <p:spPr bwMode="auto">
          <a:xfrm>
            <a:off x="4788024" y="2726967"/>
            <a:ext cx="1195070" cy="13106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1" name="Metin kutusu 10"/>
          <p:cNvSpPr txBox="1"/>
          <p:nvPr/>
        </p:nvSpPr>
        <p:spPr>
          <a:xfrm>
            <a:off x="6326325" y="2132856"/>
            <a:ext cx="2350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 smtClean="0">
                <a:solidFill>
                  <a:srgbClr val="FFFF00"/>
                </a:solidFill>
              </a:rPr>
              <a:t>Personality</a:t>
            </a:r>
            <a:endParaRPr lang="tr-TR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1619672" y="660758"/>
            <a:ext cx="57455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Fat 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2267744" y="667105"/>
            <a:ext cx="1296144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Well-built 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618182" y="660758"/>
            <a:ext cx="1241850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Stubborn 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6326325" y="673039"/>
            <a:ext cx="981980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Sincere 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282051" y="1124744"/>
            <a:ext cx="1960452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of Medium-height 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3193352" y="1151611"/>
            <a:ext cx="1296144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Handsome 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4573558" y="1151611"/>
            <a:ext cx="62592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Shy 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8028384" y="1124744"/>
            <a:ext cx="64807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Kind 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Metin kutusu 23"/>
          <p:cNvSpPr txBox="1"/>
          <p:nvPr/>
        </p:nvSpPr>
        <p:spPr>
          <a:xfrm>
            <a:off x="1594431" y="2787275"/>
            <a:ext cx="57455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Fat 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Metin kutusu 24"/>
          <p:cNvSpPr txBox="1"/>
          <p:nvPr/>
        </p:nvSpPr>
        <p:spPr>
          <a:xfrm>
            <a:off x="1594431" y="3140968"/>
            <a:ext cx="1296144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Well-built 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6144549" y="2767074"/>
            <a:ext cx="129614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Generous </a:t>
            </a:r>
            <a:endParaRPr lang="tr-TR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6144549" y="3140968"/>
            <a:ext cx="1241850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Stubborn 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4932931" y="667105"/>
            <a:ext cx="648072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Ugly 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1594431" y="3501008"/>
            <a:ext cx="648072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Ugly 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5626193" y="673039"/>
            <a:ext cx="64807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Slim 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Metin kutusu 30"/>
          <p:cNvSpPr txBox="1"/>
          <p:nvPr/>
        </p:nvSpPr>
        <p:spPr>
          <a:xfrm>
            <a:off x="1594431" y="3852941"/>
            <a:ext cx="64807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Slim 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Metin kutusu 31"/>
          <p:cNvSpPr txBox="1"/>
          <p:nvPr/>
        </p:nvSpPr>
        <p:spPr>
          <a:xfrm>
            <a:off x="6144549" y="3483609"/>
            <a:ext cx="981980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Sincere 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Metin kutusu 32"/>
          <p:cNvSpPr txBox="1"/>
          <p:nvPr/>
        </p:nvSpPr>
        <p:spPr>
          <a:xfrm>
            <a:off x="1587829" y="4233913"/>
            <a:ext cx="1960452" cy="36933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of Medium-height 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2303748" y="1140328"/>
            <a:ext cx="82809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Short 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1594431" y="4603245"/>
            <a:ext cx="82809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Short 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1587829" y="4972577"/>
            <a:ext cx="1296144" cy="36933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Handsome 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6166698" y="4221088"/>
            <a:ext cx="62592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Shy 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5256967" y="1151611"/>
            <a:ext cx="1296144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Thoughtful 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6156176" y="4590420"/>
            <a:ext cx="1296144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Thoughtful 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635539" y="1140328"/>
            <a:ext cx="129614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Forgetful 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6156176" y="5297854"/>
            <a:ext cx="64807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Kind 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Metin kutusu 43"/>
          <p:cNvSpPr txBox="1"/>
          <p:nvPr/>
        </p:nvSpPr>
        <p:spPr>
          <a:xfrm>
            <a:off x="291685" y="1619508"/>
            <a:ext cx="58853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Tall </a:t>
            </a:r>
            <a:endParaRPr lang="tr-TR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Metin kutusu 45"/>
          <p:cNvSpPr txBox="1"/>
          <p:nvPr/>
        </p:nvSpPr>
        <p:spPr>
          <a:xfrm>
            <a:off x="966664" y="1619508"/>
            <a:ext cx="1296144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Attractive 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1605686" y="5341909"/>
            <a:ext cx="58853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Tall </a:t>
            </a:r>
            <a:endParaRPr lang="tr-TR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Metin kutusu 47"/>
          <p:cNvSpPr txBox="1"/>
          <p:nvPr/>
        </p:nvSpPr>
        <p:spPr>
          <a:xfrm>
            <a:off x="2322038" y="1619508"/>
            <a:ext cx="1226243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Outgoing 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Metin kutusu 48"/>
          <p:cNvSpPr txBox="1"/>
          <p:nvPr/>
        </p:nvSpPr>
        <p:spPr>
          <a:xfrm>
            <a:off x="1587829" y="5711241"/>
            <a:ext cx="1296144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Attractive 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Metin kutusu 49"/>
          <p:cNvSpPr txBox="1"/>
          <p:nvPr/>
        </p:nvSpPr>
        <p:spPr>
          <a:xfrm>
            <a:off x="3577242" y="1624362"/>
            <a:ext cx="912254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Selfish 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Metin kutusu 50"/>
          <p:cNvSpPr txBox="1"/>
          <p:nvPr/>
        </p:nvSpPr>
        <p:spPr>
          <a:xfrm>
            <a:off x="6134097" y="5669355"/>
            <a:ext cx="1226243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Outgoing 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Metin kutusu 51"/>
          <p:cNvSpPr txBox="1"/>
          <p:nvPr/>
        </p:nvSpPr>
        <p:spPr>
          <a:xfrm>
            <a:off x="6166698" y="4949275"/>
            <a:ext cx="129614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Forgetful 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Metin kutusu 52"/>
          <p:cNvSpPr txBox="1"/>
          <p:nvPr/>
        </p:nvSpPr>
        <p:spPr>
          <a:xfrm>
            <a:off x="6134097" y="6046327"/>
            <a:ext cx="912254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Selfish </a:t>
            </a:r>
            <a:endParaRPr lang="tr-TR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Metin kutusu 53"/>
          <p:cNvSpPr txBox="1"/>
          <p:nvPr/>
        </p:nvSpPr>
        <p:spPr>
          <a:xfrm>
            <a:off x="4551409" y="1624362"/>
            <a:ext cx="1029594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Athletic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Metin kutusu 54"/>
          <p:cNvSpPr txBox="1"/>
          <p:nvPr/>
        </p:nvSpPr>
        <p:spPr>
          <a:xfrm>
            <a:off x="7440693" y="660758"/>
            <a:ext cx="82809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002060"/>
                </a:solidFill>
              </a:rPr>
              <a:t>Funny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Metin kutusu 56"/>
          <p:cNvSpPr txBox="1"/>
          <p:nvPr/>
        </p:nvSpPr>
        <p:spPr>
          <a:xfrm>
            <a:off x="6148443" y="3847363"/>
            <a:ext cx="82809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rgbClr val="002060"/>
                </a:solidFill>
              </a:rPr>
              <a:t>Funny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Metin kutusu 57"/>
          <p:cNvSpPr txBox="1"/>
          <p:nvPr/>
        </p:nvSpPr>
        <p:spPr>
          <a:xfrm>
            <a:off x="1570348" y="6088213"/>
            <a:ext cx="1029594" cy="36933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Athletic</a:t>
            </a:r>
            <a:endParaRPr lang="tr-TR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720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enerous_Meaning_in_the_Cambridge_English_Dicti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fat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ell_built_Meaning_in_the_Cambridge_English_Dict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tubborn_Meaning_in_the_Cambridge_English_Dicti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ugly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lim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sincere_Meaning_in_the_Cambridge_English_Diction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funny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medium_he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short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handsome_Meaning_in_the_Cambridge_English_Dicti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shy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thoughtful_Pronunciation_in_Engli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forgetful_Meaning_in_the_Cambridge_English_Di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kind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tall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attractive_Meaning_in_the_Cambridge_English_Dict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outgoing_Meaning_in_the_Cambridge_English_Dicti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selfish_Meaning_in_the_Cambridge_English_Dictiona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athletic_Meaning_in_the_Cambridge_English_Dicti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1" grpId="0"/>
      <p:bldP spid="12" grpId="0" animBg="1"/>
      <p:bldP spid="13" grpId="0" animBg="1"/>
      <p:bldP spid="14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4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7" grpId="0" animBg="1"/>
      <p:bldP spid="5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467544" y="260648"/>
            <a:ext cx="82089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Activity </a:t>
            </a:r>
            <a:r>
              <a:rPr lang="sr-Latn-ME" sz="36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tr-TR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Complete the sentences with the adjectives.</a:t>
            </a:r>
            <a:endParaRPr lang="tr-TR" sz="2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Resim 3" descr="student ile ilgili görsel sonucu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702" r="10736" b="10204"/>
          <a:stretch/>
        </p:blipFill>
        <p:spPr bwMode="auto">
          <a:xfrm>
            <a:off x="611560" y="2978784"/>
            <a:ext cx="2091908" cy="27544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Köşeleri Yuvarlanmış Dikdörtgen Belirtme Çizgisi 4"/>
          <p:cNvSpPr/>
          <p:nvPr/>
        </p:nvSpPr>
        <p:spPr>
          <a:xfrm>
            <a:off x="3275856" y="3140968"/>
            <a:ext cx="3816424" cy="1525509"/>
          </a:xfrm>
          <a:prstGeom prst="wedgeRoundRectCallout">
            <a:avLst>
              <a:gd name="adj1" fmla="val -63228"/>
              <a:gd name="adj2" fmla="val -4710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Hello! I’m Nancy and these are my classmates.</a:t>
            </a:r>
            <a:endParaRPr lang="tr-TR" sz="2800" dirty="0">
              <a:solidFill>
                <a:srgbClr val="002060"/>
              </a:solidFill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88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611560" y="660758"/>
            <a:ext cx="6259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Shy 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690281" y="660758"/>
            <a:ext cx="1026616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Honest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67544" y="260648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Activity </a:t>
            </a:r>
            <a:r>
              <a:rPr lang="sr-Latn-ME" sz="2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Complete the sentences with the adjectives.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247646" y="700248"/>
            <a:ext cx="124185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Punctual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015272" y="663538"/>
            <a:ext cx="1226243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Outgoing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588224" y="677628"/>
            <a:ext cx="1800200" cy="40011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Hardworking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23528" y="1196752"/>
            <a:ext cx="127090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Generous </a:t>
            </a:r>
            <a:endParaRPr lang="tr-T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190021" y="1198142"/>
            <a:ext cx="129614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Easygoing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876830" y="1196752"/>
            <a:ext cx="1055209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Selfish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5329138" y="1198142"/>
            <a:ext cx="111507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Clumsy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634162" y="1196752"/>
            <a:ext cx="1322214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Stubborn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Resim 14" descr="student ile ilgili görsel sonucu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98" r="52489" b="15842"/>
          <a:stretch/>
        </p:blipFill>
        <p:spPr bwMode="auto">
          <a:xfrm>
            <a:off x="655766" y="2900362"/>
            <a:ext cx="1900010" cy="211281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6" name="Yuvarlatılmış Dikdörtgen 15"/>
          <p:cNvSpPr/>
          <p:nvPr/>
        </p:nvSpPr>
        <p:spPr>
          <a:xfrm>
            <a:off x="2882589" y="2933699"/>
            <a:ext cx="3561619" cy="1863453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This is Sandy. She is a great girl. She never tells lies. I think she is 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………</a:t>
            </a:r>
            <a:r>
              <a:rPr lang="tr-TR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 </a:t>
            </a: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.</a:t>
            </a:r>
            <a:endParaRPr lang="tr-TR" sz="2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3427856" y="4365104"/>
            <a:ext cx="1026616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Honest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1857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onest_Meaning_in_the_Cambridge_English_Dictiona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45481" y="660758"/>
            <a:ext cx="6259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Shy 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690281" y="660758"/>
            <a:ext cx="1026616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Honest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67544" y="260648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Activity </a:t>
            </a:r>
            <a:r>
              <a:rPr lang="sr-Latn-ME" sz="2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Complete the sentences with the adjectives.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247646" y="700248"/>
            <a:ext cx="124185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Punctual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015272" y="663538"/>
            <a:ext cx="1226243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Outgoing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588224" y="677628"/>
            <a:ext cx="1800200" cy="40011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Hardworking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23528" y="1196752"/>
            <a:ext cx="127090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Generous </a:t>
            </a:r>
            <a:endParaRPr lang="tr-T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190021" y="1198142"/>
            <a:ext cx="129614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Easygoing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876830" y="1196752"/>
            <a:ext cx="1138441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Selfish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5329138" y="1198142"/>
            <a:ext cx="1043062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Clumsy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634162" y="1196752"/>
            <a:ext cx="1322214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Stubborn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Resim 12" descr="Görsel sonucu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632" t="-829" r="2632" b="31156"/>
          <a:stretch/>
        </p:blipFill>
        <p:spPr bwMode="auto">
          <a:xfrm>
            <a:off x="809454" y="2695574"/>
            <a:ext cx="2438192" cy="24616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4" name="Yuvarlatılmış Dikdörtgen 13"/>
          <p:cNvSpPr/>
          <p:nvPr/>
        </p:nvSpPr>
        <p:spPr>
          <a:xfrm>
            <a:off x="3876675" y="3095624"/>
            <a:ext cx="3647653" cy="1917551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This is Albert. He never changes his ideas. He is really  ………… .</a:t>
            </a:r>
            <a:endParaRPr lang="tr-TR" sz="2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4006924" y="4509120"/>
            <a:ext cx="1322214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Stubborn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5023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tubborn_Meaning_in_the_Cambridge_English_Dicti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45481" y="660758"/>
            <a:ext cx="6259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Shy 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690281" y="660758"/>
            <a:ext cx="1026616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Honest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67544" y="260648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Activity </a:t>
            </a:r>
            <a:r>
              <a:rPr lang="sr-Latn-ME" sz="2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Complete the sentences with the adjectives.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247646" y="700248"/>
            <a:ext cx="124185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Punctual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015272" y="663538"/>
            <a:ext cx="1226243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Outgoing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588224" y="677628"/>
            <a:ext cx="1872208" cy="40011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Hardworking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23528" y="1196752"/>
            <a:ext cx="127090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Generous </a:t>
            </a:r>
            <a:endParaRPr lang="tr-T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190021" y="1198142"/>
            <a:ext cx="129614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Easygoing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876830" y="1196752"/>
            <a:ext cx="1138441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Selfish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5329138" y="1198142"/>
            <a:ext cx="1043062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Clumsy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634162" y="1196752"/>
            <a:ext cx="1322214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Stubborn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Resim 12" descr="Görsel sonucu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25" r="38970"/>
          <a:stretch/>
        </p:blipFill>
        <p:spPr bwMode="auto">
          <a:xfrm>
            <a:off x="845146" y="2708920"/>
            <a:ext cx="2214686" cy="25202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4" name="Yuvarlatılmış Dikdörtgen 13"/>
          <p:cNvSpPr/>
          <p:nvPr/>
        </p:nvSpPr>
        <p:spPr>
          <a:xfrm>
            <a:off x="3848100" y="3014663"/>
            <a:ext cx="3447169" cy="2358553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This is Martha. She likes buying presents for her friends. She is 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………… </a:t>
            </a: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.</a:t>
            </a:r>
            <a:endParaRPr lang="tr-TR" sz="24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4067944" y="4859868"/>
            <a:ext cx="127090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Generous </a:t>
            </a:r>
            <a:endParaRPr lang="tr-T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64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generous_Meaning_in_the_Cambridge_English_Dicti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45481" y="660758"/>
            <a:ext cx="6259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Shy 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690281" y="660758"/>
            <a:ext cx="1026616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Honest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67544" y="260648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Activity </a:t>
            </a:r>
            <a:r>
              <a:rPr lang="sr-Latn-ME" sz="2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Complete the sentences with the adjectives.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247646" y="700248"/>
            <a:ext cx="124185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Punctual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015272" y="663538"/>
            <a:ext cx="1226243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Outgoing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588224" y="677628"/>
            <a:ext cx="1872208" cy="40011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Hardworking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23528" y="1196752"/>
            <a:ext cx="127090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Generous </a:t>
            </a:r>
            <a:endParaRPr lang="tr-T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190021" y="1198142"/>
            <a:ext cx="129614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Easygoing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876830" y="1196752"/>
            <a:ext cx="1138441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Selfish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5329138" y="1198142"/>
            <a:ext cx="1043062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Clumsy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634162" y="1196752"/>
            <a:ext cx="1322214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Stubborn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Resim 12" descr="Görsel sonucu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35" t="11882" r="31436"/>
          <a:stretch/>
        </p:blipFill>
        <p:spPr bwMode="auto">
          <a:xfrm>
            <a:off x="771353" y="2827338"/>
            <a:ext cx="2066739" cy="21858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4" name="Yuvarlatılmış Dikdörtgen 13"/>
          <p:cNvSpPr/>
          <p:nvPr/>
        </p:nvSpPr>
        <p:spPr>
          <a:xfrm>
            <a:off x="3895724" y="3005138"/>
            <a:ext cx="3628603" cy="2512094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This is Mike. He </a:t>
            </a:r>
            <a:r>
              <a:rPr lang="tr-TR" sz="2400" b="1" dirty="0" smtClean="0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is </a:t>
            </a:r>
            <a:r>
              <a:rPr lang="tr-TR" sz="2400" b="1" dirty="0" err="1" smtClean="0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always</a:t>
            </a:r>
            <a:r>
              <a:rPr lang="tr-TR" sz="2400" b="1" dirty="0" smtClean="0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tr-TR" sz="2400" b="1" dirty="0" err="1" smtClean="0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with</a:t>
            </a:r>
            <a:r>
              <a:rPr lang="tr-TR" sz="2400" b="1" dirty="0" smtClean="0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 </a:t>
            </a:r>
            <a:r>
              <a:rPr lang="tr-TR" sz="2400" b="1" dirty="0" err="1" smtClean="0">
                <a:solidFill>
                  <a:srgbClr val="002060"/>
                </a:solidFill>
                <a:latin typeface="Arial"/>
                <a:ea typeface="Calibri"/>
                <a:cs typeface="Times New Roman"/>
              </a:rPr>
              <a:t>people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 </a:t>
            </a: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and he likes spending time with </a:t>
            </a:r>
            <a:r>
              <a:rPr lang="tr-TR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his </a:t>
            </a:r>
            <a:r>
              <a:rPr lang="tr-TR" sz="2400" b="1" dirty="0" err="1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friends</a:t>
            </a:r>
            <a:r>
              <a:rPr lang="en-US" sz="2400" b="1" dirty="0" smtClean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. </a:t>
            </a: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He is ………….  </a:t>
            </a:r>
            <a:r>
              <a:rPr lang="en-US" sz="10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.</a:t>
            </a:r>
            <a:endParaRPr lang="tr-TR" sz="11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4932040" y="4828510"/>
            <a:ext cx="1226243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Outgoing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971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utgoing_Meaning_in_the_Cambridge_English_Dicti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45481" y="660758"/>
            <a:ext cx="6259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2060"/>
                </a:solidFill>
              </a:rPr>
              <a:t>Shy 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690281" y="660758"/>
            <a:ext cx="1026616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Honest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467544" y="260648"/>
            <a:ext cx="8208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Activity </a:t>
            </a:r>
            <a:r>
              <a:rPr lang="sr-Latn-ME" sz="2000" b="1" i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Complete the sentences with the adjectives.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247646" y="700248"/>
            <a:ext cx="124185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Punctual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5015272" y="663538"/>
            <a:ext cx="1226243" cy="40011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Outgoing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588224" y="677628"/>
            <a:ext cx="1728192" cy="40011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Hardworking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323528" y="1196752"/>
            <a:ext cx="127090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Generous </a:t>
            </a:r>
            <a:endParaRPr lang="tr-TR" sz="2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190021" y="1198142"/>
            <a:ext cx="1296144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Easygoing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876831" y="1196752"/>
            <a:ext cx="1122834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FFF00"/>
                </a:solidFill>
              </a:rPr>
              <a:t>Selfish 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5329138" y="1198142"/>
            <a:ext cx="111507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Clumsy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6634162" y="1196752"/>
            <a:ext cx="1322214" cy="40011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002060"/>
                </a:solidFill>
              </a:rPr>
              <a:t>Stubborn</a:t>
            </a:r>
            <a:endParaRPr lang="tr-TR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Resim 12" descr="student ile ilgili görsel sonucu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433" t="5173" r="51518" b="24539"/>
          <a:stretch/>
        </p:blipFill>
        <p:spPr bwMode="auto">
          <a:xfrm>
            <a:off x="858442" y="2876550"/>
            <a:ext cx="1979651" cy="23526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4" name="Yuvarlatılmış Dikdörtgen 13"/>
          <p:cNvSpPr/>
          <p:nvPr/>
        </p:nvSpPr>
        <p:spPr>
          <a:xfrm>
            <a:off x="3819525" y="3057525"/>
            <a:ext cx="3776811" cy="2387699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4F81BD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4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This is Alicia. She always comes to the class on time. She doesn’t like being late. She is ………….  </a:t>
            </a:r>
            <a:r>
              <a:rPr lang="en-US" sz="1000" b="1" dirty="0">
                <a:solidFill>
                  <a:srgbClr val="002060"/>
                </a:solidFill>
                <a:effectLst/>
                <a:latin typeface="Arial"/>
                <a:ea typeface="Calibri"/>
                <a:cs typeface="Times New Roman"/>
              </a:rPr>
              <a:t>.</a:t>
            </a:r>
            <a:endParaRPr lang="tr-TR" sz="1100" dirty="0">
              <a:solidFill>
                <a:srgbClr val="00206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4999665" y="4973106"/>
            <a:ext cx="1241850" cy="400110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solidFill>
                  <a:srgbClr val="FFFF00"/>
                </a:solidFill>
              </a:rPr>
              <a:t>Punctual</a:t>
            </a:r>
            <a:endParaRPr lang="tr-TR" sz="20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643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nctual_Meaning_in_the_Cambridge_English_Dictio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757</TotalTime>
  <Words>605</Words>
  <Application>Microsoft Office PowerPoint</Application>
  <PresentationFormat>On-screen Show (4:3)</PresentationFormat>
  <Paragraphs>232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Dalga Biçimi</vt:lpstr>
      <vt:lpstr>Slide 1</vt:lpstr>
      <vt:lpstr>Personality adjectives: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7th Grade</dc:title>
  <dc:creator>user</dc:creator>
  <cp:lastModifiedBy>EOP</cp:lastModifiedBy>
  <cp:revision>60</cp:revision>
  <dcterms:created xsi:type="dcterms:W3CDTF">2016-09-18T09:19:53Z</dcterms:created>
  <dcterms:modified xsi:type="dcterms:W3CDTF">2020-10-25T15:13:36Z</dcterms:modified>
</cp:coreProperties>
</file>