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56" r:id="rId5"/>
    <p:sldId id="258" r:id="rId6"/>
    <p:sldId id="270" r:id="rId7"/>
    <p:sldId id="271" r:id="rId8"/>
    <p:sldId id="272" r:id="rId9"/>
    <p:sldId id="264" r:id="rId10"/>
    <p:sldId id="273" r:id="rId11"/>
    <p:sldId id="274" r:id="rId12"/>
    <p:sldId id="275" r:id="rId13"/>
    <p:sldId id="276" r:id="rId14"/>
    <p:sldId id="277" r:id="rId15"/>
    <p:sldId id="260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63" r:id="rId25"/>
    <p:sldId id="286" r:id="rId26"/>
    <p:sldId id="287" r:id="rId27"/>
    <p:sldId id="288" r:id="rId28"/>
    <p:sldId id="289" r:id="rId29"/>
    <p:sldId id="290" r:id="rId30"/>
    <p:sldId id="291" r:id="rId31"/>
    <p:sldId id="299" r:id="rId32"/>
    <p:sldId id="292" r:id="rId33"/>
    <p:sldId id="293" r:id="rId34"/>
    <p:sldId id="294" r:id="rId35"/>
    <p:sldId id="295" r:id="rId36"/>
    <p:sldId id="300" r:id="rId37"/>
    <p:sldId id="26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C6FD"/>
    <a:srgbClr val="79AE02"/>
    <a:srgbClr val="067F9C"/>
    <a:srgbClr val="014E52"/>
    <a:srgbClr val="0C596D"/>
    <a:srgbClr val="03556D"/>
    <a:srgbClr val="145C72"/>
    <a:srgbClr val="0000A4"/>
    <a:srgbClr val="1ABEEB"/>
    <a:srgbClr val="1DA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876A3F-4FE3-4D4F-B92F-1631838507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516C7-1FF3-F44B-93B1-24B9AA324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4C92B-6A45-864A-B429-22A9039765DA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6268A-8AA9-4C40-BEFB-029DF3E8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928AC-AE76-324A-BA05-D16BF60C7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C3C4-9460-4343-9283-24A378E27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4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65FE6-BEE9-465E-9202-2D200EDE749C}" type="datetimeFigureOut">
              <a:rPr lang="en-US" noProof="0" smtClean="0"/>
              <a:t>9/18/2020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8F2A-B3D4-43F2-B39B-CD77F64A1950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617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8B934246-87B1-4444-9DCA-06622CAD55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992" y="124953"/>
            <a:ext cx="11944014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noProof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048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240" y="3802065"/>
            <a:ext cx="9784080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5240" y="4294303"/>
            <a:ext cx="9784080" cy="1737360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4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240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23026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8664829-F6FB-4E31-BF5C-C895ADF2BA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5999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5240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3026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E9E558E-F7EF-4347-AD3C-FDB2A9BCF6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35999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AD2AC4-32E8-BC46-848C-BEA3711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448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0"/>
            <a:ext cx="58928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93776"/>
            <a:ext cx="5170715" cy="1089529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2061165"/>
            <a:ext cx="5045529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499" y="2708227"/>
            <a:ext cx="5045529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A75B6-7B4E-496F-A846-0FFBB6E1D164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48ACB4-9C22-4636-800F-578055A5BC10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7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D5C833BC-89A8-4D28-9D63-F45F14D694BF}"/>
              </a:ext>
            </a:extLst>
          </p:cNvPr>
          <p:cNvSpPr/>
          <p:nvPr userDrawn="1"/>
        </p:nvSpPr>
        <p:spPr>
          <a:xfrm flipH="1">
            <a:off x="123987" y="124955"/>
            <a:ext cx="11953415" cy="440800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noProof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8224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3">
            <a:extLst>
              <a:ext uri="{FF2B5EF4-FFF2-40B4-BE49-F238E27FC236}">
                <a16:creationId xmlns:a16="http://schemas.microsoft.com/office/drawing/2014/main" id="{7F75D8AF-79DE-4E2B-A15F-8EC66948BC31}"/>
              </a:ext>
            </a:extLst>
          </p:cNvPr>
          <p:cNvSpPr/>
          <p:nvPr userDrawn="1"/>
        </p:nvSpPr>
        <p:spPr>
          <a:xfrm flipH="1" flipV="1">
            <a:off x="114590" y="4581492"/>
            <a:ext cx="11962815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Section Header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tx1"/>
                </a:solidFill>
              </a:rPr>
              <a:pPr/>
              <a:t>‹#›</a:t>
            </a:fld>
            <a:endParaRPr lang="en-US" b="1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19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8E3AAF-44AA-41E0-AE18-8B461598AD0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6314" y="1825625"/>
            <a:ext cx="5306787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C1B8B60-5429-4EF9-93D0-2CCCF562B91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389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470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4043"/>
            <a:ext cx="3932237" cy="108952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43535EE-90E2-422C-B7AC-4D346E8D6E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500215"/>
            <a:ext cx="6172200" cy="53687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6424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4043"/>
            <a:ext cx="3932237" cy="108952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31CB29F-0BE0-476F-B57A-7638E9BF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00215"/>
            <a:ext cx="6172200" cy="536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0996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32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46C0F6-F728-4FF0-A7F3-F6AECCD35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650" y="136525"/>
            <a:ext cx="11950700" cy="6584951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DAD220-8CE3-4FF4-957A-1E24442C65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7500" y="4022725"/>
            <a:ext cx="10033000" cy="1236236"/>
          </a:xfrm>
          <a:solidFill>
            <a:schemeClr val="tx1">
              <a:alpha val="68000"/>
            </a:schemeClr>
          </a:solidFill>
        </p:spPr>
        <p:txBody>
          <a:bodyPr lIns="274320" tIns="274320" rIns="274320" bIns="27432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  <a:p>
            <a:pPr lvl="0"/>
            <a:endParaRPr lang="en-US" noProof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8FDDD78-44AA-4B92-90B8-DFC56D688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0" y="3269342"/>
            <a:ext cx="1155366" cy="2576090"/>
          </a:xfrm>
          <a:noFill/>
        </p:spPr>
        <p:txBody>
          <a:bodyPr wrap="square" lIns="182880" tIns="182880" rIns="182880" bIns="91440">
            <a:spAutoFit/>
          </a:bodyPr>
          <a:lstStyle>
            <a:lvl1pPr marL="0" indent="0">
              <a:buNone/>
              <a:defRPr sz="1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“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283712C-6C33-4303-985C-6493AAFAF40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93B617-BDEC-4471-BF16-3ADF8D92DD69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D238BD-C38B-4BEB-92A5-657AAB9C5351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81040-AE93-4763-96F3-062F0F2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014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39624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3"/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noProof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386286-CEE2-E94A-BBC0-0A3723EB14DE}"/>
              </a:ext>
            </a:extLst>
          </p:cNvPr>
          <p:cNvSpPr/>
          <p:nvPr userDrawn="1"/>
        </p:nvSpPr>
        <p:spPr>
          <a:xfrm>
            <a:off x="11008895" y="6220326"/>
            <a:ext cx="866273" cy="6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5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C719AD2-39D2-425C-90E5-8FD2D783AD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4907643" cy="7017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en-GB" sz="4400" b="1" spc="-15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3419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2" y="4587876"/>
            <a:ext cx="11944014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Section Header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3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836EFBB-5449-47CB-96D6-CB08287F75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3860800"/>
            <a:ext cx="9666514" cy="1686720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Section Header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5610170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68A07C-35C9-40A7-8487-9EAD314C595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9143E8-1B27-4F08-9F20-BE30B14AC24E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5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7F86AE-7774-0B40-8944-DF91C77B02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012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18346-1C0B-46DB-AAA6-71C865DE85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0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51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F05F3BA-65F5-4621-807B-C8B857D01CA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38900" y="1463346"/>
            <a:ext cx="5181600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CDF89E18-CCB2-4D69-AB77-CAB656EC211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38898" y="2149311"/>
            <a:ext cx="5181601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86F9159-693C-4325-939A-8C6869B224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6314" y="1463346"/>
            <a:ext cx="5306787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EA361C8-0231-48E8-965E-6BB6D606C9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6314" y="2149311"/>
            <a:ext cx="5306789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596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20114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500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20114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025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1B3994-EC85-4CEE-B849-7AE3381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8709A-CA63-4EAC-968C-8873D088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253331"/>
            <a:ext cx="11174186" cy="477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A3C17-8AAC-4933-A7DA-CD7D3F840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31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B1D122-60D0-8B4D-896A-2A770C0B6343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62" r:id="rId5"/>
    <p:sldLayoutId id="2147483650" r:id="rId6"/>
    <p:sldLayoutId id="2147483668" r:id="rId7"/>
    <p:sldLayoutId id="2147483674" r:id="rId8"/>
    <p:sldLayoutId id="2147483666" r:id="rId9"/>
    <p:sldLayoutId id="2147483664" r:id="rId10"/>
    <p:sldLayoutId id="2147483663" r:id="rId11"/>
    <p:sldLayoutId id="2147483667" r:id="rId12"/>
    <p:sldLayoutId id="2147483671" r:id="rId13"/>
    <p:sldLayoutId id="2147483672" r:id="rId14"/>
    <p:sldLayoutId id="2147483673" r:id="rId15"/>
    <p:sldLayoutId id="2147483675" r:id="rId16"/>
    <p:sldLayoutId id="2147483676" r:id="rId17"/>
    <p:sldLayoutId id="2147483665" r:id="rId18"/>
    <p:sldLayoutId id="2147483669" r:id="rId19"/>
    <p:sldLayoutId id="214748367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kern="1200" spc="-6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Turtle in ocean">
            <a:extLst>
              <a:ext uri="{FF2B5EF4-FFF2-40B4-BE49-F238E27FC236}">
                <a16:creationId xmlns:a16="http://schemas.microsoft.com/office/drawing/2014/main" id="{1BF8833C-D907-D24E-949C-65190DF629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101" t="28284" r="101" b="22912"/>
          <a:stretch/>
        </p:blipFill>
        <p:spPr>
          <a:xfrm>
            <a:off x="123992" y="124953"/>
            <a:ext cx="11944014" cy="4372387"/>
          </a:xfrm>
        </p:spPr>
      </p:pic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871" y="4497340"/>
            <a:ext cx="10607040" cy="701731"/>
          </a:xfrm>
        </p:spPr>
        <p:txBody>
          <a:bodyPr/>
          <a:lstStyle/>
          <a:p>
            <a:r>
              <a:rPr lang="sr-Latn-ME" dirty="0"/>
              <a:t>Internet inteligentnih uređaja</a:t>
            </a:r>
            <a:endParaRPr lang="en-US" dirty="0"/>
          </a:p>
        </p:txBody>
      </p:sp>
      <p:sp>
        <p:nvSpPr>
          <p:cNvPr id="52" name="Subtitle 51">
            <a:extLst>
              <a:ext uri="{FF2B5EF4-FFF2-40B4-BE49-F238E27FC236}">
                <a16:creationId xmlns:a16="http://schemas.microsoft.com/office/drawing/2014/main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871" y="5603181"/>
            <a:ext cx="9144000" cy="424732"/>
          </a:xfrm>
        </p:spPr>
        <p:txBody>
          <a:bodyPr/>
          <a:lstStyle/>
          <a:p>
            <a:r>
              <a:rPr lang="sr-Latn-ME" sz="2400" dirty="0"/>
              <a:t>Prof Zoran Radulović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0756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8AAA4C-A307-483B-AB04-67A815EBC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8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48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9F5F44-36EE-4DA3-8C63-7AD6E5A9F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32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40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Large full slide image">
            <a:extLst>
              <a:ext uri="{FF2B5EF4-FFF2-40B4-BE49-F238E27FC236}">
                <a16:creationId xmlns:a16="http://schemas.microsoft.com/office/drawing/2014/main" id="{04651C38-FC54-400F-A9F3-B49EC4829A8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F754616-DC65-1841-9419-6C0DCBEB6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Protokoli transportnog sloja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2B5667-FA20-49C2-A3CD-B275BB41F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1F153D4-F9C1-4295-8CB0-BFC0E94D4C64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smtClean="0">
                <a:solidFill>
                  <a:schemeClr val="bg1"/>
                </a:solidFill>
              </a:rPr>
              <a:pPr/>
              <a:t>12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441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5F172B-F9BD-4C21-85F4-2B8002231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0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06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AC108D-A88F-4136-A18D-25DF03827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18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50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CF4F53-9C6C-4DDD-8DFA-EA686A488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00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2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58B896-C321-4C64-BF3D-620F2FAE7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3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82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FAE58B-37A5-4CC4-A401-2B6DC8E36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34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59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2139F0-93AC-43D8-A5E4-96B1F2241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23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2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44906D-405C-421B-A5E1-53F2F8BF0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38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3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Cover image, large fish">
            <a:extLst>
              <a:ext uri="{FF2B5EF4-FFF2-40B4-BE49-F238E27FC236}">
                <a16:creationId xmlns:a16="http://schemas.microsoft.com/office/drawing/2014/main" id="{8557C52B-FF7B-4358-81A2-8E139E5C53D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ME" dirty="0"/>
              <a:t>Protokoli mrežnog internet sloja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324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4DD29A-4FFD-447C-9356-1B1ED569B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39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91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Protokol dijagrama korisnika</a:t>
            </a:r>
            <a:endParaRPr lang="en-GB" dirty="0"/>
          </a:p>
        </p:txBody>
      </p:sp>
      <p:pic>
        <p:nvPicPr>
          <p:cNvPr id="9" name="Picture Placeholder 8" descr="Slide image placeholder">
            <a:extLst>
              <a:ext uri="{FF2B5EF4-FFF2-40B4-BE49-F238E27FC236}">
                <a16:creationId xmlns:a16="http://schemas.microsoft.com/office/drawing/2014/main" id="{95460251-A0B7-4016-89A0-4C8BCED07B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42052"/>
            <a:ext cx="12192000" cy="3339547"/>
          </a:xfrm>
        </p:spPr>
      </p:pic>
    </p:spTree>
    <p:extLst>
      <p:ext uri="{BB962C8B-B14F-4D97-AF65-F5344CB8AC3E}">
        <p14:creationId xmlns:p14="http://schemas.microsoft.com/office/powerpoint/2010/main" val="2939818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91E6F2-8315-40F1-AFFC-26895DD0D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37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55318C-50E7-4F7F-8CDA-21CF90437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7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52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06F2EB-76AD-4DD2-8B33-AF31EF615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22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30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E119E-37E9-4DBC-A0A1-58C8ED50F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39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08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7D4133-CD29-4AA3-B6C1-F1FBD09E0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36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38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C7407B-48B5-4CC1-88E6-D624F9CCA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9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68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2D1C3-E301-436A-BC85-0BEEA80E51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ME" dirty="0"/>
              <a:t>Aplikativni sloj</a:t>
            </a:r>
          </a:p>
        </p:txBody>
      </p:sp>
      <p:pic>
        <p:nvPicPr>
          <p:cNvPr id="1028" name="Picture 4" descr="Tropical Underwater Red Sea View by Nemo-Dahab | VideoHive">
            <a:extLst>
              <a:ext uri="{FF2B5EF4-FFF2-40B4-BE49-F238E27FC236}">
                <a16:creationId xmlns:a16="http://schemas.microsoft.com/office/drawing/2014/main" id="{54EC3E42-A051-435B-BA37-1FE3C1081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63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928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7E7875-FA24-4999-97C7-3BEDAC144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38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24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41AD13-584B-40B0-B191-65A6E888E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3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974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72382E-B36F-49C3-9983-C3288B8B2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7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03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2E3C9A-4FA2-46BF-9FC3-9B0C5DAB0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17"/>
            <a:ext cx="12192000" cy="628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02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0D80C4-565C-4EE6-A1F3-40A4A97CD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40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744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D6B45-6AAA-4F3E-BEBE-5FD43B7DC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7066"/>
            <a:ext cx="11174186" cy="590931"/>
          </a:xfrm>
        </p:spPr>
        <p:txBody>
          <a:bodyPr/>
          <a:lstStyle/>
          <a:p>
            <a:r>
              <a:rPr lang="sr-Latn-ME" dirty="0"/>
              <a:t>Pitanja za domaći zadatak:</a:t>
            </a:r>
          </a:p>
        </p:txBody>
      </p:sp>
      <p:pic>
        <p:nvPicPr>
          <p:cNvPr id="3074" name="Picture 2" descr="Underwater Sea Life Paintings | ... ocean sea sealife color bright sunlight  plants reef coral fins art | Underwater wallpaper, Live fish wallpaper,  Fish wallpaper">
            <a:extLst>
              <a:ext uri="{FF2B5EF4-FFF2-40B4-BE49-F238E27FC236}">
                <a16:creationId xmlns:a16="http://schemas.microsoft.com/office/drawing/2014/main" id="{31A55244-3E57-4EA9-971D-EF1816966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7998"/>
            <a:ext cx="12192000" cy="552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EAC0A0-2F06-4622-8671-8858ABD49EE1}"/>
              </a:ext>
            </a:extLst>
          </p:cNvPr>
          <p:cNvSpPr txBox="1"/>
          <p:nvPr/>
        </p:nvSpPr>
        <p:spPr>
          <a:xfrm>
            <a:off x="446314" y="1155779"/>
            <a:ext cx="1174568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r-Latn-ME" sz="28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Šta je IPv4?</a:t>
            </a:r>
          </a:p>
          <a:p>
            <a:pPr marL="342900" indent="-342900">
              <a:buAutoNum type="arabicPeriod"/>
            </a:pPr>
            <a:r>
              <a:rPr lang="sr-Latn-ME" sz="28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Šta je IPv6 i koje su njene pogodnosti za IoT?</a:t>
            </a:r>
          </a:p>
          <a:p>
            <a:pPr marL="342900" indent="-342900">
              <a:buAutoNum type="arabicPeriod"/>
            </a:pPr>
            <a:r>
              <a:rPr lang="sr-Latn-ME" sz="28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Kako se odvija komunikacija između IPv4 i IPv6?</a:t>
            </a:r>
          </a:p>
          <a:p>
            <a:pPr marL="342900" indent="-342900">
              <a:buAutoNum type="arabicPeriod"/>
            </a:pPr>
            <a:r>
              <a:rPr lang="sr-Latn-ME" sz="28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Šta je 6LoWPAN?</a:t>
            </a:r>
          </a:p>
          <a:p>
            <a:pPr marL="342900" indent="-342900">
              <a:buAutoNum type="arabicPeriod"/>
            </a:pPr>
            <a:r>
              <a:rPr lang="sr-Latn-ME" sz="28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Šta je TCP?</a:t>
            </a:r>
          </a:p>
          <a:p>
            <a:pPr marL="342900" indent="-342900">
              <a:buAutoNum type="arabicPeriod"/>
            </a:pPr>
            <a:r>
              <a:rPr lang="sr-Latn-ME" sz="28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Navedi jedan primjer TCP protokola.</a:t>
            </a:r>
          </a:p>
          <a:p>
            <a:pPr marL="342900" indent="-342900">
              <a:buAutoNum type="arabicPeriod"/>
            </a:pPr>
            <a:r>
              <a:rPr lang="sr-Latn-ME" sz="28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Šta je UDP?</a:t>
            </a:r>
          </a:p>
          <a:p>
            <a:pPr marL="342900" indent="-342900">
              <a:buAutoNum type="arabicPeriod"/>
            </a:pPr>
            <a:r>
              <a:rPr lang="sr-Latn-ME" sz="28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Navedi primjenu UDP-a.</a:t>
            </a:r>
          </a:p>
          <a:p>
            <a:r>
              <a:rPr lang="sr-Latn-ME" sz="28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9. Koje su mane a koje prednosti UDP-a?</a:t>
            </a:r>
          </a:p>
          <a:p>
            <a:r>
              <a:rPr lang="sr-Latn-ME" sz="28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10.Šta je i čemu služi aplikativni sloj?</a:t>
            </a:r>
          </a:p>
          <a:p>
            <a:r>
              <a:rPr lang="sr-Latn-ME" sz="28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Odgovre slati na mail zoxo@t-com.me</a:t>
            </a:r>
          </a:p>
          <a:p>
            <a:pPr marL="342900" indent="-342900">
              <a:buAutoNum type="arabicPeriod"/>
            </a:pP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14123840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turtle in ocean">
            <a:extLst>
              <a:ext uri="{FF2B5EF4-FFF2-40B4-BE49-F238E27FC236}">
                <a16:creationId xmlns:a16="http://schemas.microsoft.com/office/drawing/2014/main" id="{C7A54B61-8541-AB40-BD1C-F80E8A4240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20921" b="4079"/>
          <a:stretch/>
        </p:blipFill>
        <p:spPr>
          <a:xfrm>
            <a:off x="0" y="0"/>
            <a:ext cx="12192000" cy="6858000"/>
          </a:xfrm>
        </p:spPr>
      </p:pic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8DBDD9F7-3B84-F743-95F4-C9FA74DA597F}"/>
              </a:ext>
            </a:extLst>
          </p:cNvPr>
          <p:cNvSpPr txBox="1">
            <a:spLocks/>
          </p:cNvSpPr>
          <p:nvPr/>
        </p:nvSpPr>
        <p:spPr>
          <a:xfrm flipH="1">
            <a:off x="0" y="3895249"/>
            <a:ext cx="12192000" cy="2962751"/>
          </a:xfrm>
          <a:custGeom>
            <a:avLst/>
            <a:gdLst>
              <a:gd name="connsiteX0" fmla="*/ 12486732 w 13339868"/>
              <a:gd name="connsiteY0" fmla="*/ 1914 h 2962751"/>
              <a:gd name="connsiteX1" fmla="*/ 6703529 w 13339868"/>
              <a:gd name="connsiteY1" fmla="*/ 827870 h 2962751"/>
              <a:gd name="connsiteX2" fmla="*/ 704617 w 13339868"/>
              <a:gd name="connsiteY2" fmla="*/ 1735152 h 2962751"/>
              <a:gd name="connsiteX3" fmla="*/ 0 w 13339868"/>
              <a:gd name="connsiteY3" fmla="*/ 1775657 h 2962751"/>
              <a:gd name="connsiteX4" fmla="*/ 0 w 13339868"/>
              <a:gd name="connsiteY4" fmla="*/ 2962751 h 2962751"/>
              <a:gd name="connsiteX5" fmla="*/ 13339868 w 13339868"/>
              <a:gd name="connsiteY5" fmla="*/ 2962751 h 2962751"/>
              <a:gd name="connsiteX6" fmla="*/ 13339868 w 13339868"/>
              <a:gd name="connsiteY6" fmla="*/ 13763 h 2962751"/>
              <a:gd name="connsiteX7" fmla="*/ 12991874 w 13339868"/>
              <a:gd name="connsiteY7" fmla="*/ 2211 h 2962751"/>
              <a:gd name="connsiteX8" fmla="*/ 12486732 w 13339868"/>
              <a:gd name="connsiteY8" fmla="*/ 1914 h 296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39868" h="2962751">
                <a:moveTo>
                  <a:pt x="12486732" y="1914"/>
                </a:moveTo>
                <a:cubicBezTo>
                  <a:pt x="11089145" y="23578"/>
                  <a:pt x="9273241" y="233112"/>
                  <a:pt x="6703529" y="827870"/>
                </a:cubicBezTo>
                <a:cubicBezTo>
                  <a:pt x="4500510" y="1337758"/>
                  <a:pt x="2693772" y="1601336"/>
                  <a:pt x="704617" y="1735152"/>
                </a:cubicBezTo>
                <a:lnTo>
                  <a:pt x="0" y="1775657"/>
                </a:lnTo>
                <a:lnTo>
                  <a:pt x="0" y="2962751"/>
                </a:lnTo>
                <a:lnTo>
                  <a:pt x="13339868" y="2962751"/>
                </a:lnTo>
                <a:lnTo>
                  <a:pt x="13339868" y="13763"/>
                </a:lnTo>
                <a:lnTo>
                  <a:pt x="12991874" y="2211"/>
                </a:lnTo>
                <a:cubicBezTo>
                  <a:pt x="12829592" y="-567"/>
                  <a:pt x="12661430" y="-794"/>
                  <a:pt x="12486732" y="1914"/>
                </a:cubicBezTo>
                <a:close/>
              </a:path>
            </a:pathLst>
          </a:custGeom>
          <a:solidFill>
            <a:schemeClr val="tx1">
              <a:alpha val="62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GB" sz="1800" b="0" kern="1200" dirty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Insert Image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F67FDF-D697-3249-AD21-75F6353FF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8912" y="4690872"/>
            <a:ext cx="73152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ME" dirty="0"/>
              <a:t>Hvala na pažnji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18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6F6292-B310-400C-B602-1E770EF52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40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42325F-BF4A-4562-835F-7DC027581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04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IPv6</a:t>
            </a:r>
            <a:endParaRPr lang="en-US" dirty="0"/>
          </a:p>
        </p:txBody>
      </p:sp>
      <p:pic>
        <p:nvPicPr>
          <p:cNvPr id="2052" name="Picture 4" descr="Photo Wallpaper KILLER WHALE ORCA Wall Mural 366x254cm BLUE SEA LIFE OCEAN">
            <a:extLst>
              <a:ext uri="{FF2B5EF4-FFF2-40B4-BE49-F238E27FC236}">
                <a16:creationId xmlns:a16="http://schemas.microsoft.com/office/drawing/2014/main" id="{CB9A6510-61D5-4C1A-A089-9C0641AA3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8958"/>
            <a:ext cx="12192000" cy="509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341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660927-62B8-4213-986E-B33F43445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38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81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439A86-5E20-4CD5-8384-EFB99C5C4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0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AA9B59-226C-48F6-A251-FA0714CC6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75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FT_01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01C6FD"/>
      </a:accent1>
      <a:accent2>
        <a:srgbClr val="067F9C"/>
      </a:accent2>
      <a:accent3>
        <a:srgbClr val="014E52"/>
      </a:accent3>
      <a:accent4>
        <a:srgbClr val="ED7D31"/>
      </a:accent4>
      <a:accent5>
        <a:srgbClr val="79AE02"/>
      </a:accent5>
      <a:accent6>
        <a:srgbClr val="0070C0"/>
      </a:accent6>
      <a:hlink>
        <a:srgbClr val="01C6FD"/>
      </a:hlink>
      <a:folHlink>
        <a:srgbClr val="954F72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89715846_Ocean presentation_RVA_v4.potx" id="{354FE8D4-E883-4E79-A422-6A1915D44872}" vid="{AAC9F203-D7BC-4B95-936D-67F55828A5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C3D7A05-DE9A-4773-A113-AAE964924F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E2C315-492F-482C-BE04-955377E16A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9B7651-08C1-49A1-AFE9-4E4CD342176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presentation</Template>
  <TotalTime>0</TotalTime>
  <Words>105</Words>
  <Application>Microsoft Office PowerPoint</Application>
  <PresentationFormat>Widescreen</PresentationFormat>
  <Paragraphs>22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Century Gothic</vt:lpstr>
      <vt:lpstr>Verdana</vt:lpstr>
      <vt:lpstr>Office Theme</vt:lpstr>
      <vt:lpstr>Internet inteligentnih uređaja</vt:lpstr>
      <vt:lpstr>Protokoli mrežnog internet sloja</vt:lpstr>
      <vt:lpstr>PowerPoint Presentation</vt:lpstr>
      <vt:lpstr>PowerPoint Presentation</vt:lpstr>
      <vt:lpstr>PowerPoint Presentation</vt:lpstr>
      <vt:lpstr>IPv6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Protokoli transportnog sloja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Protokol dijagrama korisnika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Aplikativni sloj</vt:lpstr>
      <vt:lpstr>PowerPoint Presentation</vt:lpstr>
      <vt:lpstr>PowerPoint Presentation</vt:lpstr>
      <vt:lpstr>PowerPoint Presentation</vt:lpstr>
      <vt:lpstr>PowerPoint Presentation</vt:lpstr>
      <vt:lpstr>Pitanja za domaći zadatak: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2020-09-18T17:34:52Z</dcterms:created>
  <dcterms:modified xsi:type="dcterms:W3CDTF">2020-09-18T18:35:00Z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