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1" r:id="rId3"/>
    <p:sldId id="358" r:id="rId4"/>
    <p:sldId id="339" r:id="rId5"/>
    <p:sldId id="330" r:id="rId6"/>
    <p:sldId id="313" r:id="rId7"/>
    <p:sldId id="344" r:id="rId8"/>
    <p:sldId id="345" r:id="rId9"/>
    <p:sldId id="331" r:id="rId10"/>
    <p:sldId id="364" r:id="rId11"/>
    <p:sldId id="365" r:id="rId12"/>
    <p:sldId id="366" r:id="rId13"/>
    <p:sldId id="367" r:id="rId14"/>
    <p:sldId id="3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20588" autoAdjust="0"/>
    <p:restoredTop sz="94660"/>
  </p:normalViewPr>
  <p:slideViewPr>
    <p:cSldViewPr>
      <p:cViewPr varScale="1">
        <p:scale>
          <a:sx n="85" d="100"/>
          <a:sy n="85" d="100"/>
        </p:scale>
        <p:origin x="30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EBCEB5-AFF2-4947-85C8-03B37B6AEA28}" type="datetimeFigureOut">
              <a:rPr lang="en-US" smtClean="0"/>
              <a:pPr/>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2440926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EBCEB5-AFF2-4947-85C8-03B37B6AEA28}" type="datetimeFigureOut">
              <a:rPr lang="en-US" smtClean="0"/>
              <a:pPr/>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2510694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EBCEB5-AFF2-4947-85C8-03B37B6AEA28}" type="datetimeFigureOut">
              <a:rPr lang="en-US" smtClean="0"/>
              <a:pPr/>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3516490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EBCEB5-AFF2-4947-85C8-03B37B6AEA28}" type="datetimeFigureOut">
              <a:rPr lang="en-US" smtClean="0"/>
              <a:pPr/>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2516877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EBCEB5-AFF2-4947-85C8-03B37B6AEA28}" type="datetimeFigureOut">
              <a:rPr lang="en-US" smtClean="0"/>
              <a:pPr/>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3146481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EBCEB5-AFF2-4947-85C8-03B37B6AEA28}" type="datetimeFigureOut">
              <a:rPr lang="en-US" smtClean="0"/>
              <a:pPr/>
              <a:t>3/23/2021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1263250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EBCEB5-AFF2-4947-85C8-03B37B6AEA28}" type="datetimeFigureOut">
              <a:rPr lang="en-US" smtClean="0"/>
              <a:pPr/>
              <a:t>3/23/2021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318340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EBCEB5-AFF2-4947-85C8-03B37B6AEA28}" type="datetimeFigureOut">
              <a:rPr lang="en-US" smtClean="0"/>
              <a:pPr/>
              <a:t>3/23/2021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1893415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EBCEB5-AFF2-4947-85C8-03B37B6AEA28}" type="datetimeFigureOut">
              <a:rPr lang="en-US" smtClean="0"/>
              <a:pPr/>
              <a:t>3/23/2021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1409319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EBCEB5-AFF2-4947-85C8-03B37B6AEA28}" type="datetimeFigureOut">
              <a:rPr lang="en-US" smtClean="0"/>
              <a:pPr/>
              <a:t>3/23/2021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322668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EBCEB5-AFF2-4947-85C8-03B37B6AEA28}" type="datetimeFigureOut">
              <a:rPr lang="en-US" smtClean="0"/>
              <a:pPr/>
              <a:t>3/23/2021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A63BA-2825-4F4F-B583-144E0EA69617}" type="slidenum">
              <a:rPr lang="en-US" smtClean="0"/>
              <a:pPr/>
              <a:t>‹#›</a:t>
            </a:fld>
            <a:endParaRPr lang="en-US"/>
          </a:p>
        </p:txBody>
      </p:sp>
    </p:spTree>
    <p:extLst>
      <p:ext uri="{BB962C8B-B14F-4D97-AF65-F5344CB8AC3E}">
        <p14:creationId xmlns:p14="http://schemas.microsoft.com/office/powerpoint/2010/main" val="3784318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EBCEB5-AFF2-4947-85C8-03B37B6AEA28}" type="datetimeFigureOut">
              <a:rPr lang="en-US" smtClean="0"/>
              <a:pPr/>
              <a:t>3/23/2021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A63BA-2825-4F4F-B583-144E0EA69617}" type="slidenum">
              <a:rPr lang="en-US" smtClean="0"/>
              <a:pPr/>
              <a:t>‹#›</a:t>
            </a:fld>
            <a:endParaRPr lang="en-US"/>
          </a:p>
        </p:txBody>
      </p:sp>
    </p:spTree>
    <p:extLst>
      <p:ext uri="{BB962C8B-B14F-4D97-AF65-F5344CB8AC3E}">
        <p14:creationId xmlns:p14="http://schemas.microsoft.com/office/powerpoint/2010/main" val="3041862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5408" y="1828800"/>
            <a:ext cx="7772400" cy="2060575"/>
          </a:xfrm>
        </p:spPr>
        <p:txBody>
          <a:bodyPr>
            <a:normAutofit fontScale="90000"/>
          </a:bodyPr>
          <a:lstStyle/>
          <a:p>
            <a:r>
              <a:rPr lang="en-US" sz="7200" b="1" i="1" u="sng" dirty="0" err="1">
                <a:solidFill>
                  <a:srgbClr val="FF0000"/>
                </a:solidFill>
                <a:effectLst>
                  <a:outerShdw blurRad="38100" dist="38100" dir="2700000" algn="tl">
                    <a:srgbClr val="000000">
                      <a:alpha val="43137"/>
                    </a:srgbClr>
                  </a:outerShdw>
                </a:effectLst>
              </a:rPr>
              <a:t>Pojam</a:t>
            </a:r>
            <a:r>
              <a:rPr lang="en-US" sz="7200" b="1" i="1" u="sng" dirty="0">
                <a:solidFill>
                  <a:srgbClr val="FF0000"/>
                </a:solidFill>
                <a:effectLst>
                  <a:outerShdw blurRad="38100" dist="38100" dir="2700000" algn="tl">
                    <a:srgbClr val="000000">
                      <a:alpha val="43137"/>
                    </a:srgbClr>
                  </a:outerShdw>
                </a:effectLst>
              </a:rPr>
              <a:t> </a:t>
            </a:r>
            <a:r>
              <a:rPr lang="en-US" sz="7200" b="1" i="1" u="sng" dirty="0" err="1">
                <a:solidFill>
                  <a:srgbClr val="FF0000"/>
                </a:solidFill>
                <a:effectLst>
                  <a:outerShdw blurRad="38100" dist="38100" dir="2700000" algn="tl">
                    <a:srgbClr val="000000">
                      <a:alpha val="43137"/>
                    </a:srgbClr>
                  </a:outerShdw>
                </a:effectLst>
              </a:rPr>
              <a:t>prenosnih</a:t>
            </a:r>
            <a:r>
              <a:rPr lang="en-US" sz="7200" b="1" i="1" u="sng">
                <a:solidFill>
                  <a:srgbClr val="FF0000"/>
                </a:solidFill>
                <a:effectLst>
                  <a:outerShdw blurRad="38100" dist="38100" dir="2700000" algn="tl">
                    <a:srgbClr val="000000">
                      <a:alpha val="43137"/>
                    </a:srgbClr>
                  </a:outerShdw>
                </a:effectLst>
              </a:rPr>
              <a:t> puteva</a:t>
            </a:r>
            <a:endParaRPr lang="en-US" sz="7200" b="1" i="1" u="sng" dirty="0">
              <a:solidFill>
                <a:srgbClr val="FF00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447800" y="4800600"/>
            <a:ext cx="6400800" cy="609600"/>
          </a:xfrm>
        </p:spPr>
        <p:txBody>
          <a:bodyPr>
            <a:normAutofit/>
          </a:bodyPr>
          <a:lstStyle/>
          <a:p>
            <a:r>
              <a:rPr lang="en-US" dirty="0"/>
              <a:t>.</a:t>
            </a:r>
            <a:endParaRPr lang="sr-Latn-ME" dirty="0"/>
          </a:p>
        </p:txBody>
      </p:sp>
    </p:spTree>
    <p:extLst>
      <p:ext uri="{BB962C8B-B14F-4D97-AF65-F5344CB8AC3E}">
        <p14:creationId xmlns:p14="http://schemas.microsoft.com/office/powerpoint/2010/main" val="3840644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443552" y="914400"/>
            <a:ext cx="8229600" cy="5562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vi-VN" sz="1800">
                <a:latin typeface="Calibri" panose="020F0502020204030204" pitchFamily="34" charset="0"/>
                <a:cs typeface="Calibri" panose="020F0502020204030204" pitchFamily="34" charset="0"/>
              </a:rPr>
              <a:t>Ako bi oba uređaja koristila isti časovnik, ne bi bilo neslaganja o tome kolika je dužina sekunde, pa bi vrlo dugačke niske bitova (c</a:t>
            </a:r>
            <a:r>
              <a:rPr lang="sr-Latn-ME" sz="1800">
                <a:latin typeface="Calibri" panose="020F0502020204030204" pitchFamily="34" charset="0"/>
                <a:cs typeface="Calibri" panose="020F0502020204030204" pitchFamily="34" charset="0"/>
              </a:rPr>
              <a:t>ij</a:t>
            </a:r>
            <a:r>
              <a:rPr lang="vi-VN" sz="1800">
                <a:latin typeface="Calibri" panose="020F0502020204030204" pitchFamily="34" charset="0"/>
                <a:cs typeface="Calibri" panose="020F0502020204030204" pitchFamily="34" charset="0"/>
              </a:rPr>
              <a:t>ele poruke), mogle da se pošalju preko kanala a da ne dođe do gubitka podataka ili do njihovog nerazum</a:t>
            </a:r>
            <a:r>
              <a:rPr lang="sr-Latn-ME" sz="1800">
                <a:latin typeface="Calibri" panose="020F0502020204030204" pitchFamily="34" charset="0"/>
                <a:cs typeface="Calibri" panose="020F0502020204030204" pitchFamily="34" charset="0"/>
              </a:rPr>
              <a:t>ij</a:t>
            </a:r>
            <a:r>
              <a:rPr lang="vi-VN" sz="1800">
                <a:latin typeface="Calibri" panose="020F0502020204030204" pitchFamily="34" charset="0"/>
                <a:cs typeface="Calibri" panose="020F0502020204030204" pitchFamily="34" charset="0"/>
              </a:rPr>
              <a:t>evanja zbog vremenske neusklađenosti signala. </a:t>
            </a:r>
            <a:endParaRPr lang="sr-Latn-ME" sz="1800">
              <a:latin typeface="Calibri" panose="020F0502020204030204" pitchFamily="34" charset="0"/>
              <a:cs typeface="Calibri" panose="020F0502020204030204" pitchFamily="34" charset="0"/>
            </a:endParaRPr>
          </a:p>
          <a:p>
            <a:pPr algn="just"/>
            <a:r>
              <a:rPr lang="vi-VN" sz="1800">
                <a:latin typeface="Calibri" panose="020F0502020204030204" pitchFamily="34" charset="0"/>
                <a:cs typeface="Calibri" panose="020F0502020204030204" pitchFamily="34" charset="0"/>
              </a:rPr>
              <a:t>U sinhronoj komunikaciji računar koji odašilje poruku, šalje ne samo podatkovni signal već i signal časovnika — on je u stvari ugrađen u podatkovni signal. Tako računar koji šalje podatke koristi signal časovnika da bi utvrdio kolika je sekunda za slanje podataka, dok računar koji prima poruke koristi taj isti signal za prijem i interpretaciju podataka. </a:t>
            </a:r>
            <a:endParaRPr lang="en-US" sz="1800">
              <a:latin typeface="Calibri" panose="020F0502020204030204" pitchFamily="34" charset="0"/>
              <a:cs typeface="Calibri" panose="020F0502020204030204" pitchFamily="34" charset="0"/>
            </a:endParaRPr>
          </a:p>
          <a:p>
            <a:pPr algn="just"/>
            <a:r>
              <a:rPr lang="vi-VN" sz="1800">
                <a:latin typeface="Calibri" panose="020F0502020204030204" pitchFamily="34" charset="0"/>
                <a:cs typeface="Calibri" panose="020F0502020204030204" pitchFamily="34" charset="0"/>
              </a:rPr>
              <a:t>U asinhronoj komunikaciji, bitovi koji čine karakter šalju se preko kanala u fiksnim intervalima bez pauzi između bitova. Pauze, međutim, postoje između karaktera koji čine poruku. </a:t>
            </a:r>
            <a:endParaRPr lang="en-US" sz="1800">
              <a:latin typeface="Calibri" panose="020F0502020204030204" pitchFamily="34" charset="0"/>
              <a:cs typeface="Calibri" panose="020F0502020204030204" pitchFamily="34" charset="0"/>
            </a:endParaRPr>
          </a:p>
          <a:p>
            <a:pPr algn="just"/>
            <a:r>
              <a:rPr lang="vi-VN" sz="1800">
                <a:latin typeface="Calibri" panose="020F0502020204030204" pitchFamily="34" charset="0"/>
                <a:cs typeface="Calibri" panose="020F0502020204030204" pitchFamily="34" charset="0"/>
              </a:rPr>
              <a:t>U sinhronoj komunikaciji, u bloku karaktera koji se šalje preko kanala nema pauzi ni između bitova ni između karaktera. U asinhronoj komunikaciji, početni i završni bit identifikuju početak i kraj svakog bajta, ali oni u sinhronoj komunikaciji nisu potrebni.</a:t>
            </a:r>
            <a:endParaRPr lang="en-US" altLang="en-US">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73351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445827" y="16764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vi-VN" sz="1800">
                <a:latin typeface="Calibri" panose="020F0502020204030204" pitchFamily="34" charset="0"/>
                <a:cs typeface="Calibri" panose="020F0502020204030204" pitchFamily="34" charset="0"/>
              </a:rPr>
              <a:t>Vrsta servisa koji se obavljaju u mreži može biti različita. </a:t>
            </a:r>
            <a:endParaRPr lang="en-US" sz="1800">
              <a:latin typeface="Calibri" panose="020F0502020204030204" pitchFamily="34" charset="0"/>
              <a:cs typeface="Calibri" panose="020F0502020204030204" pitchFamily="34" charset="0"/>
            </a:endParaRPr>
          </a:p>
          <a:p>
            <a:pPr algn="just"/>
            <a:r>
              <a:rPr lang="vi-VN" sz="1800">
                <a:latin typeface="Calibri" panose="020F0502020204030204" pitchFamily="34" charset="0"/>
                <a:cs typeface="Calibri" panose="020F0502020204030204" pitchFamily="34" charset="0"/>
              </a:rPr>
              <a:t>Najviši nivo usluge je preko rezervisanih komunikacionih kanala. </a:t>
            </a:r>
            <a:endParaRPr lang="en-US" sz="1800">
              <a:latin typeface="Calibri" panose="020F0502020204030204" pitchFamily="34" charset="0"/>
              <a:cs typeface="Calibri" panose="020F0502020204030204" pitchFamily="34" charset="0"/>
            </a:endParaRPr>
          </a:p>
          <a:p>
            <a:pPr algn="just"/>
            <a:r>
              <a:rPr lang="vi-VN" sz="1800">
                <a:latin typeface="Calibri" panose="020F0502020204030204" pitchFamily="34" charset="0"/>
                <a:cs typeface="Calibri" panose="020F0502020204030204" pitchFamily="34" charset="0"/>
              </a:rPr>
              <a:t>Kada se personalni računar poveže kablom sa štampačem, to je rezervisani komunikacioni kanal jer je dodeljen samo toj određenoj vrsti usluge. Ova veza je relativno trajna i koristi se samo za uređaje koji su na nju privezani. Sve poruke koje se šalju preko zakupljenog komunikacionog kanala stići će vrlo brzo do svih uređaja koji su za njega vezani, u istom redu u kome su poslate i sa istim vremenskim intervalima između poruka. </a:t>
            </a:r>
            <a:endParaRPr lang="nn-NO" sz="1800">
              <a:latin typeface="Calibri" panose="020F0502020204030204" pitchFamily="34" charset="0"/>
              <a:cs typeface="Calibri" panose="020F0502020204030204" pitchFamily="34" charset="0"/>
            </a:endParaRPr>
          </a:p>
        </p:txBody>
      </p:sp>
      <p:sp>
        <p:nvSpPr>
          <p:cNvPr id="5" name="Title 1"/>
          <p:cNvSpPr>
            <a:spLocks noGrp="1"/>
          </p:cNvSpPr>
          <p:nvPr>
            <p:ph type="title"/>
          </p:nvPr>
        </p:nvSpPr>
        <p:spPr>
          <a:xfrm>
            <a:off x="457200" y="274638"/>
            <a:ext cx="8229600" cy="792162"/>
          </a:xfrm>
        </p:spPr>
        <p:txBody>
          <a:bodyPr>
            <a:noAutofit/>
          </a:bodyPr>
          <a:lstStyle/>
          <a:p>
            <a:r>
              <a:rPr lang="en-US">
                <a:solidFill>
                  <a:srgbClr val="00B0F0"/>
                </a:solidFill>
                <a:effectLst>
                  <a:outerShdw blurRad="38100" dist="38100" dir="2700000" algn="tl">
                    <a:srgbClr val="000000">
                      <a:alpha val="43137"/>
                    </a:srgbClr>
                  </a:outerShdw>
                </a:effectLst>
              </a:rPr>
              <a:t>Vrsta usluge</a:t>
            </a:r>
            <a:endParaRPr lang="pt-BR">
              <a:solidFill>
                <a:srgbClr val="00B0F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33540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445827" y="609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vi-VN" sz="1800">
                <a:latin typeface="Calibri" panose="020F0502020204030204" pitchFamily="34" charset="0"/>
                <a:cs typeface="Calibri" panose="020F0502020204030204" pitchFamily="34" charset="0"/>
              </a:rPr>
              <a:t>Druga vrsta usluge koja je dobro poznata je prebacivanje kola (engl. circuit switching). </a:t>
            </a:r>
            <a:endParaRPr lang="en-US" sz="1800">
              <a:latin typeface="Calibri" panose="020F0502020204030204" pitchFamily="34" charset="0"/>
              <a:cs typeface="Calibri" panose="020F0502020204030204" pitchFamily="34" charset="0"/>
            </a:endParaRPr>
          </a:p>
          <a:p>
            <a:pPr algn="just"/>
            <a:r>
              <a:rPr lang="vi-VN" sz="1800">
                <a:latin typeface="Calibri" panose="020F0502020204030204" pitchFamily="34" charset="0"/>
                <a:cs typeface="Calibri" panose="020F0502020204030204" pitchFamily="34" charset="0"/>
              </a:rPr>
              <a:t>Kada se koristi telefon da bi se obavio razgovor uspostavlja se komunikaciono kolo koje traje dokle i razgovor. Telefonski sistem zatim prekida kolo čime se omogućava ostvarivanje nekog drugog kola (novi razgovor). Ova vrsta usluge ima mnoge prednosti nad rezervisanim kolo, a ima i nedostataka (vr</a:t>
            </a:r>
            <a:r>
              <a:rPr lang="en-US" sz="1800">
                <a:latin typeface="Calibri" panose="020F0502020204030204" pitchFamily="34" charset="0"/>
                <a:cs typeface="Calibri" panose="020F0502020204030204" pitchFamily="34" charset="0"/>
              </a:rPr>
              <a:t>ij</a:t>
            </a:r>
            <a:r>
              <a:rPr lang="vi-VN" sz="1800">
                <a:latin typeface="Calibri" panose="020F0502020204030204" pitchFamily="34" charset="0"/>
                <a:cs typeface="Calibri" panose="020F0502020204030204" pitchFamily="34" charset="0"/>
              </a:rPr>
              <a:t>eme potrebno da se uspostavi veza, zauzeti signal). </a:t>
            </a:r>
            <a:endParaRPr lang="en-US" sz="1800">
              <a:latin typeface="Calibri" panose="020F0502020204030204" pitchFamily="34" charset="0"/>
              <a:cs typeface="Calibri" panose="020F0502020204030204" pitchFamily="34" charset="0"/>
            </a:endParaRPr>
          </a:p>
          <a:p>
            <a:pPr algn="just"/>
            <a:r>
              <a:rPr lang="vi-VN" sz="1800">
                <a:latin typeface="Calibri" panose="020F0502020204030204" pitchFamily="34" charset="0"/>
                <a:cs typeface="Calibri" panose="020F0502020204030204" pitchFamily="34" charset="0"/>
              </a:rPr>
              <a:t>C</a:t>
            </a:r>
            <a:r>
              <a:rPr lang="en-US" sz="1800">
                <a:latin typeface="Calibri" panose="020F0502020204030204" pitchFamily="34" charset="0"/>
                <a:cs typeface="Calibri" panose="020F0502020204030204" pitchFamily="34" charset="0"/>
              </a:rPr>
              <a:t>ij</a:t>
            </a:r>
            <a:r>
              <a:rPr lang="vi-VN" sz="1800">
                <a:latin typeface="Calibri" panose="020F0502020204030204" pitchFamily="34" charset="0"/>
                <a:cs typeface="Calibri" panose="020F0502020204030204" pitchFamily="34" charset="0"/>
              </a:rPr>
              <a:t>ena uspostavljanja veze je obično manja nego kod rezervisanog kanala jer se kanal može d</a:t>
            </a:r>
            <a:r>
              <a:rPr lang="en-US" sz="1800">
                <a:latin typeface="Calibri" panose="020F0502020204030204" pitchFamily="34" charset="0"/>
                <a:cs typeface="Calibri" panose="020F0502020204030204" pitchFamily="34" charset="0"/>
              </a:rPr>
              <a:t>ij</a:t>
            </a:r>
            <a:r>
              <a:rPr lang="vi-VN" sz="1800">
                <a:latin typeface="Calibri" panose="020F0502020204030204" pitchFamily="34" charset="0"/>
                <a:cs typeface="Calibri" panose="020F0502020204030204" pitchFamily="34" charset="0"/>
              </a:rPr>
              <a:t>eliti i plaćaju ga svi korisnici. Ova vrsta veze obezbeđuje kontinuitet prenosa i prijema ali vodi slaboj iskorišćenosti zbog neravnom</a:t>
            </a:r>
            <a:r>
              <a:rPr lang="en-US" sz="1800">
                <a:latin typeface="Calibri" panose="020F0502020204030204" pitchFamily="34" charset="0"/>
                <a:cs typeface="Calibri" panose="020F0502020204030204" pitchFamily="34" charset="0"/>
              </a:rPr>
              <a:t>j</a:t>
            </a:r>
            <a:r>
              <a:rPr lang="vi-VN" sz="1800">
                <a:latin typeface="Calibri" panose="020F0502020204030204" pitchFamily="34" charset="0"/>
                <a:cs typeface="Calibri" panose="020F0502020204030204" pitchFamily="34" charset="0"/>
              </a:rPr>
              <a:t>erne prirode transimisionih zahteva koji su tipični za dvostranu komunikaciju. Sve resurse koji se u dvostranoj komunikaciji ne koriste, ostali korisnici ili poruke ne mogu koristiti.</a:t>
            </a:r>
            <a:endParaRPr lang="en-US" sz="18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36043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445827" y="1219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vi-VN" sz="1800">
                <a:latin typeface="Calibri" panose="020F0502020204030204" pitchFamily="34" charset="0"/>
                <a:cs typeface="Calibri" panose="020F0502020204030204" pitchFamily="34" charset="0"/>
              </a:rPr>
              <a:t>Kod prebacivanja poruka (engl. message switching), diskretni entiteti, koji se nazivaju poruke, d</a:t>
            </a:r>
            <a:r>
              <a:rPr lang="en-US" sz="1800">
                <a:latin typeface="Calibri" panose="020F0502020204030204" pitchFamily="34" charset="0"/>
                <a:cs typeface="Calibri" panose="020F0502020204030204" pitchFamily="34" charset="0"/>
              </a:rPr>
              <a:t>ij</a:t>
            </a:r>
            <a:r>
              <a:rPr lang="vi-VN" sz="1800">
                <a:latin typeface="Calibri" panose="020F0502020204030204" pitchFamily="34" charset="0"/>
                <a:cs typeface="Calibri" panose="020F0502020204030204" pitchFamily="34" charset="0"/>
              </a:rPr>
              <a:t>ele se u blokove podataka i primaju se, transmituju i šalju kao c</a:t>
            </a:r>
            <a:r>
              <a:rPr lang="en-US" sz="1800">
                <a:latin typeface="Calibri" panose="020F0502020204030204" pitchFamily="34" charset="0"/>
                <a:cs typeface="Calibri" panose="020F0502020204030204" pitchFamily="34" charset="0"/>
              </a:rPr>
              <a:t>j</a:t>
            </a:r>
            <a:r>
              <a:rPr lang="vi-VN" sz="1800">
                <a:latin typeface="Calibri" panose="020F0502020204030204" pitchFamily="34" charset="0"/>
                <a:cs typeface="Calibri" panose="020F0502020204030204" pitchFamily="34" charset="0"/>
              </a:rPr>
              <a:t>elina. </a:t>
            </a:r>
            <a:endParaRPr lang="en-US" sz="1800">
              <a:latin typeface="Calibri" panose="020F0502020204030204" pitchFamily="34" charset="0"/>
              <a:cs typeface="Calibri" panose="020F0502020204030204" pitchFamily="34" charset="0"/>
            </a:endParaRPr>
          </a:p>
          <a:p>
            <a:pPr algn="just"/>
            <a:r>
              <a:rPr lang="vi-VN" sz="1800">
                <a:latin typeface="Calibri" panose="020F0502020204030204" pitchFamily="34" charset="0"/>
                <a:cs typeface="Calibri" panose="020F0502020204030204" pitchFamily="34" charset="0"/>
              </a:rPr>
              <a:t>Unapr</a:t>
            </a:r>
            <a:r>
              <a:rPr lang="en-US" sz="1800">
                <a:latin typeface="Calibri" panose="020F0502020204030204" pitchFamily="34" charset="0"/>
                <a:cs typeface="Calibri" panose="020F0502020204030204" pitchFamily="34" charset="0"/>
              </a:rPr>
              <a:t>ij</a:t>
            </a:r>
            <a:r>
              <a:rPr lang="vi-VN" sz="1800">
                <a:latin typeface="Calibri" panose="020F0502020204030204" pitchFamily="34" charset="0"/>
                <a:cs typeface="Calibri" panose="020F0502020204030204" pitchFamily="34" charset="0"/>
              </a:rPr>
              <a:t>ed ne postoji fizički put između izvora i destinacije</a:t>
            </a:r>
            <a:r>
              <a:rPr lang="en-US" sz="1800">
                <a:latin typeface="Calibri" panose="020F0502020204030204" pitchFamily="34" charset="0"/>
                <a:cs typeface="Calibri" panose="020F0502020204030204" pitchFamily="34" charset="0"/>
              </a:rPr>
              <a:t>,</a:t>
            </a:r>
            <a:r>
              <a:rPr lang="vi-VN" sz="1800">
                <a:latin typeface="Calibri" panose="020F0502020204030204" pitchFamily="34" charset="0"/>
                <a:cs typeface="Calibri" panose="020F0502020204030204" pitchFamily="34" charset="0"/>
              </a:rPr>
              <a:t> umesto toga, adresa se transimituje na početku svake poruke a sistem za slanje poruka koristi tu adresu da bi vodio poruku kroz mrežu. </a:t>
            </a:r>
            <a:endParaRPr lang="en-US" sz="1800">
              <a:latin typeface="Calibri" panose="020F0502020204030204" pitchFamily="34" charset="0"/>
              <a:cs typeface="Calibri" panose="020F0502020204030204" pitchFamily="34" charset="0"/>
            </a:endParaRPr>
          </a:p>
          <a:p>
            <a:pPr algn="just"/>
            <a:r>
              <a:rPr lang="vi-VN" sz="1800">
                <a:latin typeface="Calibri" panose="020F0502020204030204" pitchFamily="34" charset="0"/>
                <a:cs typeface="Calibri" panose="020F0502020204030204" pitchFamily="34" charset="0"/>
              </a:rPr>
              <a:t>Poruke se prosleđuju preko </a:t>
            </a:r>
            <a:r>
              <a:rPr lang="sr-Latn-ME" sz="1800">
                <a:latin typeface="Calibri" panose="020F0502020204030204" pitchFamily="34" charset="0"/>
                <a:cs typeface="Calibri" panose="020F0502020204030204" pitchFamily="34" charset="0"/>
              </a:rPr>
              <a:t>čvorišta</a:t>
            </a:r>
            <a:r>
              <a:rPr lang="vi-VN" sz="1800">
                <a:latin typeface="Calibri" panose="020F0502020204030204" pitchFamily="34" charset="0"/>
                <a:cs typeface="Calibri" panose="020F0502020204030204" pitchFamily="34" charset="0"/>
              </a:rPr>
              <a:t> — svaki </a:t>
            </a:r>
            <a:r>
              <a:rPr lang="sr-Latn-ME" sz="1800">
                <a:latin typeface="Calibri" panose="020F0502020204030204" pitchFamily="34" charset="0"/>
                <a:cs typeface="Calibri" panose="020F0502020204030204" pitchFamily="34" charset="0"/>
              </a:rPr>
              <a:t>čvor</a:t>
            </a:r>
            <a:r>
              <a:rPr lang="vi-VN" sz="1800">
                <a:latin typeface="Calibri" panose="020F0502020204030204" pitchFamily="34" charset="0"/>
                <a:cs typeface="Calibri" panose="020F0502020204030204" pitchFamily="34" charset="0"/>
              </a:rPr>
              <a:t> prima poruku, prov</a:t>
            </a:r>
            <a:r>
              <a:rPr lang="sr-Latn-ME" sz="1800">
                <a:latin typeface="Calibri" panose="020F0502020204030204" pitchFamily="34" charset="0"/>
                <a:cs typeface="Calibri" panose="020F0502020204030204" pitchFamily="34" charset="0"/>
              </a:rPr>
              <a:t>j</a:t>
            </a:r>
            <a:r>
              <a:rPr lang="vi-VN" sz="1800">
                <a:latin typeface="Calibri" panose="020F0502020204030204" pitchFamily="34" charset="0"/>
                <a:cs typeface="Calibri" panose="020F0502020204030204" pitchFamily="34" charset="0"/>
              </a:rPr>
              <a:t>erava ima li grešaka i opet je transmituje do narednog </a:t>
            </a:r>
            <a:r>
              <a:rPr lang="sr-Latn-ME" sz="1800">
                <a:latin typeface="Calibri" panose="020F0502020204030204" pitchFamily="34" charset="0"/>
                <a:cs typeface="Calibri" panose="020F0502020204030204" pitchFamily="34" charset="0"/>
              </a:rPr>
              <a:t>čvorišta</a:t>
            </a:r>
            <a:r>
              <a:rPr lang="vi-VN" sz="1800">
                <a:latin typeface="Calibri" panose="020F0502020204030204" pitchFamily="34" charset="0"/>
                <a:cs typeface="Calibri" panose="020F0502020204030204" pitchFamily="34" charset="0"/>
              </a:rPr>
              <a:t> na putu do odredišta. </a:t>
            </a:r>
            <a:endParaRPr lang="sr-Latn-ME" sz="1800">
              <a:latin typeface="Calibri" panose="020F0502020204030204" pitchFamily="34" charset="0"/>
              <a:cs typeface="Calibri" panose="020F0502020204030204" pitchFamily="34" charset="0"/>
            </a:endParaRPr>
          </a:p>
          <a:p>
            <a:pPr algn="just"/>
            <a:r>
              <a:rPr lang="vi-VN" sz="1800">
                <a:latin typeface="Calibri" panose="020F0502020204030204" pitchFamily="34" charset="0"/>
                <a:cs typeface="Calibri" panose="020F0502020204030204" pitchFamily="34" charset="0"/>
              </a:rPr>
              <a:t>U sistemu za prebacivanje poruka mrežni resursi se bolje koriste iako se poruka i dalje posmatra kao c</a:t>
            </a:r>
            <a:r>
              <a:rPr lang="sr-Latn-ME" sz="1800">
                <a:latin typeface="Calibri" panose="020F0502020204030204" pitchFamily="34" charset="0"/>
                <a:cs typeface="Calibri" panose="020F0502020204030204" pitchFamily="34" charset="0"/>
              </a:rPr>
              <a:t>j</a:t>
            </a:r>
            <a:r>
              <a:rPr lang="vi-VN" sz="1800">
                <a:latin typeface="Calibri" panose="020F0502020204030204" pitchFamily="34" charset="0"/>
                <a:cs typeface="Calibri" panose="020F0502020204030204" pitchFamily="34" charset="0"/>
              </a:rPr>
              <a:t>elina</a:t>
            </a:r>
            <a:r>
              <a:rPr lang="en-US" sz="180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661298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445827" y="1074737"/>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vi-VN" sz="1800">
                <a:latin typeface="Calibri" panose="020F0502020204030204" pitchFamily="34" charset="0"/>
                <a:cs typeface="Calibri" panose="020F0502020204030204" pitchFamily="34" charset="0"/>
              </a:rPr>
              <a:t>Danas uobičajena vrsta usluge za mreže za prenos podataka je paketno prebacivanje (engl. packet switching). </a:t>
            </a:r>
            <a:endParaRPr lang="sr-Latn-ME" sz="1800">
              <a:latin typeface="Calibri" panose="020F0502020204030204" pitchFamily="34" charset="0"/>
              <a:cs typeface="Calibri" panose="020F0502020204030204" pitchFamily="34" charset="0"/>
            </a:endParaRPr>
          </a:p>
          <a:p>
            <a:pPr algn="just"/>
            <a:r>
              <a:rPr lang="vi-VN" sz="1800">
                <a:latin typeface="Calibri" panose="020F0502020204030204" pitchFamily="34" charset="0"/>
                <a:cs typeface="Calibri" panose="020F0502020204030204" pitchFamily="34" charset="0"/>
              </a:rPr>
              <a:t>Kod ove usluge, više računara može biti povezano u mrežu, pa može biti neophodno da poruka na putu od izvorišnog do odredišnog računara prođe kroz jedan ili više drugih računara. </a:t>
            </a:r>
            <a:endParaRPr lang="sr-Latn-ME" sz="1800">
              <a:latin typeface="Calibri" panose="020F0502020204030204" pitchFamily="34" charset="0"/>
              <a:cs typeface="Calibri" panose="020F0502020204030204" pitchFamily="34" charset="0"/>
            </a:endParaRPr>
          </a:p>
          <a:p>
            <a:pPr algn="just"/>
            <a:r>
              <a:rPr lang="vi-VN" sz="1800">
                <a:latin typeface="Calibri" panose="020F0502020204030204" pitchFamily="34" charset="0"/>
                <a:cs typeface="Calibri" panose="020F0502020204030204" pitchFamily="34" charset="0"/>
              </a:rPr>
              <a:t>Kod ove vrste usluge neophodno je da poruka bude ispravno adresirana i distribuirana u tački slanja, a sastavljena i primljena na destinacionim tačkama. </a:t>
            </a:r>
            <a:endParaRPr lang="en-US" sz="1800">
              <a:latin typeface="Calibri" panose="020F0502020204030204" pitchFamily="34" charset="0"/>
              <a:cs typeface="Calibri" panose="020F0502020204030204" pitchFamily="34" charset="0"/>
            </a:endParaRPr>
          </a:p>
          <a:p>
            <a:pPr algn="just"/>
            <a:r>
              <a:rPr lang="en-US" sz="1800"/>
              <a:t>Podaci mogu nezavisno putovati ka destinaciji preko različitih veza: prilikom prijema svi paketi se spajaju u kompletnu poruku prije nego što se ona proslijedi korisniku. Kada se primi poslednji paket koji pripada poruci, paket sa potvrdom prijema može da se vrati izvornom čvoru čime se završava transmisija te poruke. Režim paketnog prebacivanja dozvoljava da se raspoložive mogućnosti za transmisiju efikasno koriste jer se često paketi mogu transmitovati paralelno. Osim toga, kašnjenje poruke se smanjuje jer se pojedinačni paketi mogu transmitovati odmah po prijemu, a ne mora da se čeka na kompletnu poruku.</a:t>
            </a:r>
            <a:endParaRPr lang="en-US" sz="18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10321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468313" y="9144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lnSpc>
                <a:spcPct val="90000"/>
              </a:lnSpc>
              <a:defRPr/>
            </a:pPr>
            <a:r>
              <a:rPr lang="vi-VN" sz="1800">
                <a:latin typeface="Calibri" panose="020F0502020204030204" pitchFamily="34" charset="0"/>
                <a:cs typeface="Calibri" panose="020F0502020204030204" pitchFamily="34" charset="0"/>
              </a:rPr>
              <a:t>Komunikacioni kanali imaju različite karakteristike koje se moraju uzeti u obzir kada se pravi izbor za određenu situaciju. Va</a:t>
            </a:r>
            <a:r>
              <a:rPr lang="sr-Latn-ME" sz="1800">
                <a:latin typeface="Calibri" panose="020F0502020204030204" pitchFamily="34" charset="0"/>
                <a:cs typeface="Calibri" panose="020F0502020204030204" pitchFamily="34" charset="0"/>
              </a:rPr>
              <a:t>ž</a:t>
            </a:r>
            <a:r>
              <a:rPr lang="vi-VN" sz="1800">
                <a:latin typeface="Calibri" panose="020F0502020204030204" pitchFamily="34" charset="0"/>
                <a:cs typeface="Calibri" panose="020F0502020204030204" pitchFamily="34" charset="0"/>
              </a:rPr>
              <a:t>ne karakteristike su: </a:t>
            </a:r>
            <a:endParaRPr lang="sr-Latn-ME" sz="1800">
              <a:latin typeface="Calibri" panose="020F0502020204030204" pitchFamily="34" charset="0"/>
              <a:cs typeface="Calibri" panose="020F0502020204030204" pitchFamily="34" charset="0"/>
            </a:endParaRPr>
          </a:p>
          <a:p>
            <a:pPr lvl="1" algn="just">
              <a:lnSpc>
                <a:spcPct val="90000"/>
              </a:lnSpc>
              <a:defRPr/>
            </a:pPr>
            <a:r>
              <a:rPr lang="vi-VN" sz="1800">
                <a:latin typeface="Calibri" panose="020F0502020204030204" pitchFamily="34" charset="0"/>
                <a:cs typeface="Calibri" panose="020F0502020204030204" pitchFamily="34" charset="0"/>
              </a:rPr>
              <a:t>sm</a:t>
            </a:r>
            <a:r>
              <a:rPr lang="sr-Latn-ME" sz="1800">
                <a:latin typeface="Calibri" panose="020F0502020204030204" pitchFamily="34" charset="0"/>
                <a:cs typeface="Calibri" panose="020F0502020204030204" pitchFamily="34" charset="0"/>
              </a:rPr>
              <a:t>j</a:t>
            </a:r>
            <a:r>
              <a:rPr lang="vi-VN" sz="1800">
                <a:latin typeface="Calibri" panose="020F0502020204030204" pitchFamily="34" charset="0"/>
                <a:cs typeface="Calibri" panose="020F0502020204030204" pitchFamily="34" charset="0"/>
              </a:rPr>
              <a:t>er komunikacije, </a:t>
            </a:r>
            <a:endParaRPr lang="sr-Latn-ME" sz="1800">
              <a:latin typeface="Calibri" panose="020F0502020204030204" pitchFamily="34" charset="0"/>
              <a:cs typeface="Calibri" panose="020F0502020204030204" pitchFamily="34" charset="0"/>
            </a:endParaRPr>
          </a:p>
          <a:p>
            <a:pPr lvl="1" algn="just">
              <a:lnSpc>
                <a:spcPct val="90000"/>
              </a:lnSpc>
              <a:defRPr/>
            </a:pPr>
            <a:r>
              <a:rPr lang="vi-VN" sz="1800">
                <a:latin typeface="Calibri" panose="020F0502020204030204" pitchFamily="34" charset="0"/>
                <a:cs typeface="Calibri" panose="020F0502020204030204" pitchFamily="34" charset="0"/>
              </a:rPr>
              <a:t>broj podatkovnih puteva, </a:t>
            </a:r>
            <a:endParaRPr lang="sr-Latn-ME" sz="1800">
              <a:latin typeface="Calibri" panose="020F0502020204030204" pitchFamily="34" charset="0"/>
              <a:cs typeface="Calibri" panose="020F0502020204030204" pitchFamily="34" charset="0"/>
            </a:endParaRPr>
          </a:p>
          <a:p>
            <a:pPr lvl="1" algn="just">
              <a:lnSpc>
                <a:spcPct val="90000"/>
              </a:lnSpc>
              <a:defRPr/>
            </a:pPr>
            <a:r>
              <a:rPr lang="vi-VN" sz="1800">
                <a:latin typeface="Calibri" panose="020F0502020204030204" pitchFamily="34" charset="0"/>
                <a:cs typeface="Calibri" panose="020F0502020204030204" pitchFamily="34" charset="0"/>
              </a:rPr>
              <a:t>broj veza, </a:t>
            </a:r>
            <a:endParaRPr lang="sr-Latn-ME" sz="1800">
              <a:latin typeface="Calibri" panose="020F0502020204030204" pitchFamily="34" charset="0"/>
              <a:cs typeface="Calibri" panose="020F0502020204030204" pitchFamily="34" charset="0"/>
            </a:endParaRPr>
          </a:p>
          <a:p>
            <a:pPr lvl="1" algn="just">
              <a:lnSpc>
                <a:spcPct val="90000"/>
              </a:lnSpc>
              <a:defRPr/>
            </a:pPr>
            <a:r>
              <a:rPr lang="vi-VN" sz="1800">
                <a:latin typeface="Calibri" panose="020F0502020204030204" pitchFamily="34" charset="0"/>
                <a:cs typeface="Calibri" panose="020F0502020204030204" pitchFamily="34" charset="0"/>
              </a:rPr>
              <a:t>vrsta signala, </a:t>
            </a:r>
            <a:endParaRPr lang="sr-Latn-ME" sz="1800">
              <a:latin typeface="Calibri" panose="020F0502020204030204" pitchFamily="34" charset="0"/>
              <a:cs typeface="Calibri" panose="020F0502020204030204" pitchFamily="34" charset="0"/>
            </a:endParaRPr>
          </a:p>
          <a:p>
            <a:pPr lvl="1" algn="just">
              <a:lnSpc>
                <a:spcPct val="90000"/>
              </a:lnSpc>
              <a:defRPr/>
            </a:pPr>
            <a:r>
              <a:rPr lang="vi-VN" sz="1800">
                <a:latin typeface="Calibri" panose="020F0502020204030204" pitchFamily="34" charset="0"/>
                <a:cs typeface="Calibri" panose="020F0502020204030204" pitchFamily="34" charset="0"/>
              </a:rPr>
              <a:t>brzina transmisije, </a:t>
            </a:r>
            <a:endParaRPr lang="sr-Latn-ME" sz="1800">
              <a:latin typeface="Calibri" panose="020F0502020204030204" pitchFamily="34" charset="0"/>
              <a:cs typeface="Calibri" panose="020F0502020204030204" pitchFamily="34" charset="0"/>
            </a:endParaRPr>
          </a:p>
          <a:p>
            <a:pPr lvl="1" algn="just">
              <a:lnSpc>
                <a:spcPct val="90000"/>
              </a:lnSpc>
              <a:defRPr/>
            </a:pPr>
            <a:r>
              <a:rPr lang="vi-VN" sz="1800">
                <a:latin typeface="Calibri" panose="020F0502020204030204" pitchFamily="34" charset="0"/>
                <a:cs typeface="Calibri" panose="020F0502020204030204" pitchFamily="34" charset="0"/>
              </a:rPr>
              <a:t>režim prenosa, </a:t>
            </a:r>
            <a:endParaRPr lang="sr-Latn-ME" sz="1800">
              <a:latin typeface="Calibri" panose="020F0502020204030204" pitchFamily="34" charset="0"/>
              <a:cs typeface="Calibri" panose="020F0502020204030204" pitchFamily="34" charset="0"/>
            </a:endParaRPr>
          </a:p>
          <a:p>
            <a:pPr lvl="1" algn="just">
              <a:lnSpc>
                <a:spcPct val="90000"/>
              </a:lnSpc>
              <a:defRPr/>
            </a:pPr>
            <a:r>
              <a:rPr lang="vi-VN" sz="1800">
                <a:latin typeface="Calibri" panose="020F0502020204030204" pitchFamily="34" charset="0"/>
                <a:cs typeface="Calibri" panose="020F0502020204030204" pitchFamily="34" charset="0"/>
              </a:rPr>
              <a:t>vrsta usluge. </a:t>
            </a:r>
            <a:endParaRPr lang="sr-Latn-CS" sz="1800" b="1" i="1">
              <a:latin typeface="Calibri" panose="020F0502020204030204" pitchFamily="34" charset="0"/>
              <a:cs typeface="Calibri" panose="020F0502020204030204" pitchFamily="34" charset="0"/>
            </a:endParaRPr>
          </a:p>
          <a:p>
            <a:pPr>
              <a:lnSpc>
                <a:spcPct val="80000"/>
              </a:lnSpc>
              <a:defRPr/>
            </a:pPr>
            <a:endParaRPr lang="es-ES" sz="1600"/>
          </a:p>
          <a:p>
            <a:pPr>
              <a:lnSpc>
                <a:spcPct val="80000"/>
              </a:lnSpc>
              <a:buFontTx/>
              <a:buNone/>
              <a:defRPr/>
            </a:pPr>
            <a:endParaRPr lang="es-ES" sz="1600"/>
          </a:p>
          <a:p>
            <a:pPr>
              <a:lnSpc>
                <a:spcPct val="90000"/>
              </a:lnSpc>
              <a:defRPr/>
            </a:pPr>
            <a:endParaRPr lang="sr-Latn-CS" sz="1600"/>
          </a:p>
          <a:p>
            <a:pPr>
              <a:lnSpc>
                <a:spcPct val="90000"/>
              </a:lnSpc>
              <a:defRPr/>
            </a:pPr>
            <a:endParaRPr lang="sr-Latn-CS" sz="1600" dirty="0"/>
          </a:p>
        </p:txBody>
      </p:sp>
      <p:pic>
        <p:nvPicPr>
          <p:cNvPr id="1026" name="Picture 2" descr="C:\Users\Marko\Desktop\Untitl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2667000"/>
            <a:ext cx="4648200" cy="27733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6664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468313" y="15240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lnSpc>
                <a:spcPct val="90000"/>
              </a:lnSpc>
              <a:defRPr/>
            </a:pPr>
            <a:r>
              <a:rPr lang="vi-VN" sz="1800">
                <a:latin typeface="Calibri" panose="020F0502020204030204" pitchFamily="34" charset="0"/>
                <a:cs typeface="Calibri" panose="020F0502020204030204" pitchFamily="34" charset="0"/>
              </a:rPr>
              <a:t>Najjednostavniji tip transmisije je simpleks transmisija koja dozvoljava komunikaciju samo u jednom sm</a:t>
            </a:r>
            <a:r>
              <a:rPr lang="sr-Latn-ME" sz="1800">
                <a:latin typeface="Calibri" panose="020F0502020204030204" pitchFamily="34" charset="0"/>
                <a:cs typeface="Calibri" panose="020F0502020204030204" pitchFamily="34" charset="0"/>
              </a:rPr>
              <a:t>j</a:t>
            </a:r>
            <a:r>
              <a:rPr lang="vi-VN" sz="1800">
                <a:latin typeface="Calibri" panose="020F0502020204030204" pitchFamily="34" charset="0"/>
                <a:cs typeface="Calibri" panose="020F0502020204030204" pitchFamily="34" charset="0"/>
              </a:rPr>
              <a:t>eru. Emitovanje televizijskih i radio signala je prim</a:t>
            </a:r>
            <a:r>
              <a:rPr lang="sr-Latn-ME" sz="1800">
                <a:latin typeface="Calibri" panose="020F0502020204030204" pitchFamily="34" charset="0"/>
                <a:cs typeface="Calibri" panose="020F0502020204030204" pitchFamily="34" charset="0"/>
              </a:rPr>
              <a:t>j</a:t>
            </a:r>
            <a:r>
              <a:rPr lang="vi-VN" sz="1800">
                <a:latin typeface="Calibri" panose="020F0502020204030204" pitchFamily="34" charset="0"/>
                <a:cs typeface="Calibri" panose="020F0502020204030204" pitchFamily="34" charset="0"/>
              </a:rPr>
              <a:t>er ovakve vrste transmisije. Kako komunikacija obično zaht</a:t>
            </a:r>
            <a:r>
              <a:rPr lang="sr-Latn-ME" sz="1800">
                <a:latin typeface="Calibri" panose="020F0502020204030204" pitchFamily="34" charset="0"/>
                <a:cs typeface="Calibri" panose="020F0502020204030204" pitchFamily="34" charset="0"/>
              </a:rPr>
              <a:t>ij</a:t>
            </a:r>
            <a:r>
              <a:rPr lang="vi-VN" sz="1800">
                <a:latin typeface="Calibri" panose="020F0502020204030204" pitchFamily="34" charset="0"/>
                <a:cs typeface="Calibri" panose="020F0502020204030204" pitchFamily="34" charset="0"/>
              </a:rPr>
              <a:t>eva povratnu informaciju, ovaj tip veze se r</a:t>
            </a:r>
            <a:r>
              <a:rPr lang="sr-Latn-ME" sz="1800">
                <a:latin typeface="Calibri" panose="020F0502020204030204" pitchFamily="34" charset="0"/>
                <a:cs typeface="Calibri" panose="020F0502020204030204" pitchFamily="34" charset="0"/>
              </a:rPr>
              <a:t>ij</a:t>
            </a:r>
            <a:r>
              <a:rPr lang="vi-VN" sz="1800">
                <a:latin typeface="Calibri" panose="020F0502020204030204" pitchFamily="34" charset="0"/>
                <a:cs typeface="Calibri" panose="020F0502020204030204" pitchFamily="34" charset="0"/>
              </a:rPr>
              <a:t>etko koristi za prenos podataka. </a:t>
            </a:r>
            <a:endParaRPr lang="sr-Latn-ME" sz="1800">
              <a:latin typeface="Calibri" panose="020F0502020204030204" pitchFamily="34" charset="0"/>
              <a:cs typeface="Calibri" panose="020F0502020204030204" pitchFamily="34" charset="0"/>
            </a:endParaRPr>
          </a:p>
          <a:p>
            <a:pPr algn="just">
              <a:lnSpc>
                <a:spcPct val="90000"/>
              </a:lnSpc>
              <a:defRPr/>
            </a:pPr>
            <a:r>
              <a:rPr lang="vi-VN" sz="1800">
                <a:latin typeface="Calibri" panose="020F0502020204030204" pitchFamily="34" charset="0"/>
                <a:cs typeface="Calibri" panose="020F0502020204030204" pitchFamily="34" charset="0"/>
              </a:rPr>
              <a:t>Polu-dupleks transmisija dozvoljava komunikaciju u oba sm</a:t>
            </a:r>
            <a:r>
              <a:rPr lang="sr-Latn-ME" sz="1800">
                <a:latin typeface="Calibri" panose="020F0502020204030204" pitchFamily="34" charset="0"/>
                <a:cs typeface="Calibri" panose="020F0502020204030204" pitchFamily="34" charset="0"/>
              </a:rPr>
              <a:t>j</a:t>
            </a:r>
            <a:r>
              <a:rPr lang="vi-VN" sz="1800">
                <a:latin typeface="Calibri" panose="020F0502020204030204" pitchFamily="34" charset="0"/>
                <a:cs typeface="Calibri" panose="020F0502020204030204" pitchFamily="34" charset="0"/>
              </a:rPr>
              <a:t>era ali ne u istom trenutku. Tipičan primer je radio-veza: dok jedna strana govori, druga ne može da odgovori dok poruka ne bude završena. Ovakva veza među računarima se obično koristi za paketnu transmisiju podataka. </a:t>
            </a:r>
            <a:endParaRPr lang="sr-Latn-ME" sz="1800">
              <a:latin typeface="Calibri" panose="020F0502020204030204" pitchFamily="34" charset="0"/>
              <a:cs typeface="Calibri" panose="020F0502020204030204" pitchFamily="34" charset="0"/>
            </a:endParaRPr>
          </a:p>
          <a:p>
            <a:pPr algn="just">
              <a:lnSpc>
                <a:spcPct val="90000"/>
              </a:lnSpc>
              <a:defRPr/>
            </a:pPr>
            <a:r>
              <a:rPr lang="vi-VN" sz="1800">
                <a:latin typeface="Calibri" panose="020F0502020204030204" pitchFamily="34" charset="0"/>
                <a:cs typeface="Calibri" panose="020F0502020204030204" pitchFamily="34" charset="0"/>
              </a:rPr>
              <a:t>Puna dupleks transmisija dozvoljava simultanu komunikaciju u oba sm</a:t>
            </a:r>
            <a:r>
              <a:rPr lang="sr-Latn-ME" sz="1800">
                <a:latin typeface="Calibri" panose="020F0502020204030204" pitchFamily="34" charset="0"/>
                <a:cs typeface="Calibri" panose="020F0502020204030204" pitchFamily="34" charset="0"/>
              </a:rPr>
              <a:t>j</a:t>
            </a:r>
            <a:r>
              <a:rPr lang="vi-VN" sz="1800">
                <a:latin typeface="Calibri" panose="020F0502020204030204" pitchFamily="34" charset="0"/>
                <a:cs typeface="Calibri" panose="020F0502020204030204" pitchFamily="34" charset="0"/>
              </a:rPr>
              <a:t>era. Tipičan prim</a:t>
            </a:r>
            <a:r>
              <a:rPr lang="sr-Latn-ME" sz="1800">
                <a:latin typeface="Calibri" panose="020F0502020204030204" pitchFamily="34" charset="0"/>
                <a:cs typeface="Calibri" panose="020F0502020204030204" pitchFamily="34" charset="0"/>
              </a:rPr>
              <a:t>j</a:t>
            </a:r>
            <a:r>
              <a:rPr lang="vi-VN" sz="1800">
                <a:latin typeface="Calibri" panose="020F0502020204030204" pitchFamily="34" charset="0"/>
                <a:cs typeface="Calibri" panose="020F0502020204030204" pitchFamily="34" charset="0"/>
              </a:rPr>
              <a:t>er je telefonska veza. Među računarima se ova veza prvenstveno koristi za interaktivni ulaz i procesiranje u realnom vremenu</a:t>
            </a:r>
            <a:r>
              <a:rPr lang="sr-Latn-ME" sz="1800">
                <a:latin typeface="Calibri" panose="020F0502020204030204" pitchFamily="34" charset="0"/>
                <a:cs typeface="Calibri" panose="020F0502020204030204" pitchFamily="34" charset="0"/>
              </a:rPr>
              <a:t>.</a:t>
            </a:r>
            <a:endParaRPr lang="es-ES" sz="1800">
              <a:latin typeface="Calibri" panose="020F0502020204030204" pitchFamily="34" charset="0"/>
              <a:cs typeface="Calibri" panose="020F0502020204030204" pitchFamily="34" charset="0"/>
            </a:endParaRPr>
          </a:p>
          <a:p>
            <a:pPr>
              <a:lnSpc>
                <a:spcPct val="80000"/>
              </a:lnSpc>
              <a:buFontTx/>
              <a:buNone/>
              <a:defRPr/>
            </a:pPr>
            <a:endParaRPr lang="es-ES" sz="1600"/>
          </a:p>
          <a:p>
            <a:pPr>
              <a:lnSpc>
                <a:spcPct val="90000"/>
              </a:lnSpc>
              <a:defRPr/>
            </a:pPr>
            <a:endParaRPr lang="sr-Latn-CS" sz="1600"/>
          </a:p>
          <a:p>
            <a:pPr>
              <a:lnSpc>
                <a:spcPct val="90000"/>
              </a:lnSpc>
              <a:defRPr/>
            </a:pPr>
            <a:endParaRPr lang="sr-Latn-CS" sz="1600" dirty="0"/>
          </a:p>
        </p:txBody>
      </p:sp>
      <p:sp>
        <p:nvSpPr>
          <p:cNvPr id="3" name="Title 1"/>
          <p:cNvSpPr>
            <a:spLocks noGrp="1"/>
          </p:cNvSpPr>
          <p:nvPr>
            <p:ph type="title"/>
          </p:nvPr>
        </p:nvSpPr>
        <p:spPr>
          <a:xfrm>
            <a:off x="457200" y="274638"/>
            <a:ext cx="8229600" cy="944562"/>
          </a:xfrm>
        </p:spPr>
        <p:txBody>
          <a:bodyPr>
            <a:noAutofit/>
          </a:bodyPr>
          <a:lstStyle/>
          <a:p>
            <a:r>
              <a:rPr lang="sr-Latn-ME">
                <a:solidFill>
                  <a:srgbClr val="00B0F0"/>
                </a:solidFill>
                <a:effectLst>
                  <a:outerShdw blurRad="38100" dist="38100" dir="2700000" algn="tl">
                    <a:srgbClr val="000000">
                      <a:alpha val="43137"/>
                    </a:srgbClr>
                  </a:outerShdw>
                </a:effectLst>
              </a:rPr>
              <a:t>Smjer komunikacije</a:t>
            </a:r>
            <a:endParaRPr lang="pt-BR">
              <a:solidFill>
                <a:srgbClr val="00B0F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09759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idx="1"/>
          </p:nvPr>
        </p:nvSpPr>
        <p:spPr>
          <a:xfrm>
            <a:off x="457200" y="1371600"/>
            <a:ext cx="8229600" cy="3886200"/>
          </a:xfrm>
        </p:spPr>
        <p:txBody>
          <a:bodyPr>
            <a:normAutofit/>
          </a:bodyPr>
          <a:lstStyle/>
          <a:p>
            <a:pPr algn="just">
              <a:defRPr/>
            </a:pPr>
            <a:r>
              <a:rPr lang="en-US" sz="1800"/>
              <a:t>Komunikacioni kanal može da ima samo jedan podatkovni put, a može ih imati i više. </a:t>
            </a:r>
            <a:endParaRPr lang="sr-Latn-ME" sz="1800"/>
          </a:p>
          <a:p>
            <a:pPr algn="just">
              <a:defRPr/>
            </a:pPr>
            <a:r>
              <a:rPr lang="en-US" sz="1800"/>
              <a:t>Ako komunikacioni kanal ima samo jedan put onda u njemu bitovi putuju jedan za drugim. To se naziva serijskom komunikacijom. </a:t>
            </a:r>
            <a:endParaRPr lang="sr-Latn-ME" sz="1800"/>
          </a:p>
          <a:p>
            <a:pPr algn="just">
              <a:defRPr/>
            </a:pPr>
            <a:r>
              <a:rPr lang="en-US" sz="1800"/>
              <a:t>Ako postoji više puteva u komunikacionom kanalu, bitovi koji čine karakter (ili bajt) mogu putovati različitim putevima u isto vreme. To je onda paralelna komunikacija. </a:t>
            </a:r>
            <a:endParaRPr lang="en-US" sz="1800" dirty="0"/>
          </a:p>
        </p:txBody>
      </p:sp>
      <p:sp>
        <p:nvSpPr>
          <p:cNvPr id="3" name="Title 1"/>
          <p:cNvSpPr>
            <a:spLocks noGrp="1"/>
          </p:cNvSpPr>
          <p:nvPr>
            <p:ph type="title"/>
          </p:nvPr>
        </p:nvSpPr>
        <p:spPr>
          <a:xfrm>
            <a:off x="457200" y="274638"/>
            <a:ext cx="8229600" cy="944562"/>
          </a:xfrm>
        </p:spPr>
        <p:txBody>
          <a:bodyPr>
            <a:noAutofit/>
          </a:bodyPr>
          <a:lstStyle/>
          <a:p>
            <a:r>
              <a:rPr lang="sr-Latn-ME">
                <a:solidFill>
                  <a:srgbClr val="00B0F0"/>
                </a:solidFill>
                <a:effectLst>
                  <a:outerShdw blurRad="38100" dist="38100" dir="2700000" algn="tl">
                    <a:srgbClr val="000000">
                      <a:alpha val="43137"/>
                    </a:srgbClr>
                  </a:outerShdw>
                </a:effectLst>
              </a:rPr>
              <a:t>Broj podatkovanih puteva</a:t>
            </a:r>
            <a:endParaRPr lang="pt-BR">
              <a:solidFill>
                <a:srgbClr val="00B0F0"/>
              </a:solidFill>
              <a:effectLst>
                <a:outerShdw blurRad="38100" dist="38100" dir="2700000" algn="tl">
                  <a:srgbClr val="000000">
                    <a:alpha val="43137"/>
                  </a:srgbClr>
                </a:outerShdw>
              </a:effectLst>
            </a:endParaRPr>
          </a:p>
        </p:txBody>
      </p:sp>
      <p:pic>
        <p:nvPicPr>
          <p:cNvPr id="2050" name="Picture 2" descr="C:\Users\Marko\Desktop\Untitled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1973" y="3429000"/>
            <a:ext cx="7010400" cy="33076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0975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3886200"/>
          </a:xfrm>
        </p:spPr>
        <p:txBody>
          <a:bodyPr>
            <a:normAutofit/>
          </a:bodyPr>
          <a:lstStyle/>
          <a:p>
            <a:pPr algn="just">
              <a:defRPr/>
            </a:pPr>
            <a:r>
              <a:rPr lang="vi-VN" sz="1800">
                <a:latin typeface="Calibri" panose="020F0502020204030204" pitchFamily="34" charset="0"/>
                <a:cs typeface="Calibri" panose="020F0502020204030204" pitchFamily="34" charset="0"/>
              </a:rPr>
              <a:t>Komunikacioni kanal od tačke do tačke ili dvopunktna linija (engl. point-to-point) je kanal na koga su povezana samo dva uređaja (ili dva računara, ili, recimo, računar i štampač). </a:t>
            </a:r>
            <a:endParaRPr lang="sr-Latn-ME" sz="1800">
              <a:latin typeface="Calibri" panose="020F0502020204030204" pitchFamily="34" charset="0"/>
              <a:cs typeface="Calibri" panose="020F0502020204030204" pitchFamily="34" charset="0"/>
            </a:endParaRPr>
          </a:p>
          <a:p>
            <a:pPr algn="just">
              <a:defRPr/>
            </a:pPr>
            <a:r>
              <a:rPr lang="vi-VN" sz="1800">
                <a:latin typeface="Calibri" panose="020F0502020204030204" pitchFamily="34" charset="0"/>
                <a:cs typeface="Calibri" panose="020F0502020204030204" pitchFamily="34" charset="0"/>
              </a:rPr>
              <a:t>Na komunikacioni kanal sa više tačaka, naziva se i multipunktna linija (engl. multipoint line) može se povezati više uređaja</a:t>
            </a:r>
            <a:r>
              <a:rPr lang="sr-Latn-ME" sz="1800">
                <a:latin typeface="Calibri" panose="020F0502020204030204" pitchFamily="34" charset="0"/>
                <a:cs typeface="Calibri" panose="020F0502020204030204" pitchFamily="34" charset="0"/>
              </a:rPr>
              <a:t>.</a:t>
            </a:r>
            <a:endParaRPr lang="en-US" sz="1800" dirty="0">
              <a:latin typeface="Calibri" panose="020F0502020204030204" pitchFamily="34" charset="0"/>
              <a:cs typeface="Calibri" panose="020F0502020204030204" pitchFamily="34" charset="0"/>
            </a:endParaRPr>
          </a:p>
        </p:txBody>
      </p:sp>
      <p:sp>
        <p:nvSpPr>
          <p:cNvPr id="4" name="Title 1"/>
          <p:cNvSpPr>
            <a:spLocks noGrp="1"/>
          </p:cNvSpPr>
          <p:nvPr>
            <p:ph type="title"/>
          </p:nvPr>
        </p:nvSpPr>
        <p:spPr>
          <a:xfrm>
            <a:off x="457200" y="274638"/>
            <a:ext cx="8229600" cy="944562"/>
          </a:xfrm>
        </p:spPr>
        <p:txBody>
          <a:bodyPr>
            <a:noAutofit/>
          </a:bodyPr>
          <a:lstStyle/>
          <a:p>
            <a:r>
              <a:rPr lang="sr-Latn-ME">
                <a:solidFill>
                  <a:srgbClr val="00B0F0"/>
                </a:solidFill>
                <a:effectLst>
                  <a:outerShdw blurRad="38100" dist="38100" dir="2700000" algn="tl">
                    <a:srgbClr val="000000">
                      <a:alpha val="43137"/>
                    </a:srgbClr>
                  </a:outerShdw>
                </a:effectLst>
              </a:rPr>
              <a:t>Broj veza</a:t>
            </a:r>
            <a:endParaRPr lang="pt-BR">
              <a:solidFill>
                <a:srgbClr val="00B0F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47011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57200" y="274638"/>
            <a:ext cx="8229600" cy="944562"/>
          </a:xfrm>
        </p:spPr>
        <p:txBody>
          <a:bodyPr>
            <a:noAutofit/>
          </a:bodyPr>
          <a:lstStyle/>
          <a:p>
            <a:r>
              <a:rPr lang="en-US">
                <a:solidFill>
                  <a:srgbClr val="00B0F0"/>
                </a:solidFill>
                <a:effectLst>
                  <a:outerShdw blurRad="38100" dist="38100" dir="2700000" algn="tl">
                    <a:srgbClr val="000000">
                      <a:alpha val="43137"/>
                    </a:srgbClr>
                  </a:outerShdw>
                </a:effectLst>
              </a:rPr>
              <a:t>Vrsta signala</a:t>
            </a:r>
            <a:endParaRPr lang="pt-BR">
              <a:solidFill>
                <a:srgbClr val="00B0F0"/>
              </a:solidFill>
              <a:effectLst>
                <a:outerShdw blurRad="38100" dist="38100" dir="2700000" algn="tl">
                  <a:srgbClr val="000000">
                    <a:alpha val="43137"/>
                  </a:srgbClr>
                </a:outerShdw>
              </a:effectLst>
            </a:endParaRPr>
          </a:p>
        </p:txBody>
      </p:sp>
      <p:sp>
        <p:nvSpPr>
          <p:cNvPr id="13" name="Content Placeholder 2"/>
          <p:cNvSpPr>
            <a:spLocks noGrp="1"/>
          </p:cNvSpPr>
          <p:nvPr>
            <p:ph idx="1"/>
          </p:nvPr>
        </p:nvSpPr>
        <p:spPr>
          <a:xfrm>
            <a:off x="457200" y="1447800"/>
            <a:ext cx="8229600" cy="4800600"/>
          </a:xfrm>
        </p:spPr>
        <p:txBody>
          <a:bodyPr>
            <a:normAutofit/>
          </a:bodyPr>
          <a:lstStyle/>
          <a:p>
            <a:pPr algn="just">
              <a:defRPr/>
            </a:pPr>
            <a:r>
              <a:rPr lang="vi-VN" sz="1800">
                <a:latin typeface="Calibri" panose="020F0502020204030204" pitchFamily="34" charset="0"/>
                <a:cs typeface="Calibri" panose="020F0502020204030204" pitchFamily="34" charset="0"/>
              </a:rPr>
              <a:t>Dv</a:t>
            </a:r>
            <a:r>
              <a:rPr lang="en-US" sz="1800">
                <a:latin typeface="Calibri" panose="020F0502020204030204" pitchFamily="34" charset="0"/>
                <a:cs typeface="Calibri" panose="020F0502020204030204" pitchFamily="34" charset="0"/>
              </a:rPr>
              <a:t>ij</a:t>
            </a:r>
            <a:r>
              <a:rPr lang="vi-VN" sz="1800">
                <a:latin typeface="Calibri" panose="020F0502020204030204" pitchFamily="34" charset="0"/>
                <a:cs typeface="Calibri" panose="020F0502020204030204" pitchFamily="34" charset="0"/>
              </a:rPr>
              <a:t>e osnovne vrste signala se mogu prenositi preko komunikacionih kanala: digitalni i analogni. </a:t>
            </a:r>
            <a:endParaRPr lang="en-US" sz="1800">
              <a:latin typeface="Calibri" panose="020F0502020204030204" pitchFamily="34" charset="0"/>
              <a:cs typeface="Calibri" panose="020F0502020204030204" pitchFamily="34" charset="0"/>
            </a:endParaRPr>
          </a:p>
          <a:p>
            <a:pPr algn="just">
              <a:defRPr/>
            </a:pPr>
            <a:r>
              <a:rPr lang="vi-VN" sz="1800">
                <a:latin typeface="Calibri" panose="020F0502020204030204" pitchFamily="34" charset="0"/>
                <a:cs typeface="Calibri" panose="020F0502020204030204" pitchFamily="34" charset="0"/>
              </a:rPr>
              <a:t>Digitalni signali su diskretni, a analogni kontinuirani. </a:t>
            </a:r>
            <a:endParaRPr lang="en-US" sz="1800">
              <a:latin typeface="Calibri" panose="020F0502020204030204" pitchFamily="34" charset="0"/>
              <a:cs typeface="Calibri" panose="020F0502020204030204" pitchFamily="34" charset="0"/>
            </a:endParaRPr>
          </a:p>
          <a:p>
            <a:pPr algn="just">
              <a:defRPr/>
            </a:pPr>
            <a:r>
              <a:rPr lang="vi-VN" sz="1800">
                <a:latin typeface="Calibri" panose="020F0502020204030204" pitchFamily="34" charset="0"/>
                <a:cs typeface="Calibri" panose="020F0502020204030204" pitchFamily="34" charset="0"/>
              </a:rPr>
              <a:t>Računari b</a:t>
            </a:r>
            <a:r>
              <a:rPr lang="en-US" sz="1800">
                <a:latin typeface="Calibri" panose="020F0502020204030204" pitchFamily="34" charset="0"/>
                <a:cs typeface="Calibri" panose="020F0502020204030204" pitchFamily="34" charset="0"/>
              </a:rPr>
              <a:t>ilj</a:t>
            </a:r>
            <a:r>
              <a:rPr lang="vi-VN" sz="1800">
                <a:latin typeface="Calibri" panose="020F0502020204030204" pitchFamily="34" charset="0"/>
                <a:cs typeface="Calibri" panose="020F0502020204030204" pitchFamily="34" charset="0"/>
              </a:rPr>
              <a:t>eže podatke kao digitalne signale, koji se predstavljaju bitovskim obrascima. Većina komunikacionih uređaja koristi analogne signale, koji predstavljaju podatke kao obrasce kontinuiranih zvučnih frekvencija, nalik na ljudski glas. </a:t>
            </a:r>
            <a:endParaRPr lang="en-US" sz="1800">
              <a:latin typeface="Calibri" panose="020F0502020204030204" pitchFamily="34" charset="0"/>
              <a:cs typeface="Calibri" panose="020F0502020204030204" pitchFamily="34" charset="0"/>
            </a:endParaRPr>
          </a:p>
          <a:p>
            <a:pPr algn="just">
              <a:defRPr/>
            </a:pPr>
            <a:r>
              <a:rPr lang="vi-VN" sz="1800">
                <a:latin typeface="Calibri" panose="020F0502020204030204" pitchFamily="34" charset="0"/>
                <a:cs typeface="Calibri" panose="020F0502020204030204" pitchFamily="34" charset="0"/>
              </a:rPr>
              <a:t>Oprema za transmisiju, kao komunikacioni kanal i drugi uređaji, može takođe da bude analogna ili digitalna. </a:t>
            </a:r>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79164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457200" y="609600"/>
            <a:ext cx="8229600" cy="5410200"/>
          </a:xfrm>
        </p:spPr>
        <p:txBody>
          <a:bodyPr>
            <a:normAutofit/>
          </a:bodyPr>
          <a:lstStyle/>
          <a:p>
            <a:pPr algn="just">
              <a:defRPr/>
            </a:pPr>
            <a:r>
              <a:rPr lang="vi-VN" sz="1800">
                <a:latin typeface="Calibri" panose="020F0502020204030204" pitchFamily="34" charset="0"/>
                <a:cs typeface="Calibri" panose="020F0502020204030204" pitchFamily="34" charset="0"/>
              </a:rPr>
              <a:t>Prema tome, kada se povezuju računari treba izabrati jednu od dv</a:t>
            </a:r>
            <a:r>
              <a:rPr lang="en-US" sz="1800">
                <a:latin typeface="Calibri" panose="020F0502020204030204" pitchFamily="34" charset="0"/>
                <a:cs typeface="Calibri" panose="020F0502020204030204" pitchFamily="34" charset="0"/>
              </a:rPr>
              <a:t>ij</a:t>
            </a:r>
            <a:r>
              <a:rPr lang="vi-VN" sz="1800">
                <a:latin typeface="Calibri" panose="020F0502020204030204" pitchFamily="34" charset="0"/>
                <a:cs typeface="Calibri" panose="020F0502020204030204" pitchFamily="34" charset="0"/>
              </a:rPr>
              <a:t>e mogućnosti: računari se mogu povezati digitalnom vezom koja prenosi bitovski obrazac direktno od jednog do drugog računara ili se, pak, mogu koristiti standardne komunikacione linije koje prenose podatke konvertovane u analogni signal. </a:t>
            </a:r>
            <a:endParaRPr lang="en-US" sz="1800">
              <a:latin typeface="Calibri" panose="020F0502020204030204" pitchFamily="34" charset="0"/>
              <a:cs typeface="Calibri" panose="020F0502020204030204" pitchFamily="34" charset="0"/>
            </a:endParaRPr>
          </a:p>
          <a:p>
            <a:pPr algn="just">
              <a:defRPr/>
            </a:pPr>
            <a:r>
              <a:rPr lang="vi-VN" sz="1800">
                <a:latin typeface="Calibri" panose="020F0502020204030204" pitchFamily="34" charset="0"/>
                <a:cs typeface="Calibri" panose="020F0502020204030204" pitchFamily="34" charset="0"/>
              </a:rPr>
              <a:t>Digitalne linije se moraju posebno instalirati a digitalni signali se bez pomoći mogu prenositi samo na kratke razdaljine. </a:t>
            </a:r>
            <a:endParaRPr lang="en-US" sz="1800">
              <a:latin typeface="Calibri" panose="020F0502020204030204" pitchFamily="34" charset="0"/>
              <a:cs typeface="Calibri" panose="020F0502020204030204" pitchFamily="34" charset="0"/>
            </a:endParaRPr>
          </a:p>
          <a:p>
            <a:pPr algn="just">
              <a:defRPr/>
            </a:pPr>
            <a:r>
              <a:rPr lang="vi-VN" sz="1800">
                <a:latin typeface="Calibri" panose="020F0502020204030204" pitchFamily="34" charset="0"/>
                <a:cs typeface="Calibri" panose="020F0502020204030204" pitchFamily="34" charset="0"/>
              </a:rPr>
              <a:t>Standardne telefonske linije su svuda prisutne, ali one rade sa analognim signalima tako da je za njihovo korišćenje za računarsku komunikaciju neophodno konvertovati digitalni signal u analogni i obrnuto. Uređaji koji vrše ovu konverziju nazivaju se modemi. </a:t>
            </a:r>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98395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457200" y="1371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vi-VN" sz="1800">
                <a:latin typeface="Calibri" panose="020F0502020204030204" pitchFamily="34" charset="0"/>
                <a:cs typeface="Calibri" panose="020F0502020204030204" pitchFamily="34" charset="0"/>
              </a:rPr>
              <a:t>Brzina transmisije podataka kroz komunikacioni kanal se obično meri u bitovima u sekundi. Ova m</a:t>
            </a:r>
            <a:r>
              <a:rPr lang="en-US" sz="1800">
                <a:latin typeface="Calibri" panose="020F0502020204030204" pitchFamily="34" charset="0"/>
                <a:cs typeface="Calibri" panose="020F0502020204030204" pitchFamily="34" charset="0"/>
              </a:rPr>
              <a:t>j</a:t>
            </a:r>
            <a:r>
              <a:rPr lang="vi-VN" sz="1800">
                <a:latin typeface="Calibri" panose="020F0502020204030204" pitchFamily="34" charset="0"/>
                <a:cs typeface="Calibri" panose="020F0502020204030204" pitchFamily="34" charset="0"/>
              </a:rPr>
              <a:t>era se često meša sa baud-ima. </a:t>
            </a:r>
            <a:endParaRPr lang="en-US" sz="1800">
              <a:latin typeface="Calibri" panose="020F0502020204030204" pitchFamily="34" charset="0"/>
              <a:cs typeface="Calibri" panose="020F0502020204030204" pitchFamily="34" charset="0"/>
            </a:endParaRPr>
          </a:p>
          <a:p>
            <a:pPr algn="just"/>
            <a:r>
              <a:rPr lang="vi-VN" sz="1800">
                <a:latin typeface="Calibri" panose="020F0502020204030204" pitchFamily="34" charset="0"/>
                <a:cs typeface="Calibri" panose="020F0502020204030204" pitchFamily="34" charset="0"/>
              </a:rPr>
              <a:t>Bitovi u sekundi (bps) se odnosi na to koliko brzo se podaci šalju kroz komunikacioni kanal, a baud-i koliko brzo se signali šalju kroz komunikacioni kanal. </a:t>
            </a:r>
            <a:endParaRPr lang="en-US" sz="1800">
              <a:latin typeface="Calibri" panose="020F0502020204030204" pitchFamily="34" charset="0"/>
              <a:cs typeface="Calibri" panose="020F0502020204030204" pitchFamily="34" charset="0"/>
            </a:endParaRPr>
          </a:p>
          <a:p>
            <a:pPr algn="just"/>
            <a:r>
              <a:rPr lang="vi-VN" sz="1800">
                <a:latin typeface="Calibri" panose="020F0502020204030204" pitchFamily="34" charset="0"/>
                <a:cs typeface="Calibri" panose="020F0502020204030204" pitchFamily="34" charset="0"/>
              </a:rPr>
              <a:t>Može izgledati kao da je to ista stvar ali nije. </a:t>
            </a:r>
            <a:endParaRPr lang="en-US" sz="1800">
              <a:latin typeface="Calibri" panose="020F0502020204030204" pitchFamily="34" charset="0"/>
              <a:cs typeface="Calibri" panose="020F0502020204030204" pitchFamily="34" charset="0"/>
            </a:endParaRPr>
          </a:p>
          <a:p>
            <a:pPr algn="just"/>
            <a:r>
              <a:rPr lang="vi-VN" sz="1800">
                <a:latin typeface="Calibri" panose="020F0502020204030204" pitchFamily="34" charset="0"/>
                <a:cs typeface="Calibri" panose="020F0502020204030204" pitchFamily="34" charset="0"/>
              </a:rPr>
              <a:t>Brzina transmisije signala, a prema tome i transmisije kanala, je ograničena pojasnom širinom komunikacionog kanala. Pojasna širina komunikacionog kanala (bandwidth) je razlika između najviše i najmanje frekvencije koja se može transmitovati kroz kanal. </a:t>
            </a:r>
            <a:endParaRPr lang="en-US" altLang="en-US" sz="1800">
              <a:latin typeface="Calibri" panose="020F0502020204030204" pitchFamily="34" charset="0"/>
              <a:cs typeface="Calibri" panose="020F0502020204030204" pitchFamily="34" charset="0"/>
            </a:endParaRPr>
          </a:p>
        </p:txBody>
      </p:sp>
      <p:sp>
        <p:nvSpPr>
          <p:cNvPr id="4" name="Title 1"/>
          <p:cNvSpPr>
            <a:spLocks noGrp="1"/>
          </p:cNvSpPr>
          <p:nvPr>
            <p:ph type="title"/>
          </p:nvPr>
        </p:nvSpPr>
        <p:spPr>
          <a:xfrm>
            <a:off x="457200" y="274638"/>
            <a:ext cx="8229600" cy="715962"/>
          </a:xfrm>
        </p:spPr>
        <p:txBody>
          <a:bodyPr>
            <a:noAutofit/>
          </a:bodyPr>
          <a:lstStyle/>
          <a:p>
            <a:r>
              <a:rPr lang="en-US">
                <a:solidFill>
                  <a:srgbClr val="00B0F0"/>
                </a:solidFill>
                <a:effectLst>
                  <a:outerShdw blurRad="38100" dist="38100" dir="2700000" algn="tl">
                    <a:srgbClr val="000000">
                      <a:alpha val="43137"/>
                    </a:srgbClr>
                  </a:outerShdw>
                </a:effectLst>
              </a:rPr>
              <a:t>Brzina transmisije</a:t>
            </a:r>
            <a:endParaRPr lang="pt-BR">
              <a:solidFill>
                <a:srgbClr val="00B0F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05423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445827" y="1447800"/>
            <a:ext cx="8229600" cy="4724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en-US" sz="1800"/>
              <a:t>Komunikacija može da bude sinhrona ili asinhrona. </a:t>
            </a:r>
            <a:endParaRPr lang="sr-Latn-ME" sz="1800"/>
          </a:p>
          <a:p>
            <a:pPr algn="just"/>
            <a:r>
              <a:rPr lang="en-US" sz="1800"/>
              <a:t>Termin sinhron bukvalno znači „u isto vr</a:t>
            </a:r>
            <a:r>
              <a:rPr lang="sr-Latn-ME" sz="1800"/>
              <a:t>ij</a:t>
            </a:r>
            <a:r>
              <a:rPr lang="en-US" sz="1800"/>
              <a:t>eme”, dok asinhroni znači „ne u isto vr</a:t>
            </a:r>
            <a:r>
              <a:rPr lang="sr-Latn-ME" sz="1800"/>
              <a:t>ij</a:t>
            </a:r>
            <a:r>
              <a:rPr lang="en-US" sz="1800"/>
              <a:t>eme”. </a:t>
            </a:r>
            <a:endParaRPr lang="sr-Latn-ME" sz="1800"/>
          </a:p>
          <a:p>
            <a:pPr algn="just"/>
            <a:r>
              <a:rPr lang="en-US" sz="1800"/>
              <a:t>Ako su povezana dva računara, od kojih svaki ima svoj časovnik koji ne moraju biti iste brzine, u transmisiji podataka može doći do neslaganja koliko traje jedinica vremena (sekunda). Prilikom brzina prenosa od više hiljada bitova u sekundi, ova razlika može da dovede do ozbiljnog nerazum</a:t>
            </a:r>
            <a:r>
              <a:rPr lang="sr-Latn-ME" sz="1800"/>
              <a:t>ij</a:t>
            </a:r>
            <a:r>
              <a:rPr lang="en-US" sz="1800"/>
              <a:t>evanja i gubitka podataka. Stoga se posl</a:t>
            </a:r>
            <a:r>
              <a:rPr lang="sr-Latn-ME" sz="1800"/>
              <a:t>ij</a:t>
            </a:r>
            <a:r>
              <a:rPr lang="en-US" sz="1800"/>
              <a:t>e svakog poslatog karaktera satovi resetuju, odnosno ponovo sinhronizuju, čime se smanjuje mogućnost da oni počnu veoma da se razlikuju što bi dovelo do gubitka podataka. To je asinhrona komunikacija, što znači da svaki od računara koji komuniciraju radi po sopstvenom časovniku i naziva se još transmisija karakter po karakter.</a:t>
            </a:r>
            <a:endParaRPr lang="en-US" altLang="en-US"/>
          </a:p>
        </p:txBody>
      </p:sp>
      <p:sp>
        <p:nvSpPr>
          <p:cNvPr id="4" name="Title 1"/>
          <p:cNvSpPr>
            <a:spLocks noGrp="1"/>
          </p:cNvSpPr>
          <p:nvPr>
            <p:ph type="title"/>
          </p:nvPr>
        </p:nvSpPr>
        <p:spPr>
          <a:xfrm>
            <a:off x="457200" y="274638"/>
            <a:ext cx="8229600" cy="792162"/>
          </a:xfrm>
        </p:spPr>
        <p:txBody>
          <a:bodyPr>
            <a:noAutofit/>
          </a:bodyPr>
          <a:lstStyle/>
          <a:p>
            <a:r>
              <a:rPr lang="en-US">
                <a:solidFill>
                  <a:srgbClr val="00B0F0"/>
                </a:solidFill>
                <a:effectLst>
                  <a:outerShdw blurRad="38100" dist="38100" dir="2700000" algn="tl">
                    <a:srgbClr val="000000">
                      <a:alpha val="43137"/>
                    </a:srgbClr>
                  </a:outerShdw>
                </a:effectLst>
              </a:rPr>
              <a:t>Re</a:t>
            </a:r>
            <a:r>
              <a:rPr lang="sr-Latn-ME">
                <a:solidFill>
                  <a:srgbClr val="00B0F0"/>
                </a:solidFill>
                <a:effectLst>
                  <a:outerShdw blurRad="38100" dist="38100" dir="2700000" algn="tl">
                    <a:srgbClr val="000000">
                      <a:alpha val="43137"/>
                    </a:srgbClr>
                  </a:outerShdw>
                </a:effectLst>
              </a:rPr>
              <a:t>žim transmisije</a:t>
            </a:r>
            <a:endParaRPr lang="pt-BR">
              <a:solidFill>
                <a:srgbClr val="00B0F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19455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3509</TotalTime>
  <Words>1505</Words>
  <Application>Microsoft Office PowerPoint</Application>
  <PresentationFormat>On-screen Show (4:3)</PresentationFormat>
  <Paragraphs>60</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Pojam prenosnih puteva</vt:lpstr>
      <vt:lpstr>PowerPoint Presentation</vt:lpstr>
      <vt:lpstr>Smjer komunikacije</vt:lpstr>
      <vt:lpstr>Broj podatkovanih puteva</vt:lpstr>
      <vt:lpstr>Broj veza</vt:lpstr>
      <vt:lpstr>Vrsta signala</vt:lpstr>
      <vt:lpstr>PowerPoint Presentation</vt:lpstr>
      <vt:lpstr>Brzina transmisije</vt:lpstr>
      <vt:lpstr>Režim transmisije</vt:lpstr>
      <vt:lpstr>PowerPoint Presentation</vt:lpstr>
      <vt:lpstr>Vrsta usluge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Marko Medenica</dc:creator>
  <cp:lastModifiedBy>MILENTIJEVIC DRAGICA</cp:lastModifiedBy>
  <cp:revision>165</cp:revision>
  <dcterms:created xsi:type="dcterms:W3CDTF">2018-10-03T19:04:16Z</dcterms:created>
  <dcterms:modified xsi:type="dcterms:W3CDTF">2021-03-23T08:03:29Z</dcterms:modified>
</cp:coreProperties>
</file>