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7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2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5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6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14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15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03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4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2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3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5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8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0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490A07-C870-425D-945B-E3E8A7F4EEDA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65E7DCC-0393-4BC0-94A4-4C2694B0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77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D1E4D9-E305-4BC3-94BC-719D962283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R E A L I Z A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9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E53DF8D-507D-443A-BA02-5D50BE5B79C0}"/>
              </a:ext>
            </a:extLst>
          </p:cNvPr>
          <p:cNvSpPr/>
          <p:nvPr/>
        </p:nvSpPr>
        <p:spPr>
          <a:xfrm>
            <a:off x="4438835" y="2592279"/>
            <a:ext cx="2556769" cy="1564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rgbClr val="FFFF00"/>
                </a:solidFill>
              </a:rPr>
              <a:t>REALIZAM</a:t>
            </a:r>
          </a:p>
          <a:p>
            <a:pPr algn="ctr"/>
            <a:r>
              <a:rPr lang="sr-Latn-ME" b="1" dirty="0">
                <a:solidFill>
                  <a:srgbClr val="FFFF00"/>
                </a:solidFill>
              </a:rPr>
              <a:t>Odlike poetike realizma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328DB9C-03E1-463C-9820-29525E726A14}"/>
              </a:ext>
            </a:extLst>
          </p:cNvPr>
          <p:cNvCxnSpPr>
            <a:cxnSpLocks/>
          </p:cNvCxnSpPr>
          <p:nvPr/>
        </p:nvCxnSpPr>
        <p:spPr>
          <a:xfrm flipH="1" flipV="1">
            <a:off x="5187520" y="1837678"/>
            <a:ext cx="316635" cy="1165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2ADF37D2-7FC0-4B12-A7C2-64805DBF978F}"/>
              </a:ext>
            </a:extLst>
          </p:cNvPr>
          <p:cNvCxnSpPr>
            <a:cxnSpLocks/>
          </p:cNvCxnSpPr>
          <p:nvPr/>
        </p:nvCxnSpPr>
        <p:spPr>
          <a:xfrm flipV="1">
            <a:off x="7065886" y="3477826"/>
            <a:ext cx="1293179" cy="1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81A0089-D4B9-4CEC-82E0-9F6E65ACBAA3}"/>
              </a:ext>
            </a:extLst>
          </p:cNvPr>
          <p:cNvCxnSpPr>
            <a:cxnSpLocks/>
          </p:cNvCxnSpPr>
          <p:nvPr/>
        </p:nvCxnSpPr>
        <p:spPr>
          <a:xfrm flipH="1">
            <a:off x="5823751" y="4039340"/>
            <a:ext cx="177555" cy="872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D59655B-FB1B-4DB1-BDAD-64CFDC286DD0}"/>
              </a:ext>
            </a:extLst>
          </p:cNvPr>
          <p:cNvCxnSpPr>
            <a:cxnSpLocks/>
          </p:cNvCxnSpPr>
          <p:nvPr/>
        </p:nvCxnSpPr>
        <p:spPr>
          <a:xfrm flipH="1" flipV="1">
            <a:off x="3308410" y="3293616"/>
            <a:ext cx="1450021" cy="1353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556D7CF-3679-4FD4-8AE5-FBC13263E477}"/>
              </a:ext>
            </a:extLst>
          </p:cNvPr>
          <p:cNvCxnSpPr/>
          <p:nvPr/>
        </p:nvCxnSpPr>
        <p:spPr>
          <a:xfrm flipH="1">
            <a:off x="3701988" y="4225771"/>
            <a:ext cx="1189608" cy="674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247F958B-F2D5-4DCF-AF6B-017EFA91810B}"/>
              </a:ext>
            </a:extLst>
          </p:cNvPr>
          <p:cNvCxnSpPr/>
          <p:nvPr/>
        </p:nvCxnSpPr>
        <p:spPr>
          <a:xfrm flipV="1">
            <a:off x="6578353" y="2166151"/>
            <a:ext cx="452762" cy="767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5A0D272-124A-4B05-8B32-59BDA775B0D9}"/>
              </a:ext>
            </a:extLst>
          </p:cNvPr>
          <p:cNvCxnSpPr/>
          <p:nvPr/>
        </p:nvCxnSpPr>
        <p:spPr>
          <a:xfrm>
            <a:off x="6880194" y="4156968"/>
            <a:ext cx="1056443" cy="826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DF25EEE4-16CA-4A0D-B1D0-D599C238681C}"/>
              </a:ext>
            </a:extLst>
          </p:cNvPr>
          <p:cNvSpPr/>
          <p:nvPr/>
        </p:nvSpPr>
        <p:spPr>
          <a:xfrm>
            <a:off x="3823316" y="279647"/>
            <a:ext cx="2272684" cy="1515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Tema</a:t>
            </a:r>
            <a:r>
              <a:rPr lang="sr-Latn-ME" dirty="0">
                <a:solidFill>
                  <a:schemeClr val="tx1"/>
                </a:solidFill>
              </a:rPr>
              <a:t>- uzima se iz stvarnosti, svakodnevnog života običnih ljudi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3B887EB-C048-403F-B7C7-9F0BF0718705}"/>
              </a:ext>
            </a:extLst>
          </p:cNvPr>
          <p:cNvSpPr/>
          <p:nvPr/>
        </p:nvSpPr>
        <p:spPr>
          <a:xfrm>
            <a:off x="6908678" y="542647"/>
            <a:ext cx="2393269" cy="16778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Fabula</a:t>
            </a:r>
            <a:r>
              <a:rPr lang="sr-Latn-ME" dirty="0">
                <a:solidFill>
                  <a:schemeClr val="tx1"/>
                </a:solidFill>
              </a:rPr>
              <a:t>- ima hronološki tok, prati junaka, ali nije u prvom planu, već je to lik kojeg fabula osvjetljava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206B1995-E19D-442B-9A1B-969F4F52A477}"/>
              </a:ext>
            </a:extLst>
          </p:cNvPr>
          <p:cNvSpPr/>
          <p:nvPr/>
        </p:nvSpPr>
        <p:spPr>
          <a:xfrm>
            <a:off x="1084555" y="1381587"/>
            <a:ext cx="2201662" cy="22449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Pripovijedanje – </a:t>
            </a:r>
            <a:r>
              <a:rPr lang="sr-Latn-ME" dirty="0">
                <a:solidFill>
                  <a:schemeClr val="tx1"/>
                </a:solidFill>
              </a:rPr>
              <a:t>objektivno, hronološko, najčešće u 3.licu- sveznajući pripovjedač; narator je najčešće lik iz djela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17E78CA6-A355-44FA-B139-2613E6B683B3}"/>
              </a:ext>
            </a:extLst>
          </p:cNvPr>
          <p:cNvSpPr/>
          <p:nvPr/>
        </p:nvSpPr>
        <p:spPr>
          <a:xfrm>
            <a:off x="8359065" y="2467992"/>
            <a:ext cx="2871187" cy="1677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Likovi </a:t>
            </a:r>
            <a:r>
              <a:rPr lang="sr-Latn-ME" dirty="0">
                <a:solidFill>
                  <a:schemeClr val="tx1"/>
                </a:solidFill>
              </a:rPr>
              <a:t>– obični ljudi u svom okruženju, glavni junak tipičan predstavnik svoje sredine.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4C939F9-8546-49EB-BFCA-76F6CB0271C0}"/>
              </a:ext>
            </a:extLst>
          </p:cNvPr>
          <p:cNvSpPr/>
          <p:nvPr/>
        </p:nvSpPr>
        <p:spPr>
          <a:xfrm>
            <a:off x="967666" y="4168066"/>
            <a:ext cx="2734322" cy="20463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Opis</a:t>
            </a:r>
            <a:r>
              <a:rPr lang="sr-Latn-ME" dirty="0">
                <a:solidFill>
                  <a:schemeClr val="tx1"/>
                </a:solidFill>
              </a:rPr>
              <a:t> – pejzaž, eksterijer, enterijer, portret, opis karaktera, djela često počinju širokim opisima...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82D34E44-75A0-4F16-8043-7481EA107A16}"/>
              </a:ext>
            </a:extLst>
          </p:cNvPr>
          <p:cNvSpPr/>
          <p:nvPr/>
        </p:nvSpPr>
        <p:spPr>
          <a:xfrm>
            <a:off x="7936637" y="4648572"/>
            <a:ext cx="2521258" cy="1558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Monolog</a:t>
            </a:r>
            <a:r>
              <a:rPr lang="sr-Latn-ME" dirty="0">
                <a:solidFill>
                  <a:schemeClr val="tx1"/>
                </a:solidFill>
              </a:rPr>
              <a:t> – upotrebljava se za prikazivanje unutrašnjih stanja i raspoloženja junaka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481CFCB3-39C1-4253-8729-E6F2C422A46F}"/>
              </a:ext>
            </a:extLst>
          </p:cNvPr>
          <p:cNvSpPr/>
          <p:nvPr/>
        </p:nvSpPr>
        <p:spPr>
          <a:xfrm>
            <a:off x="4012707" y="4900474"/>
            <a:ext cx="3302493" cy="1662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b="1" dirty="0">
                <a:solidFill>
                  <a:schemeClr val="tx1"/>
                </a:solidFill>
              </a:rPr>
              <a:t>Jezik</a:t>
            </a:r>
            <a:r>
              <a:rPr lang="sr-Latn-ME" dirty="0">
                <a:solidFill>
                  <a:schemeClr val="tx1"/>
                </a:solidFill>
              </a:rPr>
              <a:t> – jednostavan, razumljiv, uvijek u službi karakterisanja junaka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90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086DF5-872C-4D5C-AD85-B626F81A1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>
                <a:solidFill>
                  <a:srgbClr val="FF0000"/>
                </a:solidFill>
              </a:rPr>
              <a:t>REALNO</a:t>
            </a:r>
            <a:r>
              <a:rPr lang="sr-Latn-ME" dirty="0"/>
              <a:t> – uvjerljivo prikazivanje sadržaja iz stvarnosti;</a:t>
            </a:r>
          </a:p>
          <a:p>
            <a:r>
              <a:rPr lang="sr-Latn-ME" dirty="0">
                <a:solidFill>
                  <a:srgbClr val="FF0000"/>
                </a:solidFill>
              </a:rPr>
              <a:t>REALISTIČNO</a:t>
            </a:r>
            <a:r>
              <a:rPr lang="sr-Latn-ME" dirty="0"/>
              <a:t> – ubjedljivo prikazivanje sadržaja;</a:t>
            </a:r>
          </a:p>
          <a:p>
            <a:r>
              <a:rPr lang="sr-Latn-ME" dirty="0">
                <a:solidFill>
                  <a:srgbClr val="FF0000"/>
                </a:solidFill>
              </a:rPr>
              <a:t>REALAN</a:t>
            </a:r>
            <a:r>
              <a:rPr lang="sr-Latn-ME" dirty="0"/>
              <a:t> – stvaran, onakav kakav jeste;</a:t>
            </a:r>
          </a:p>
          <a:p>
            <a:r>
              <a:rPr lang="sr-Latn-ME" dirty="0">
                <a:solidFill>
                  <a:srgbClr val="FF0000"/>
                </a:solidFill>
              </a:rPr>
              <a:t>REALIZAM</a:t>
            </a:r>
            <a:r>
              <a:rPr lang="sr-Latn-ME" dirty="0"/>
              <a:t> – književna epoha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3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D6F751-B371-4A21-B485-C8441C97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Realizam je nastao kao suprotnost  romantičarskom odnosu prema stvarnosti, kao i iz težnje da se stvarnost prikaže onakvom kakva jeste;</a:t>
            </a:r>
          </a:p>
          <a:p>
            <a:endParaRPr lang="sr-Latn-ME" dirty="0"/>
          </a:p>
          <a:p>
            <a:r>
              <a:rPr lang="sr-Latn-ME" dirty="0"/>
              <a:t>Najprije se javlja u filozofiji u 18.vijeku;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U književnosti se javlja sredinom 19.vijeka i traje do ranog 20.vijeka;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0296A0-2507-482F-BA35-23BCEF8B1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ME" dirty="0"/>
              <a:t>Realizam je iz stvarnosti uzimao pozitivne činjenice i težio da ih predoči na objektivan , prirodan način.</a:t>
            </a:r>
          </a:p>
          <a:p>
            <a:endParaRPr lang="sr-Latn-ME" dirty="0"/>
          </a:p>
          <a:p>
            <a:r>
              <a:rPr lang="sr-Latn-ME" dirty="0"/>
              <a:t>Proučava uzroke društvenih pojava, njihov skriveni smisao, kao i odnos sredine i pojedinca.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0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31</TotalTime>
  <Words>219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R E A L I Z A 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E A L I Z A M</dc:title>
  <dc:creator>Natasa</dc:creator>
  <cp:lastModifiedBy>Natasa</cp:lastModifiedBy>
  <cp:revision>6</cp:revision>
  <dcterms:created xsi:type="dcterms:W3CDTF">2020-02-20T11:27:13Z</dcterms:created>
  <dcterms:modified xsi:type="dcterms:W3CDTF">2020-10-03T15:25:21Z</dcterms:modified>
</cp:coreProperties>
</file>