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B348DB8-5293-42AF-8687-E1AD4DEA0F02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0B2625F-4BF0-46AE-9643-5468EE83CD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348DB8-5293-42AF-8687-E1AD4DEA0F02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B2625F-4BF0-46AE-9643-5468EE83CD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348DB8-5293-42AF-8687-E1AD4DEA0F02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B2625F-4BF0-46AE-9643-5468EE83CD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348DB8-5293-42AF-8687-E1AD4DEA0F02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B2625F-4BF0-46AE-9643-5468EE83CDB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348DB8-5293-42AF-8687-E1AD4DEA0F02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B2625F-4BF0-46AE-9643-5468EE83CDB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348DB8-5293-42AF-8687-E1AD4DEA0F02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B2625F-4BF0-46AE-9643-5468EE83CD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348DB8-5293-42AF-8687-E1AD4DEA0F02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B2625F-4BF0-46AE-9643-5468EE83CD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348DB8-5293-42AF-8687-E1AD4DEA0F02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B2625F-4BF0-46AE-9643-5468EE83CDB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348DB8-5293-42AF-8687-E1AD4DEA0F02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B2625F-4BF0-46AE-9643-5468EE83CD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B348DB8-5293-42AF-8687-E1AD4DEA0F02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B2625F-4BF0-46AE-9643-5468EE83CD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B348DB8-5293-42AF-8687-E1AD4DEA0F02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0B2625F-4BF0-46AE-9643-5468EE83CD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B348DB8-5293-42AF-8687-E1AD4DEA0F02}" type="datetimeFigureOut">
              <a:rPr lang="en-US" smtClean="0"/>
              <a:t>11/7/2020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0B2625F-4BF0-46AE-9643-5468EE83CD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838200" indent="-838200" eaLnBrk="1" fontAlgn="auto" hangingPunct="1">
              <a:spcAft>
                <a:spcPts val="0"/>
              </a:spcAft>
              <a:defRPr/>
            </a:pPr>
            <a:r>
              <a:rPr lang="sr-Latn-CS" sz="4000" i="1" dirty="0" smtClean="0"/>
              <a:t/>
            </a:r>
            <a:br>
              <a:rPr lang="sr-Latn-CS" sz="4000" i="1" dirty="0" smtClean="0"/>
            </a:br>
            <a:r>
              <a:rPr lang="sr-Latn-CS" sz="4000" i="1" dirty="0" smtClean="0"/>
              <a:t/>
            </a:r>
            <a:br>
              <a:rPr lang="sr-Latn-CS" sz="4000" i="1" dirty="0" smtClean="0"/>
            </a:br>
            <a:r>
              <a:rPr lang="sr-Latn-CS" sz="4000" i="1" dirty="0" smtClean="0"/>
              <a:t>GRANIČNA VR</a:t>
            </a:r>
            <a:r>
              <a:rPr lang="en-US" sz="4000" i="1" dirty="0" err="1" smtClean="0"/>
              <a:t>IJ</a:t>
            </a:r>
            <a:r>
              <a:rPr lang="sr-Latn-CS" sz="4000" i="1" dirty="0" smtClean="0"/>
              <a:t>EDNOST </a:t>
            </a:r>
            <a:r>
              <a:rPr lang="hr-HR" sz="4000" i="1" dirty="0" smtClean="0"/>
              <a:t>FUNKCIJE</a:t>
            </a:r>
            <a:r>
              <a:rPr lang="hr-HR" sz="4000" dirty="0" smtClean="0"/>
              <a:t/>
            </a:r>
            <a:br>
              <a:rPr lang="hr-HR" sz="4000" dirty="0" smtClean="0"/>
            </a:br>
            <a:endParaRPr lang="sr-Latn-CS" sz="4000" dirty="0" smtClean="0"/>
          </a:p>
        </p:txBody>
      </p:sp>
    </p:spTree>
    <p:extLst>
      <p:ext uri="{BB962C8B-B14F-4D97-AF65-F5344CB8AC3E}">
        <p14:creationId xmlns:p14="http://schemas.microsoft.com/office/powerpoint/2010/main" val="1825143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95536" y="1700808"/>
            <a:ext cx="4572000" cy="1877437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sr-Latn-CS" sz="2000" b="1" dirty="0" smtClean="0"/>
          </a:p>
          <a:p>
            <a:endParaRPr lang="sr-Latn-CS" sz="2000" b="1" dirty="0" smtClean="0"/>
          </a:p>
          <a:p>
            <a:r>
              <a:rPr lang="sr-Latn-CS" sz="2000" b="1" dirty="0" smtClean="0"/>
              <a:t>Prim</a:t>
            </a:r>
            <a:r>
              <a:rPr lang="en-US" sz="2000" b="1" dirty="0" smtClean="0"/>
              <a:t>j</a:t>
            </a:r>
            <a:r>
              <a:rPr lang="sr-Latn-CS" sz="2000" b="1" dirty="0" smtClean="0"/>
              <a:t>er </a:t>
            </a:r>
            <a:r>
              <a:rPr lang="en-US" sz="2000" b="1" dirty="0"/>
              <a:t>1</a:t>
            </a:r>
            <a:r>
              <a:rPr lang="sr-Latn-CS" sz="2000" b="1" dirty="0" smtClean="0"/>
              <a:t>: ( tip 2 )</a:t>
            </a:r>
          </a:p>
          <a:p>
            <a:r>
              <a:rPr lang="sr-Latn-CS" dirty="0" smtClean="0"/>
              <a:t>Izračunati graničnu vr</a:t>
            </a:r>
            <a:r>
              <a:rPr lang="en-US" dirty="0" err="1" smtClean="0"/>
              <a:t>ij</a:t>
            </a:r>
            <a:r>
              <a:rPr lang="sr-Latn-CS" dirty="0" smtClean="0"/>
              <a:t>ednost</a:t>
            </a:r>
            <a:r>
              <a:rPr lang="en-US" dirty="0" smtClean="0"/>
              <a:t> </a:t>
            </a:r>
            <a:r>
              <a:rPr lang="en-US" dirty="0" err="1" smtClean="0"/>
              <a:t>funkcije</a:t>
            </a:r>
            <a:endParaRPr lang="sr-Latn-CS" dirty="0" smtClean="0"/>
          </a:p>
          <a:p>
            <a:endParaRPr lang="sr-Latn-CS" dirty="0" smtClean="0"/>
          </a:p>
          <a:p>
            <a:r>
              <a:rPr lang="sr-Latn-CS" sz="2000" b="1" dirty="0" smtClean="0"/>
              <a:t>Rešenje: </a:t>
            </a:r>
            <a:endParaRPr lang="en-US" sz="2000" b="1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8444840"/>
              </p:ext>
            </p:extLst>
          </p:nvPr>
        </p:nvGraphicFramePr>
        <p:xfrm>
          <a:off x="5292080" y="2420888"/>
          <a:ext cx="1855788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1040948" imgH="355446" progId="">
                  <p:embed/>
                </p:oleObj>
              </mc:Choice>
              <mc:Fallback>
                <p:oleObj name="Equation" r:id="rId3" imgW="1040948" imgH="355446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2420888"/>
                        <a:ext cx="1855788" cy="63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914400" y="3810000"/>
          <a:ext cx="6510338" cy="1519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5" imgW="4584700" imgH="1066800" progId="">
                  <p:embed/>
                </p:oleObj>
              </mc:Choice>
              <mc:Fallback>
                <p:oleObj name="Equation" r:id="rId5" imgW="4584700" imgH="1066800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810000"/>
                        <a:ext cx="6510338" cy="1519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5871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67544" y="1844824"/>
            <a:ext cx="4572000" cy="129266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Latn-CS" sz="2000" b="1" dirty="0" smtClean="0"/>
              <a:t>Prim</a:t>
            </a:r>
            <a:r>
              <a:rPr lang="en-US" sz="2000" b="1" dirty="0" smtClean="0"/>
              <a:t>j</a:t>
            </a:r>
            <a:r>
              <a:rPr lang="sr-Latn-CS" sz="2000" b="1" dirty="0" smtClean="0"/>
              <a:t>er </a:t>
            </a:r>
            <a:r>
              <a:rPr lang="en-US" sz="2000" b="1" dirty="0"/>
              <a:t>2</a:t>
            </a:r>
            <a:r>
              <a:rPr lang="sr-Latn-CS" sz="2000" b="1" dirty="0" smtClean="0"/>
              <a:t>:</a:t>
            </a:r>
          </a:p>
          <a:p>
            <a:r>
              <a:rPr lang="sr-Latn-CS" dirty="0" smtClean="0"/>
              <a:t>Izračunati graničnu vr</a:t>
            </a:r>
            <a:r>
              <a:rPr lang="en-US" dirty="0" err="1" smtClean="0"/>
              <a:t>ij</a:t>
            </a:r>
            <a:r>
              <a:rPr lang="sr-Latn-CS" dirty="0" smtClean="0"/>
              <a:t>ednost </a:t>
            </a:r>
          </a:p>
          <a:p>
            <a:endParaRPr lang="sr-Latn-CS" sz="2000" b="1" dirty="0" smtClean="0"/>
          </a:p>
          <a:p>
            <a:r>
              <a:rPr lang="sr-Latn-CS" sz="2000" b="1" dirty="0" smtClean="0"/>
              <a:t>R</a:t>
            </a:r>
            <a:r>
              <a:rPr lang="en-US" sz="2000" b="1" dirty="0" smtClean="0"/>
              <a:t>j</a:t>
            </a:r>
            <a:r>
              <a:rPr lang="sr-Latn-CS" sz="2000" b="1" dirty="0" smtClean="0"/>
              <a:t>ešenje: </a:t>
            </a:r>
            <a:endParaRPr lang="en-US" sz="2000" b="1" dirty="0" smtClean="0"/>
          </a:p>
        </p:txBody>
      </p:sp>
      <p:graphicFrame>
        <p:nvGraphicFramePr>
          <p:cNvPr id="4" name="Objec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688920191"/>
              </p:ext>
            </p:extLst>
          </p:nvPr>
        </p:nvGraphicFramePr>
        <p:xfrm>
          <a:off x="4283968" y="1819463"/>
          <a:ext cx="2020888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1104900" imgH="444500" progId="">
                  <p:embed/>
                </p:oleObj>
              </mc:Choice>
              <mc:Fallback>
                <p:oleObj name="Equation" r:id="rId3" imgW="1104900" imgH="444500" progId="">
                  <p:embed/>
                  <p:pic>
                    <p:nvPicPr>
                      <p:cNvPr id="0" name="Object 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1819463"/>
                        <a:ext cx="2020888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0017139"/>
              </p:ext>
            </p:extLst>
          </p:nvPr>
        </p:nvGraphicFramePr>
        <p:xfrm>
          <a:off x="1547664" y="2852936"/>
          <a:ext cx="5256212" cy="293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3416300" imgH="1917700" progId="">
                  <p:embed/>
                </p:oleObj>
              </mc:Choice>
              <mc:Fallback>
                <p:oleObj name="Equation" r:id="rId5" imgW="3416300" imgH="1917700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2852936"/>
                        <a:ext cx="5256212" cy="293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8028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23528" y="1700808"/>
            <a:ext cx="4572000" cy="233910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 err="1" smtClean="0"/>
              <a:t>Primjer</a:t>
            </a:r>
            <a:r>
              <a:rPr lang="sr-Latn-CS" sz="2000" b="1" dirty="0" smtClean="0"/>
              <a:t> </a:t>
            </a:r>
            <a:r>
              <a:rPr lang="en-US" sz="2000" b="1" dirty="0"/>
              <a:t>3</a:t>
            </a:r>
            <a:r>
              <a:rPr lang="en-US" sz="2000" b="1" dirty="0" smtClean="0"/>
              <a:t>:</a:t>
            </a:r>
            <a:endParaRPr lang="sr-Latn-CS" sz="2000" b="1" dirty="0" smtClean="0"/>
          </a:p>
          <a:p>
            <a:r>
              <a:rPr lang="sr-Latn-CS" dirty="0" smtClean="0"/>
              <a:t>Izračunati sledeće granične vr</a:t>
            </a:r>
            <a:r>
              <a:rPr lang="en-US" dirty="0" err="1" smtClean="0"/>
              <a:t>ij</a:t>
            </a:r>
            <a:r>
              <a:rPr lang="sr-Latn-CS" dirty="0" smtClean="0"/>
              <a:t>ednosti</a:t>
            </a:r>
          </a:p>
          <a:p>
            <a:endParaRPr lang="sr-Latn-CS" dirty="0" smtClean="0"/>
          </a:p>
          <a:p>
            <a:endParaRPr lang="sr-Latn-CS" sz="1600" dirty="0" smtClean="0"/>
          </a:p>
          <a:p>
            <a:endParaRPr lang="sr-Latn-CS" sz="1600" dirty="0" smtClean="0"/>
          </a:p>
          <a:p>
            <a:r>
              <a:rPr lang="sr-Latn-CS" sz="2000" b="1" dirty="0" smtClean="0"/>
              <a:t>R</a:t>
            </a:r>
            <a:r>
              <a:rPr lang="en-US" sz="2000" b="1" dirty="0" smtClean="0"/>
              <a:t>j</a:t>
            </a:r>
            <a:r>
              <a:rPr lang="sr-Latn-CS" sz="2000" b="1" dirty="0" smtClean="0"/>
              <a:t>ešenje:</a:t>
            </a:r>
          </a:p>
          <a:p>
            <a:endParaRPr lang="sr-Latn-CS" sz="2000" dirty="0" smtClean="0"/>
          </a:p>
          <a:p>
            <a:endParaRPr lang="en-US" b="1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979488" y="2438400"/>
          <a:ext cx="199390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3" imgW="1307532" imgH="355446" progId="">
                  <p:embed/>
                </p:oleObj>
              </mc:Choice>
              <mc:Fallback>
                <p:oleObj name="Equation" r:id="rId3" imgW="1307532" imgH="355446" progId="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488" y="2438400"/>
                        <a:ext cx="1993900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118338782"/>
              </p:ext>
            </p:extLst>
          </p:nvPr>
        </p:nvGraphicFramePr>
        <p:xfrm>
          <a:off x="4644008" y="2420888"/>
          <a:ext cx="1449388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5" imgW="1040948" imgH="431613" progId="">
                  <p:embed/>
                </p:oleObj>
              </mc:Choice>
              <mc:Fallback>
                <p:oleObj name="Equation" r:id="rId5" imgW="1040948" imgH="431613" progId="">
                  <p:embed/>
                  <p:pic>
                    <p:nvPicPr>
                      <p:cNvPr id="0" name="Object 2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2420888"/>
                        <a:ext cx="1449388" cy="601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Grp="1" noChangeAspect="1"/>
          </p:cNvGraphicFramePr>
          <p:nvPr/>
        </p:nvGraphicFramePr>
        <p:xfrm>
          <a:off x="1042988" y="3357563"/>
          <a:ext cx="4824412" cy="127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7" imgW="3759200" imgH="990600" progId="">
                  <p:embed/>
                </p:oleObj>
              </mc:Choice>
              <mc:Fallback>
                <p:oleObj name="Equation" r:id="rId7" imgW="3759200" imgH="990600" progId="">
                  <p:embed/>
                  <p:pic>
                    <p:nvPicPr>
                      <p:cNvPr id="0" name="Object 2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3357563"/>
                        <a:ext cx="4824412" cy="127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3631156"/>
              </p:ext>
            </p:extLst>
          </p:nvPr>
        </p:nvGraphicFramePr>
        <p:xfrm>
          <a:off x="3563888" y="4941168"/>
          <a:ext cx="4616450" cy="152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9" imgW="3454400" imgH="1143000" progId="">
                  <p:embed/>
                </p:oleObj>
              </mc:Choice>
              <mc:Fallback>
                <p:oleObj name="Equation" r:id="rId9" imgW="3454400" imgH="1143000" progId="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4941168"/>
                        <a:ext cx="4616450" cy="152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2804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51520" y="1628800"/>
            <a:ext cx="4572000" cy="233910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 err="1" smtClean="0"/>
              <a:t>Primjer</a:t>
            </a:r>
            <a:r>
              <a:rPr lang="sr-Latn-CS" sz="2000" b="1" dirty="0" smtClean="0"/>
              <a:t> </a:t>
            </a:r>
            <a:r>
              <a:rPr lang="en-US" sz="2000" b="1" dirty="0"/>
              <a:t>4</a:t>
            </a:r>
            <a:r>
              <a:rPr lang="en-US" sz="2000" b="1" dirty="0" smtClean="0"/>
              <a:t>:</a:t>
            </a:r>
            <a:endParaRPr lang="sr-Latn-CS" sz="2000" b="1" dirty="0" smtClean="0"/>
          </a:p>
          <a:p>
            <a:r>
              <a:rPr lang="sr-Latn-CS" dirty="0" smtClean="0"/>
              <a:t>Izračunati sledeće granične vr</a:t>
            </a:r>
            <a:r>
              <a:rPr lang="en-US" dirty="0" err="1" smtClean="0"/>
              <a:t>ij</a:t>
            </a:r>
            <a:r>
              <a:rPr lang="sr-Latn-CS" dirty="0" smtClean="0"/>
              <a:t>ednosti</a:t>
            </a:r>
          </a:p>
          <a:p>
            <a:endParaRPr lang="sr-Latn-CS" dirty="0" smtClean="0"/>
          </a:p>
          <a:p>
            <a:endParaRPr lang="sr-Latn-CS" sz="1600" dirty="0" smtClean="0"/>
          </a:p>
          <a:p>
            <a:endParaRPr lang="sr-Latn-CS" sz="1600" dirty="0" smtClean="0"/>
          </a:p>
          <a:p>
            <a:r>
              <a:rPr lang="sr-Latn-CS" sz="2000" b="1" dirty="0" smtClean="0"/>
              <a:t>R</a:t>
            </a:r>
            <a:r>
              <a:rPr lang="en-US" sz="2000" b="1" dirty="0" smtClean="0"/>
              <a:t>j</a:t>
            </a:r>
            <a:r>
              <a:rPr lang="sr-Latn-CS" sz="2000" b="1" dirty="0" smtClean="0"/>
              <a:t>ešenje:</a:t>
            </a:r>
          </a:p>
          <a:p>
            <a:endParaRPr lang="sr-Latn-CS" sz="2000" dirty="0" smtClean="0"/>
          </a:p>
          <a:p>
            <a:endParaRPr lang="en-US" b="1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979488" y="2438400"/>
          <a:ext cx="199390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3" imgW="1307532" imgH="355446" progId="">
                  <p:embed/>
                </p:oleObj>
              </mc:Choice>
              <mc:Fallback>
                <p:oleObj name="Equation" r:id="rId3" imgW="1307532" imgH="355446" progId="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488" y="2438400"/>
                        <a:ext cx="1993900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Grp="1" noChangeAspect="1"/>
          </p:cNvGraphicFramePr>
          <p:nvPr/>
        </p:nvGraphicFramePr>
        <p:xfrm>
          <a:off x="4191000" y="2362200"/>
          <a:ext cx="1563688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5" imgW="1040948" imgH="431613" progId="">
                  <p:embed/>
                </p:oleObj>
              </mc:Choice>
              <mc:Fallback>
                <p:oleObj name="Equation" r:id="rId5" imgW="1040948" imgH="431613" progId="">
                  <p:embed/>
                  <p:pic>
                    <p:nvPicPr>
                      <p:cNvPr id="0" name="Object 2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362200"/>
                        <a:ext cx="1563688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2787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51520" y="1700808"/>
            <a:ext cx="4572000" cy="233910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 err="1" smtClean="0"/>
              <a:t>Primjer</a:t>
            </a:r>
            <a:r>
              <a:rPr lang="sr-Latn-CS" sz="2000" b="1" dirty="0" smtClean="0"/>
              <a:t> </a:t>
            </a:r>
            <a:r>
              <a:rPr lang="en-US" sz="2000" b="1" dirty="0"/>
              <a:t>5</a:t>
            </a:r>
            <a:r>
              <a:rPr lang="en-US" sz="2000" b="1" dirty="0" smtClean="0"/>
              <a:t>:</a:t>
            </a:r>
            <a:r>
              <a:rPr lang="sr-Latn-CS" sz="2000" b="1" dirty="0" smtClean="0"/>
              <a:t> ( tip 3 )</a:t>
            </a:r>
          </a:p>
          <a:p>
            <a:r>
              <a:rPr lang="sr-Latn-CS" dirty="0" smtClean="0"/>
              <a:t>Izračunati sledeće granične vr</a:t>
            </a:r>
            <a:r>
              <a:rPr lang="en-US" dirty="0" err="1" smtClean="0"/>
              <a:t>ij</a:t>
            </a:r>
            <a:r>
              <a:rPr lang="sr-Latn-CS" dirty="0" smtClean="0"/>
              <a:t>ednosti</a:t>
            </a:r>
          </a:p>
          <a:p>
            <a:endParaRPr lang="sr-Latn-CS" dirty="0" smtClean="0"/>
          </a:p>
          <a:p>
            <a:endParaRPr lang="sr-Latn-CS" sz="1600" dirty="0" smtClean="0"/>
          </a:p>
          <a:p>
            <a:endParaRPr lang="sr-Latn-CS" sz="1600" dirty="0" smtClean="0"/>
          </a:p>
          <a:p>
            <a:r>
              <a:rPr lang="sr-Latn-CS" sz="2000" b="1" dirty="0" smtClean="0"/>
              <a:t>R</a:t>
            </a:r>
            <a:r>
              <a:rPr lang="en-US" sz="2000" b="1" dirty="0" smtClean="0"/>
              <a:t>j</a:t>
            </a:r>
            <a:r>
              <a:rPr lang="sr-Latn-CS" sz="2000" b="1" dirty="0" smtClean="0"/>
              <a:t>ešenje:</a:t>
            </a:r>
          </a:p>
          <a:p>
            <a:endParaRPr lang="sr-Latn-CS" sz="2000" dirty="0" smtClean="0"/>
          </a:p>
          <a:p>
            <a:endParaRPr lang="en-US" b="1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066800" y="2390775"/>
          <a:ext cx="2065338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1193800" imgH="419100" progId="">
                  <p:embed/>
                </p:oleObj>
              </mc:Choice>
              <mc:Fallback>
                <p:oleObj name="Equation" r:id="rId3" imgW="1193800" imgH="419100" progId="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390775"/>
                        <a:ext cx="2065338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Grp="1" noChangeAspect="1"/>
          </p:cNvGraphicFramePr>
          <p:nvPr/>
        </p:nvGraphicFramePr>
        <p:xfrm>
          <a:off x="4191000" y="2419350"/>
          <a:ext cx="2093913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5" imgW="1231366" imgH="418918" progId="">
                  <p:embed/>
                </p:oleObj>
              </mc:Choice>
              <mc:Fallback>
                <p:oleObj name="Equation" r:id="rId5" imgW="1231366" imgH="418918" progId="">
                  <p:embed/>
                  <p:pic>
                    <p:nvPicPr>
                      <p:cNvPr id="0" name="Object 2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419350"/>
                        <a:ext cx="2093913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173163" y="3711575"/>
          <a:ext cx="460692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7" imgW="3200400" imgH="495300" progId="">
                  <p:embed/>
                </p:oleObj>
              </mc:Choice>
              <mc:Fallback>
                <p:oleObj name="Equation" r:id="rId7" imgW="3200400" imgH="495300" progId="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3163" y="3711575"/>
                        <a:ext cx="4606925" cy="71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031875" y="5249863"/>
          <a:ext cx="5027613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9" imgW="3276600" imgH="469900" progId="">
                  <p:embed/>
                </p:oleObj>
              </mc:Choice>
              <mc:Fallback>
                <p:oleObj name="Equation" r:id="rId9" imgW="3276600" imgH="469900" progId="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875" y="5249863"/>
                        <a:ext cx="5027613" cy="722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2833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</TotalTime>
  <Words>74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Concourse</vt:lpstr>
      <vt:lpstr>Equation</vt:lpstr>
      <vt:lpstr>  GRANIČNA VRIJEDNOST FUNKCIJE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GRANIČNA VRIJEDNOST FUNKCIJE</dc:title>
  <dc:creator>SVETLANA</dc:creator>
  <cp:lastModifiedBy>SVETLANA</cp:lastModifiedBy>
  <cp:revision>2</cp:revision>
  <dcterms:created xsi:type="dcterms:W3CDTF">2020-11-07T19:14:48Z</dcterms:created>
  <dcterms:modified xsi:type="dcterms:W3CDTF">2020-11-07T19:30:13Z</dcterms:modified>
</cp:coreProperties>
</file>