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  <p:sldId id="269" r:id="rId13"/>
    <p:sldId id="270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99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65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2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53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40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30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8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11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7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462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01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3E9E-7E05-4DDB-9B09-289D8C16FFC9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FAB9656-471B-4B74-B11E-1E4DD28FA27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21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0BC18F-0DF7-427B-A140-8F480EAA2C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i="1" dirty="0"/>
              <a:t>        </a:t>
            </a:r>
            <a:r>
              <a:rPr lang="en-US" sz="8000" i="1" dirty="0" err="1"/>
              <a:t>sintagma</a:t>
            </a:r>
            <a:endParaRPr lang="en-US" sz="8000" i="1" dirty="0"/>
          </a:p>
        </p:txBody>
      </p:sp>
    </p:spTree>
    <p:extLst>
      <p:ext uri="{BB962C8B-B14F-4D97-AF65-F5344CB8AC3E}">
        <p14:creationId xmlns:p14="http://schemas.microsoft.com/office/powerpoint/2010/main" val="1763762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5B2873-9F5C-4C3D-A729-A44C559B7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76695"/>
          </a:xfrm>
        </p:spPr>
        <p:txBody>
          <a:bodyPr>
            <a:noAutofit/>
          </a:bodyPr>
          <a:lstStyle/>
          <a:p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sintaksičkoj</a:t>
            </a:r>
            <a:r>
              <a:rPr lang="en-US" sz="2400" dirty="0"/>
              <a:t> </a:t>
            </a:r>
            <a:r>
              <a:rPr lang="en-US" sz="2400" dirty="0" err="1"/>
              <a:t>funkciji</a:t>
            </a:r>
            <a:r>
              <a:rPr lang="en-US" sz="2400" dirty="0"/>
              <a:t>, </a:t>
            </a:r>
            <a:r>
              <a:rPr lang="en-US" sz="2400" dirty="0" err="1"/>
              <a:t>tj</a:t>
            </a:r>
            <a:r>
              <a:rPr lang="en-US" sz="2400" dirty="0"/>
              <a:t>. </a:t>
            </a:r>
            <a:r>
              <a:rPr lang="en-US" sz="2400" dirty="0" err="1"/>
              <a:t>ulozi</a:t>
            </a:r>
            <a:r>
              <a:rPr lang="en-US" sz="2400" dirty="0"/>
              <a:t> u </a:t>
            </a:r>
            <a:r>
              <a:rPr lang="en-US" sz="2400" dirty="0" err="1"/>
              <a:t>rečenici</a:t>
            </a:r>
            <a:r>
              <a:rPr lang="en-US" sz="2400" dirty="0"/>
              <a:t>, </a:t>
            </a:r>
            <a:r>
              <a:rPr lang="en-US" sz="2400" dirty="0" err="1"/>
              <a:t>sintagme</a:t>
            </a:r>
            <a:r>
              <a:rPr lang="en-US" sz="2400" dirty="0"/>
              <a:t> se </a:t>
            </a:r>
            <a:r>
              <a:rPr lang="en-US" sz="2400" dirty="0" err="1"/>
              <a:t>dijele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: </a:t>
            </a:r>
            <a:r>
              <a:rPr lang="en-US" sz="2400" dirty="0" err="1"/>
              <a:t>subjekatske</a:t>
            </a:r>
            <a:r>
              <a:rPr lang="en-US" sz="2400" dirty="0"/>
              <a:t>, </a:t>
            </a:r>
            <a:r>
              <a:rPr lang="en-US" sz="2400" dirty="0" err="1"/>
              <a:t>predikatske</a:t>
            </a:r>
            <a:r>
              <a:rPr lang="en-US" sz="2400" dirty="0"/>
              <a:t>, </a:t>
            </a:r>
            <a:r>
              <a:rPr lang="en-US" sz="2400" dirty="0" err="1"/>
              <a:t>objekatske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u="sng" dirty="0" err="1"/>
              <a:t>Kiša</a:t>
            </a:r>
            <a:r>
              <a:rPr lang="en-US" sz="2400" b="1" u="sng" dirty="0"/>
              <a:t>, </a:t>
            </a:r>
            <a:r>
              <a:rPr lang="en-US" sz="2400" b="1" u="sng" dirty="0" err="1"/>
              <a:t>vjetar</a:t>
            </a:r>
            <a:r>
              <a:rPr lang="en-US" sz="2400" b="1" u="sng" dirty="0"/>
              <a:t> </a:t>
            </a:r>
            <a:r>
              <a:rPr lang="en-US" sz="2400" b="1" u="sng" dirty="0" err="1"/>
              <a:t>i</a:t>
            </a:r>
            <a:r>
              <a:rPr lang="en-US" sz="2400" b="1" u="sng" dirty="0"/>
              <a:t> </a:t>
            </a:r>
            <a:r>
              <a:rPr lang="en-US" sz="2400" b="1" u="sng" dirty="0" err="1"/>
              <a:t>snijeg</a:t>
            </a:r>
            <a:r>
              <a:rPr lang="en-US" sz="2400" b="1" u="sng" dirty="0"/>
              <a:t> </a:t>
            </a:r>
            <a:r>
              <a:rPr lang="en-US" sz="2400" dirty="0" err="1"/>
              <a:t>rušili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objekte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Stigli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b="1" u="sng" dirty="0" err="1"/>
              <a:t>studenti</a:t>
            </a:r>
            <a:r>
              <a:rPr lang="en-US" sz="2400" b="1" u="sng" dirty="0"/>
              <a:t>  </a:t>
            </a:r>
            <a:r>
              <a:rPr lang="en-US" sz="2400" b="1" u="sng" dirty="0" err="1"/>
              <a:t>i</a:t>
            </a:r>
            <a:r>
              <a:rPr lang="en-US" sz="2400" b="1" u="sng" dirty="0"/>
              <a:t> </a:t>
            </a:r>
            <a:r>
              <a:rPr lang="en-US" sz="2400" b="1" u="sng" dirty="0" err="1"/>
              <a:t>profesori</a:t>
            </a:r>
            <a:r>
              <a:rPr lang="en-US" sz="2400" b="1" u="sng" dirty="0"/>
              <a:t>.</a:t>
            </a:r>
          </a:p>
          <a:p>
            <a:r>
              <a:rPr lang="en-US" sz="2400" dirty="0"/>
              <a:t>On </a:t>
            </a:r>
            <a:r>
              <a:rPr lang="en-US" sz="2400" b="1" u="sng" dirty="0" err="1"/>
              <a:t>sjedi</a:t>
            </a:r>
            <a:r>
              <a:rPr lang="en-US" sz="2400" b="1" u="sng" dirty="0"/>
              <a:t> </a:t>
            </a:r>
            <a:r>
              <a:rPr lang="en-US" sz="2400" b="1" u="sng" dirty="0" err="1"/>
              <a:t>i</a:t>
            </a:r>
            <a:r>
              <a:rPr lang="en-US" sz="2400" b="1" u="sng" dirty="0"/>
              <a:t> </a:t>
            </a:r>
            <a:r>
              <a:rPr lang="en-US" sz="2400" b="1" u="sng" dirty="0" err="1"/>
              <a:t>radi</a:t>
            </a:r>
            <a:r>
              <a:rPr lang="en-US" sz="2400" b="1" u="sng" dirty="0"/>
              <a:t>.</a:t>
            </a:r>
          </a:p>
          <a:p>
            <a:r>
              <a:rPr lang="en-US" sz="2400" dirty="0" err="1"/>
              <a:t>Nagradili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b="1" u="sng" dirty="0" err="1"/>
              <a:t>đake</a:t>
            </a:r>
            <a:r>
              <a:rPr lang="en-US" sz="2400" b="1" u="sng" dirty="0"/>
              <a:t> </a:t>
            </a:r>
            <a:r>
              <a:rPr lang="en-US" sz="2400" b="1" u="sng" dirty="0" err="1"/>
              <a:t>i</a:t>
            </a:r>
            <a:r>
              <a:rPr lang="en-US" sz="2400" b="1" u="sng" dirty="0"/>
              <a:t> </a:t>
            </a:r>
            <a:r>
              <a:rPr lang="en-US" sz="2400" b="1" u="sng" dirty="0" err="1"/>
              <a:t>studente</a:t>
            </a:r>
            <a:r>
              <a:rPr lang="en-US" sz="2400" b="1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046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67D2FD-E5A1-43BC-9381-15ECAEA1C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 </a:t>
            </a:r>
            <a:r>
              <a:rPr lang="en-US" sz="2400" dirty="0" err="1"/>
              <a:t>navedenim</a:t>
            </a:r>
            <a:r>
              <a:rPr lang="en-US" sz="2400" dirty="0"/>
              <a:t> </a:t>
            </a:r>
            <a:r>
              <a:rPr lang="en-US" sz="2400" dirty="0" err="1"/>
              <a:t>primjerima</a:t>
            </a:r>
            <a:r>
              <a:rPr lang="en-US" sz="2400" dirty="0"/>
              <a:t> </a:t>
            </a:r>
            <a:r>
              <a:rPr lang="en-US" sz="2400" b="1" i="1" dirty="0"/>
              <a:t>(</a:t>
            </a:r>
            <a:r>
              <a:rPr lang="en-US" sz="2400" b="1" i="1" dirty="0" err="1"/>
              <a:t>kiša</a:t>
            </a:r>
            <a:r>
              <a:rPr lang="en-US" sz="2400" b="1" i="1" dirty="0"/>
              <a:t>, </a:t>
            </a:r>
            <a:r>
              <a:rPr lang="en-US" sz="2400" b="1" i="1" dirty="0" err="1"/>
              <a:t>vjetar</a:t>
            </a:r>
            <a:r>
              <a:rPr lang="en-US" sz="2400" b="1" i="1" dirty="0"/>
              <a:t> </a:t>
            </a:r>
            <a:r>
              <a:rPr lang="en-US" sz="2400" b="1" i="1" dirty="0" err="1"/>
              <a:t>i</a:t>
            </a:r>
            <a:r>
              <a:rPr lang="en-US" sz="2400" b="1" i="1" dirty="0"/>
              <a:t> </a:t>
            </a:r>
            <a:r>
              <a:rPr lang="en-US" sz="2400" b="1" i="1" dirty="0" err="1"/>
              <a:t>snijeg</a:t>
            </a:r>
            <a:r>
              <a:rPr lang="en-US" sz="2400" b="1" i="1" dirty="0"/>
              <a:t>; </a:t>
            </a:r>
            <a:r>
              <a:rPr lang="en-US" sz="2400" b="1" i="1" dirty="0" err="1"/>
              <a:t>studenti</a:t>
            </a:r>
            <a:r>
              <a:rPr lang="en-US" sz="2400" b="1" i="1" dirty="0"/>
              <a:t>  </a:t>
            </a:r>
            <a:r>
              <a:rPr lang="en-US" sz="2400" b="1" i="1" dirty="0" err="1"/>
              <a:t>i</a:t>
            </a:r>
            <a:r>
              <a:rPr lang="en-US" sz="2400" b="1" i="1" dirty="0"/>
              <a:t> </a:t>
            </a:r>
            <a:r>
              <a:rPr lang="en-US" sz="2400" b="1" i="1" dirty="0" err="1"/>
              <a:t>profesori</a:t>
            </a:r>
            <a:r>
              <a:rPr lang="en-US" sz="2400" dirty="0"/>
              <a:t>) </a:t>
            </a:r>
            <a:r>
              <a:rPr lang="en-US" sz="2400" dirty="0" err="1"/>
              <a:t>funkciju</a:t>
            </a:r>
            <a:r>
              <a:rPr lang="en-US" sz="2400" dirty="0"/>
              <a:t> </a:t>
            </a:r>
            <a:r>
              <a:rPr lang="en-US" sz="2400" dirty="0" err="1"/>
              <a:t>subjekta</a:t>
            </a:r>
            <a:r>
              <a:rPr lang="en-US" sz="2400" dirty="0"/>
              <a:t> </a:t>
            </a:r>
            <a:r>
              <a:rPr lang="en-US" sz="2400" dirty="0" err="1"/>
              <a:t>vrše</a:t>
            </a:r>
            <a:r>
              <a:rPr lang="en-US" sz="2400" dirty="0"/>
              <a:t> </a:t>
            </a:r>
            <a:r>
              <a:rPr lang="en-US" sz="2400" dirty="0" err="1"/>
              <a:t>dva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tri </a:t>
            </a:r>
            <a:r>
              <a:rPr lang="en-US" sz="2400" dirty="0" err="1"/>
              <a:t>pojma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povezuje</a:t>
            </a:r>
            <a:r>
              <a:rPr lang="en-US" sz="2400" dirty="0"/>
              <a:t> </a:t>
            </a:r>
            <a:r>
              <a:rPr lang="en-US" sz="2400" dirty="0" err="1"/>
              <a:t>ista</a:t>
            </a:r>
            <a:r>
              <a:rPr lang="en-US" sz="2400" dirty="0"/>
              <a:t> </a:t>
            </a:r>
            <a:r>
              <a:rPr lang="en-US" sz="2400" dirty="0" err="1"/>
              <a:t>radnja</a:t>
            </a:r>
            <a:r>
              <a:rPr lang="en-US" sz="2400" dirty="0"/>
              <a:t>.</a:t>
            </a:r>
          </a:p>
          <a:p>
            <a:r>
              <a:rPr lang="en-US" sz="2400" dirty="0"/>
              <a:t>U </a:t>
            </a:r>
            <a:r>
              <a:rPr lang="en-US" sz="2400" dirty="0" err="1"/>
              <a:t>sintagmi</a:t>
            </a:r>
            <a:r>
              <a:rPr lang="en-US" sz="2400" dirty="0"/>
              <a:t> </a:t>
            </a:r>
            <a:r>
              <a:rPr lang="en-US" sz="2400" b="1" i="1" dirty="0" err="1"/>
              <a:t>sjedi</a:t>
            </a:r>
            <a:r>
              <a:rPr lang="en-US" sz="2400" b="1" i="1" dirty="0"/>
              <a:t> </a:t>
            </a:r>
            <a:r>
              <a:rPr lang="en-US" sz="2400" b="1" i="1" dirty="0" err="1"/>
              <a:t>i</a:t>
            </a:r>
            <a:r>
              <a:rPr lang="en-US" sz="2400" b="1" i="1" dirty="0"/>
              <a:t> </a:t>
            </a:r>
            <a:r>
              <a:rPr lang="en-US" sz="2400" b="1" i="1" dirty="0" err="1"/>
              <a:t>radi</a:t>
            </a:r>
            <a:r>
              <a:rPr lang="en-US" sz="2400" b="1" i="1" dirty="0"/>
              <a:t> </a:t>
            </a:r>
            <a:r>
              <a:rPr lang="en-US" sz="2400" dirty="0" err="1"/>
              <a:t>dvije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</a:t>
            </a:r>
            <a:r>
              <a:rPr lang="en-US" sz="2400" dirty="0" err="1"/>
              <a:t>vrše</a:t>
            </a:r>
            <a:r>
              <a:rPr lang="en-US" sz="2400" dirty="0"/>
              <a:t> </a:t>
            </a:r>
            <a:r>
              <a:rPr lang="en-US" sz="2400" dirty="0" err="1"/>
              <a:t>funkciju</a:t>
            </a:r>
            <a:r>
              <a:rPr lang="en-US" sz="2400" dirty="0"/>
              <a:t> </a:t>
            </a:r>
            <a:r>
              <a:rPr lang="en-US" sz="2400" dirty="0" err="1"/>
              <a:t>predikata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Imamo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objekatsku</a:t>
            </a:r>
            <a:r>
              <a:rPr lang="en-US" sz="2400" dirty="0"/>
              <a:t> </a:t>
            </a:r>
            <a:r>
              <a:rPr lang="en-US" sz="2400" dirty="0" err="1"/>
              <a:t>sintagmu</a:t>
            </a:r>
            <a:r>
              <a:rPr lang="en-US" sz="2400" dirty="0"/>
              <a:t> u </a:t>
            </a:r>
            <a:r>
              <a:rPr lang="en-US" sz="2400" dirty="0" err="1"/>
              <a:t>primjeru</a:t>
            </a:r>
            <a:r>
              <a:rPr lang="en-US" sz="2400" dirty="0"/>
              <a:t> </a:t>
            </a:r>
            <a:r>
              <a:rPr lang="en-US" sz="2400" b="1" i="1" dirty="0" err="1"/>
              <a:t>đake</a:t>
            </a:r>
            <a:r>
              <a:rPr lang="en-US" sz="2400" b="1" i="1" dirty="0"/>
              <a:t> </a:t>
            </a:r>
            <a:r>
              <a:rPr lang="en-US" sz="2400" b="1" i="1" dirty="0" err="1"/>
              <a:t>i</a:t>
            </a:r>
            <a:r>
              <a:rPr lang="en-US" sz="2400" b="1" i="1" dirty="0"/>
              <a:t> </a:t>
            </a:r>
            <a:r>
              <a:rPr lang="en-US" sz="2400" b="1" i="1" dirty="0" err="1"/>
              <a:t>studente</a:t>
            </a:r>
            <a:r>
              <a:rPr lang="en-US" sz="24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9653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CB24D6-729E-44C5-95CB-A50C0A285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Odredi</a:t>
            </a:r>
            <a:r>
              <a:rPr lang="en-US" sz="2400" dirty="0"/>
              <a:t> </a:t>
            </a:r>
            <a:r>
              <a:rPr lang="en-US" sz="2400" dirty="0" err="1"/>
              <a:t>sljedeće</a:t>
            </a:r>
            <a:r>
              <a:rPr lang="en-US" sz="2400" dirty="0"/>
              <a:t> </a:t>
            </a:r>
            <a:r>
              <a:rPr lang="en-US" sz="2400" dirty="0" err="1"/>
              <a:t>sintagme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funkciji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i="1" dirty="0" err="1"/>
              <a:t>Stari</a:t>
            </a:r>
            <a:r>
              <a:rPr lang="en-US" sz="2400" i="1" dirty="0"/>
              <a:t> </a:t>
            </a:r>
            <a:r>
              <a:rPr lang="en-US" sz="2400" i="1" dirty="0" err="1"/>
              <a:t>čovjek</a:t>
            </a:r>
            <a:r>
              <a:rPr lang="en-US" sz="2400" i="1" dirty="0"/>
              <a:t> </a:t>
            </a:r>
            <a:r>
              <a:rPr lang="en-US" sz="2400" i="1" dirty="0" err="1"/>
              <a:t>brzo</a:t>
            </a:r>
            <a:r>
              <a:rPr lang="en-US" sz="2400" i="1" dirty="0"/>
              <a:t> </a:t>
            </a:r>
            <a:r>
              <a:rPr lang="en-US" sz="2400" i="1" dirty="0" err="1"/>
              <a:t>piše</a:t>
            </a:r>
            <a:r>
              <a:rPr lang="en-US" sz="2400" i="1" dirty="0"/>
              <a:t> </a:t>
            </a:r>
            <a:r>
              <a:rPr lang="en-US" sz="2400" i="1" dirty="0" err="1"/>
              <a:t>dugo</a:t>
            </a:r>
            <a:r>
              <a:rPr lang="en-US" sz="2400" i="1" dirty="0"/>
              <a:t> </a:t>
            </a:r>
            <a:r>
              <a:rPr lang="en-US" sz="2400" i="1" dirty="0" err="1"/>
              <a:t>pismo</a:t>
            </a:r>
            <a:r>
              <a:rPr lang="en-US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4771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64EAEC-6B80-4099-85AE-234DF551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sintagme</a:t>
            </a:r>
            <a:r>
              <a:rPr lang="en-US" dirty="0"/>
              <a:t> u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primjerima</a:t>
            </a:r>
            <a:r>
              <a:rPr lang="en-US" dirty="0"/>
              <a:t>:</a:t>
            </a:r>
          </a:p>
          <a:p>
            <a:endParaRPr lang="en-US" i="1" dirty="0"/>
          </a:p>
          <a:p>
            <a:r>
              <a:rPr lang="en-US" i="1" dirty="0" err="1"/>
              <a:t>Organizatori</a:t>
            </a:r>
            <a:r>
              <a:rPr lang="en-US" i="1" dirty="0"/>
              <a:t> </a:t>
            </a:r>
            <a:r>
              <a:rPr lang="en-US" i="1" dirty="0" err="1"/>
              <a:t>festivala</a:t>
            </a:r>
            <a:r>
              <a:rPr lang="en-US" i="1" dirty="0"/>
              <a:t>;	</a:t>
            </a:r>
            <a:r>
              <a:rPr lang="en-US" i="1" dirty="0" err="1"/>
              <a:t>jedan</a:t>
            </a:r>
            <a:r>
              <a:rPr lang="en-US" i="1" dirty="0"/>
              <a:t> </a:t>
            </a:r>
            <a:r>
              <a:rPr lang="en-US" i="1" dirty="0" err="1"/>
              <a:t>veoma</a:t>
            </a:r>
            <a:r>
              <a:rPr lang="en-US" i="1" dirty="0"/>
              <a:t> </a:t>
            </a:r>
            <a:r>
              <a:rPr lang="en-US" i="1" dirty="0" err="1"/>
              <a:t>zanimljiv</a:t>
            </a:r>
            <a:r>
              <a:rPr lang="en-US" i="1" dirty="0"/>
              <a:t> film;		</a:t>
            </a:r>
            <a:r>
              <a:rPr lang="en-US" i="1" dirty="0" err="1"/>
              <a:t>izuzetno</a:t>
            </a:r>
            <a:r>
              <a:rPr lang="en-US" i="1" dirty="0"/>
              <a:t> </a:t>
            </a:r>
            <a:r>
              <a:rPr lang="en-US" i="1" dirty="0" err="1"/>
              <a:t>brzo</a:t>
            </a:r>
            <a:r>
              <a:rPr lang="en-US" i="1" dirty="0"/>
              <a:t>;</a:t>
            </a:r>
          </a:p>
          <a:p>
            <a:r>
              <a:rPr lang="en-US" i="1" dirty="0" err="1"/>
              <a:t>Izuzetno</a:t>
            </a:r>
            <a:r>
              <a:rPr lang="en-US" i="1" dirty="0"/>
              <a:t> </a:t>
            </a:r>
            <a:r>
              <a:rPr lang="en-US" i="1" dirty="0" err="1"/>
              <a:t>brz</a:t>
            </a:r>
            <a:r>
              <a:rPr lang="en-US" i="1" dirty="0"/>
              <a:t>;		</a:t>
            </a:r>
            <a:r>
              <a:rPr lang="en-US" i="1" dirty="0" err="1"/>
              <a:t>zapanjujuće</a:t>
            </a:r>
            <a:r>
              <a:rPr lang="en-US" i="1" dirty="0"/>
              <a:t> </a:t>
            </a:r>
            <a:r>
              <a:rPr lang="en-US" i="1" dirty="0" err="1"/>
              <a:t>ružan</a:t>
            </a:r>
            <a:r>
              <a:rPr lang="en-US" i="1" dirty="0"/>
              <a:t>;		</a:t>
            </a:r>
            <a:r>
              <a:rPr lang="en-US" i="1" dirty="0" err="1"/>
              <a:t>zlatna</a:t>
            </a:r>
            <a:r>
              <a:rPr lang="en-US" i="1" dirty="0"/>
              <a:t> </a:t>
            </a:r>
            <a:r>
              <a:rPr lang="en-US" i="1" dirty="0" err="1"/>
              <a:t>ogrlica</a:t>
            </a:r>
            <a:r>
              <a:rPr lang="en-US" i="1" dirty="0"/>
              <a:t> </a:t>
            </a:r>
            <a:r>
              <a:rPr lang="en-US" i="1" dirty="0" err="1"/>
              <a:t>neobičnog</a:t>
            </a:r>
            <a:r>
              <a:rPr lang="en-US" i="1" dirty="0"/>
              <a:t> </a:t>
            </a:r>
            <a:r>
              <a:rPr lang="en-US" i="1" dirty="0" err="1"/>
              <a:t>dizajna</a:t>
            </a:r>
            <a:r>
              <a:rPr lang="en-US" i="1" dirty="0"/>
              <a:t>;</a:t>
            </a:r>
          </a:p>
          <a:p>
            <a:r>
              <a:rPr lang="en-US" i="1" dirty="0" err="1"/>
              <a:t>Veoma</a:t>
            </a:r>
            <a:r>
              <a:rPr lang="en-US" i="1" dirty="0"/>
              <a:t> </a:t>
            </a:r>
            <a:r>
              <a:rPr lang="en-US" i="1" dirty="0" err="1"/>
              <a:t>pažljivo</a:t>
            </a:r>
            <a:r>
              <a:rPr lang="en-US" i="1" dirty="0"/>
              <a:t>;		</a:t>
            </a:r>
            <a:r>
              <a:rPr lang="en-US" i="1" dirty="0" err="1"/>
              <a:t>brzo</a:t>
            </a:r>
            <a:r>
              <a:rPr lang="en-US" i="1" dirty="0"/>
              <a:t> </a:t>
            </a:r>
            <a:r>
              <a:rPr lang="en-US" i="1" dirty="0" err="1"/>
              <a:t>reagovati</a:t>
            </a:r>
            <a:r>
              <a:rPr lang="en-US" i="1" dirty="0"/>
              <a:t>;		</a:t>
            </a:r>
            <a:r>
              <a:rPr lang="en-US" i="1" dirty="0" err="1"/>
              <a:t>parče</a:t>
            </a:r>
            <a:r>
              <a:rPr lang="en-US" i="1" dirty="0"/>
              <a:t> torte;</a:t>
            </a:r>
          </a:p>
          <a:p>
            <a:r>
              <a:rPr lang="en-US" i="1" dirty="0" err="1"/>
              <a:t>Kuća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brdu</a:t>
            </a:r>
            <a:r>
              <a:rPr lang="en-US" i="1" dirty="0"/>
              <a:t>;		</a:t>
            </a:r>
            <a:r>
              <a:rPr lang="en-US" i="1" dirty="0" err="1"/>
              <a:t>zviždanje</a:t>
            </a:r>
            <a:r>
              <a:rPr lang="en-US" i="1" dirty="0"/>
              <a:t> </a:t>
            </a:r>
            <a:r>
              <a:rPr lang="en-US" i="1" dirty="0" err="1"/>
              <a:t>vjetra</a:t>
            </a:r>
            <a:r>
              <a:rPr lang="en-US" i="1" dirty="0"/>
              <a:t>.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89331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837F6D-4F42-418F-9035-AA7708174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24610"/>
            <a:ext cx="9603275" cy="3834652"/>
          </a:xfrm>
        </p:spPr>
        <p:txBody>
          <a:bodyPr>
            <a:noAutofit/>
          </a:bodyPr>
          <a:lstStyle/>
          <a:p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vrsti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sadrže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karakteru</a:t>
            </a:r>
            <a:r>
              <a:rPr lang="en-US" sz="2400" dirty="0"/>
              <a:t> </a:t>
            </a:r>
            <a:r>
              <a:rPr lang="en-US" sz="2400" dirty="0" err="1"/>
              <a:t>njihovih</a:t>
            </a:r>
            <a:r>
              <a:rPr lang="en-US" sz="2400" dirty="0"/>
              <a:t> </a:t>
            </a:r>
            <a:r>
              <a:rPr lang="en-US" sz="2400" dirty="0" err="1"/>
              <a:t>odnosa</a:t>
            </a:r>
            <a:r>
              <a:rPr lang="en-US" sz="2400" dirty="0"/>
              <a:t>, </a:t>
            </a:r>
            <a:r>
              <a:rPr lang="en-US" sz="2400" dirty="0" err="1"/>
              <a:t>sintagme</a:t>
            </a:r>
            <a:r>
              <a:rPr lang="en-US" sz="2400" dirty="0"/>
              <a:t> se </a:t>
            </a:r>
            <a:r>
              <a:rPr lang="en-US" sz="2400" dirty="0" err="1"/>
              <a:t>dijele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 err="1"/>
              <a:t>Imeničke</a:t>
            </a:r>
            <a:r>
              <a:rPr lang="en-US" sz="2400" dirty="0"/>
              <a:t> (</a:t>
            </a:r>
            <a:r>
              <a:rPr lang="en-US" sz="2400" dirty="0" err="1"/>
              <a:t>majka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ćerka</a:t>
            </a:r>
            <a:r>
              <a:rPr lang="en-US" sz="2400" dirty="0"/>
              <a:t>, </a:t>
            </a:r>
            <a:r>
              <a:rPr lang="en-US" sz="2400" dirty="0" err="1"/>
              <a:t>mlada</a:t>
            </a:r>
            <a:r>
              <a:rPr lang="en-US" sz="2400" dirty="0"/>
              <a:t> </a:t>
            </a:r>
            <a:r>
              <a:rPr lang="en-US" sz="2400" dirty="0" err="1"/>
              <a:t>djevojka</a:t>
            </a:r>
            <a:r>
              <a:rPr lang="en-US" sz="2400" dirty="0"/>
              <a:t>, </a:t>
            </a:r>
            <a:r>
              <a:rPr lang="en-US" sz="2400" dirty="0" err="1"/>
              <a:t>čaj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kafa</a:t>
            </a:r>
            <a:r>
              <a:rPr lang="en-US" sz="2400" dirty="0"/>
              <a:t>, </a:t>
            </a:r>
            <a:r>
              <a:rPr lang="en-US" sz="2400" dirty="0" err="1"/>
              <a:t>otac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sin);</a:t>
            </a:r>
          </a:p>
          <a:p>
            <a:r>
              <a:rPr lang="en-US" sz="2400" b="1" dirty="0" err="1"/>
              <a:t>Glagolske</a:t>
            </a:r>
            <a:r>
              <a:rPr lang="en-US" sz="2400" dirty="0"/>
              <a:t> (</a:t>
            </a:r>
            <a:r>
              <a:rPr lang="en-US" sz="2400" dirty="0" err="1"/>
              <a:t>kupiti</a:t>
            </a:r>
            <a:r>
              <a:rPr lang="en-US" sz="2400" dirty="0"/>
              <a:t> kaput, </a:t>
            </a:r>
            <a:r>
              <a:rPr lang="en-US" sz="2400" dirty="0" err="1"/>
              <a:t>popraviti</a:t>
            </a:r>
            <a:r>
              <a:rPr lang="en-US" sz="2400" dirty="0"/>
              <a:t> auto);</a:t>
            </a:r>
          </a:p>
          <a:p>
            <a:r>
              <a:rPr lang="en-US" sz="2400" b="1" dirty="0" err="1"/>
              <a:t>Pridjevske</a:t>
            </a:r>
            <a:r>
              <a:rPr lang="en-US" sz="2400" dirty="0"/>
              <a:t> (</a:t>
            </a:r>
            <a:r>
              <a:rPr lang="en-US" sz="2400" dirty="0" err="1"/>
              <a:t>veoma</a:t>
            </a:r>
            <a:r>
              <a:rPr lang="en-US" sz="2400" dirty="0"/>
              <a:t> </a:t>
            </a:r>
            <a:r>
              <a:rPr lang="en-US" sz="2400" dirty="0" err="1"/>
              <a:t>lijepa</a:t>
            </a:r>
            <a:r>
              <a:rPr lang="en-US" sz="2400" dirty="0"/>
              <a:t>, </a:t>
            </a:r>
            <a:r>
              <a:rPr lang="en-US" sz="2400" dirty="0" err="1"/>
              <a:t>sasvim</a:t>
            </a:r>
            <a:r>
              <a:rPr lang="en-US" sz="2400" dirty="0"/>
              <a:t> </a:t>
            </a:r>
            <a:r>
              <a:rPr lang="en-US" sz="2400" dirty="0" err="1"/>
              <a:t>prijatna</a:t>
            </a:r>
            <a:r>
              <a:rPr lang="en-US" sz="2400" dirty="0"/>
              <a:t>);</a:t>
            </a:r>
          </a:p>
          <a:p>
            <a:r>
              <a:rPr lang="en-US" sz="2400" b="1" dirty="0" err="1"/>
              <a:t>Priloške</a:t>
            </a:r>
            <a:r>
              <a:rPr lang="en-US" sz="2400" dirty="0"/>
              <a:t> (</a:t>
            </a:r>
            <a:r>
              <a:rPr lang="en-US" sz="2400" dirty="0" err="1"/>
              <a:t>potpuno</a:t>
            </a:r>
            <a:r>
              <a:rPr lang="en-US" sz="2400" dirty="0"/>
              <a:t> </a:t>
            </a:r>
            <a:r>
              <a:rPr lang="en-US" sz="2400" dirty="0" err="1"/>
              <a:t>otvoreno</a:t>
            </a:r>
            <a:r>
              <a:rPr lang="en-US" sz="2400" dirty="0"/>
              <a:t>, </a:t>
            </a:r>
            <a:r>
              <a:rPr lang="en-US" sz="2400" dirty="0" err="1"/>
              <a:t>vrlo</a:t>
            </a:r>
            <a:r>
              <a:rPr lang="en-US" sz="2400" dirty="0"/>
              <a:t> dobro).</a:t>
            </a:r>
          </a:p>
        </p:txBody>
      </p:sp>
    </p:spTree>
    <p:extLst>
      <p:ext uri="{BB962C8B-B14F-4D97-AF65-F5344CB8AC3E}">
        <p14:creationId xmlns:p14="http://schemas.microsoft.com/office/powerpoint/2010/main" val="3362628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221628-5D83-4053-98F2-60E033631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376039"/>
            <a:ext cx="9603275" cy="4350057"/>
          </a:xfrm>
        </p:spPr>
        <p:txBody>
          <a:bodyPr>
            <a:noAutofit/>
          </a:bodyPr>
          <a:lstStyle/>
          <a:p>
            <a:r>
              <a:rPr lang="en-US" sz="2400" dirty="0"/>
              <a:t>U </a:t>
            </a:r>
            <a:r>
              <a:rPr lang="en-US" sz="2400" dirty="0" err="1"/>
              <a:t>sintagmi</a:t>
            </a:r>
            <a:r>
              <a:rPr lang="en-US" sz="2400" dirty="0"/>
              <a:t> </a:t>
            </a:r>
            <a:r>
              <a:rPr lang="en-US" sz="2400" b="1" dirty="0" err="1"/>
              <a:t>dječak</a:t>
            </a:r>
            <a:r>
              <a:rPr lang="en-US" sz="2400" b="1" dirty="0"/>
              <a:t> </a:t>
            </a:r>
            <a:r>
              <a:rPr lang="en-US" sz="2400" b="1" dirty="0" err="1"/>
              <a:t>iz</a:t>
            </a:r>
            <a:r>
              <a:rPr lang="en-US" sz="2400" b="1" dirty="0"/>
              <a:t> </a:t>
            </a:r>
            <a:r>
              <a:rPr lang="en-US" sz="2400" b="1" dirty="0" err="1"/>
              <a:t>komšiluka</a:t>
            </a:r>
            <a:r>
              <a:rPr lang="en-US" sz="2400" dirty="0"/>
              <a:t> </a:t>
            </a:r>
            <a:r>
              <a:rPr lang="en-US" sz="2400" dirty="0" err="1"/>
              <a:t>imenica</a:t>
            </a:r>
            <a:r>
              <a:rPr lang="en-US" sz="2400" dirty="0"/>
              <a:t> </a:t>
            </a:r>
            <a:r>
              <a:rPr lang="en-US" sz="2400" b="1" dirty="0" err="1"/>
              <a:t>dječak</a:t>
            </a:r>
            <a:r>
              <a:rPr lang="en-US" sz="2400" dirty="0"/>
              <a:t> je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da </a:t>
            </a:r>
            <a:r>
              <a:rPr lang="en-US" sz="2400" dirty="0" err="1"/>
              <a:t>vrši</a:t>
            </a:r>
            <a:r>
              <a:rPr lang="en-US" sz="2400" dirty="0"/>
              <a:t> </a:t>
            </a:r>
            <a:r>
              <a:rPr lang="en-US" sz="2400" dirty="0" err="1"/>
              <a:t>funkciju</a:t>
            </a:r>
            <a:r>
              <a:rPr lang="en-US" sz="2400" dirty="0"/>
              <a:t> </a:t>
            </a:r>
            <a:r>
              <a:rPr lang="en-US" sz="2400" dirty="0" err="1"/>
              <a:t>subjekta</a:t>
            </a:r>
            <a:r>
              <a:rPr lang="en-US" sz="2400" dirty="0"/>
              <a:t>, a </a:t>
            </a:r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 </a:t>
            </a:r>
            <a:r>
              <a:rPr lang="en-US" sz="2400" dirty="0" err="1"/>
              <a:t>prijedloško-padežna</a:t>
            </a:r>
            <a:r>
              <a:rPr lang="en-US" sz="2400" dirty="0"/>
              <a:t> </a:t>
            </a:r>
            <a:r>
              <a:rPr lang="en-US" sz="2400" dirty="0" err="1"/>
              <a:t>konstrukcija</a:t>
            </a:r>
            <a:r>
              <a:rPr lang="en-US" sz="2400" dirty="0"/>
              <a:t> </a:t>
            </a:r>
            <a:r>
              <a:rPr lang="en-US" sz="2400" b="1" dirty="0" err="1"/>
              <a:t>iz</a:t>
            </a:r>
            <a:r>
              <a:rPr lang="en-US" sz="2400" b="1" dirty="0"/>
              <a:t> </a:t>
            </a:r>
            <a:r>
              <a:rPr lang="en-US" sz="2400" b="1" dirty="0" err="1"/>
              <a:t>komšiluka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određuje</a:t>
            </a:r>
            <a:r>
              <a:rPr lang="en-US" sz="2400" dirty="0"/>
              <a:t> </a:t>
            </a:r>
            <a:r>
              <a:rPr lang="en-US" sz="2400" dirty="0" err="1"/>
              <a:t>imenicu</a:t>
            </a:r>
            <a:r>
              <a:rPr lang="en-US" sz="2400" dirty="0"/>
              <a:t> </a:t>
            </a:r>
            <a:r>
              <a:rPr lang="en-US" sz="2400" dirty="0" err="1"/>
              <a:t>dječak</a:t>
            </a:r>
            <a:r>
              <a:rPr lang="en-US" sz="2400" dirty="0"/>
              <a:t>. </a:t>
            </a:r>
            <a:r>
              <a:rPr lang="en-US" sz="2400" dirty="0" err="1"/>
              <a:t>Pošto</a:t>
            </a:r>
            <a:r>
              <a:rPr lang="en-US" sz="2400" dirty="0"/>
              <a:t> je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</a:t>
            </a:r>
            <a:r>
              <a:rPr lang="en-US" sz="2400" dirty="0" err="1"/>
              <a:t>ove</a:t>
            </a:r>
            <a:r>
              <a:rPr lang="en-US" sz="2400" dirty="0"/>
              <a:t> </a:t>
            </a:r>
            <a:r>
              <a:rPr lang="en-US" sz="2400" dirty="0" err="1"/>
              <a:t>sintagme</a:t>
            </a:r>
            <a:r>
              <a:rPr lang="en-US" sz="2400" dirty="0"/>
              <a:t> </a:t>
            </a:r>
            <a:r>
              <a:rPr lang="en-US" sz="2400" dirty="0" err="1"/>
              <a:t>imenica</a:t>
            </a:r>
            <a:r>
              <a:rPr lang="en-US" sz="2400" dirty="0"/>
              <a:t>, to je </a:t>
            </a:r>
            <a:r>
              <a:rPr lang="en-US" sz="2400" b="1" dirty="0" err="1"/>
              <a:t>imenička</a:t>
            </a:r>
            <a:r>
              <a:rPr lang="en-US" sz="2400" b="1" dirty="0"/>
              <a:t> </a:t>
            </a:r>
            <a:r>
              <a:rPr lang="en-US" sz="2400" b="1" dirty="0" err="1"/>
              <a:t>sintagma</a:t>
            </a:r>
            <a:r>
              <a:rPr lang="en-US" sz="2400" b="1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U </a:t>
            </a:r>
            <a:r>
              <a:rPr lang="en-US" sz="2400" dirty="0" err="1"/>
              <a:t>sintagmi</a:t>
            </a:r>
            <a:r>
              <a:rPr lang="en-US" sz="2400" dirty="0"/>
              <a:t> </a:t>
            </a:r>
            <a:r>
              <a:rPr lang="en-US" sz="2400" b="1" dirty="0" err="1"/>
              <a:t>sasvim</a:t>
            </a:r>
            <a:r>
              <a:rPr lang="en-US" sz="2400" b="1" dirty="0"/>
              <a:t> </a:t>
            </a:r>
            <a:r>
              <a:rPr lang="en-US" sz="2400" b="1" dirty="0" err="1"/>
              <a:t>nečujno</a:t>
            </a:r>
            <a:r>
              <a:rPr lang="en-US" sz="2400" b="1" dirty="0"/>
              <a:t>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je </a:t>
            </a:r>
            <a:r>
              <a:rPr lang="en-US" sz="2400" dirty="0" err="1"/>
              <a:t>prilog</a:t>
            </a:r>
            <a:r>
              <a:rPr lang="en-US" sz="2400" dirty="0"/>
              <a:t> </a:t>
            </a:r>
            <a:r>
              <a:rPr lang="en-US" sz="2400" b="1" dirty="0" err="1"/>
              <a:t>nečujno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da </a:t>
            </a:r>
            <a:r>
              <a:rPr lang="en-US" sz="2400" dirty="0" err="1"/>
              <a:t>vrši</a:t>
            </a:r>
            <a:r>
              <a:rPr lang="en-US" sz="2400" dirty="0"/>
              <a:t> </a:t>
            </a:r>
            <a:r>
              <a:rPr lang="en-US" sz="2400" dirty="0" err="1"/>
              <a:t>funkciju</a:t>
            </a:r>
            <a:r>
              <a:rPr lang="en-US" sz="2400" dirty="0"/>
              <a:t> </a:t>
            </a:r>
            <a:r>
              <a:rPr lang="en-US" sz="2400" dirty="0" err="1"/>
              <a:t>priloške</a:t>
            </a:r>
            <a:r>
              <a:rPr lang="en-US" sz="2400" dirty="0"/>
              <a:t> </a:t>
            </a:r>
            <a:r>
              <a:rPr lang="en-US" sz="2400" dirty="0" err="1"/>
              <a:t>odredbe</a:t>
            </a:r>
            <a:r>
              <a:rPr lang="en-US" sz="2400" dirty="0"/>
              <a:t> za </a:t>
            </a:r>
            <a:r>
              <a:rPr lang="en-US" sz="2400" dirty="0" err="1"/>
              <a:t>način</a:t>
            </a:r>
            <a:r>
              <a:rPr lang="en-US" sz="2400" dirty="0"/>
              <a:t>, a </a:t>
            </a:r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 je </a:t>
            </a:r>
            <a:r>
              <a:rPr lang="en-US" sz="2400" dirty="0" err="1"/>
              <a:t>prilog</a:t>
            </a:r>
            <a:r>
              <a:rPr lang="en-US" sz="2400" dirty="0"/>
              <a:t> </a:t>
            </a:r>
            <a:r>
              <a:rPr lang="en-US" sz="2400" b="1" dirty="0" err="1"/>
              <a:t>sasvim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određuje</a:t>
            </a:r>
            <a:r>
              <a:rPr lang="en-US" sz="2400" dirty="0"/>
              <a:t> </a:t>
            </a:r>
            <a:r>
              <a:rPr lang="en-US" sz="2400" dirty="0" err="1"/>
              <a:t>glavnu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vezuje</a:t>
            </a:r>
            <a:r>
              <a:rPr lang="en-US" sz="2400" dirty="0"/>
              <a:t> se za </a:t>
            </a:r>
            <a:r>
              <a:rPr lang="en-US" sz="2400" dirty="0" err="1"/>
              <a:t>nju</a:t>
            </a:r>
            <a:r>
              <a:rPr lang="en-US" sz="2400" dirty="0"/>
              <a:t>. </a:t>
            </a:r>
            <a:r>
              <a:rPr lang="en-US" sz="2400" dirty="0" err="1"/>
              <a:t>Pošto</a:t>
            </a:r>
            <a:r>
              <a:rPr lang="en-US" sz="2400" dirty="0"/>
              <a:t> je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</a:t>
            </a:r>
            <a:r>
              <a:rPr lang="en-US" sz="2400" dirty="0" err="1"/>
              <a:t>prilog</a:t>
            </a:r>
            <a:r>
              <a:rPr lang="en-US" sz="2400" dirty="0"/>
              <a:t>, to je </a:t>
            </a:r>
            <a:r>
              <a:rPr lang="en-US" sz="2400" b="1" dirty="0" err="1"/>
              <a:t>priloška</a:t>
            </a:r>
            <a:r>
              <a:rPr lang="en-US" sz="2400" b="1" dirty="0"/>
              <a:t> </a:t>
            </a:r>
            <a:r>
              <a:rPr lang="en-US" sz="2400" b="1" dirty="0" err="1"/>
              <a:t>sintagma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9389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396191CE-058A-4452-B12C-898E9DA29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23429"/>
          </a:xfrm>
        </p:spPr>
        <p:txBody>
          <a:bodyPr>
            <a:noAutofit/>
          </a:bodyPr>
          <a:lstStyle/>
          <a:p>
            <a:r>
              <a:rPr lang="en-US" sz="2400" dirty="0"/>
              <a:t>U </a:t>
            </a:r>
            <a:r>
              <a:rPr lang="en-US" sz="2400" dirty="0" err="1"/>
              <a:t>sintagmi</a:t>
            </a:r>
            <a:r>
              <a:rPr lang="en-US" sz="2400" dirty="0"/>
              <a:t> </a:t>
            </a:r>
            <a:r>
              <a:rPr lang="en-US" sz="2400" b="1" dirty="0" err="1"/>
              <a:t>prilično</a:t>
            </a:r>
            <a:r>
              <a:rPr lang="en-US" sz="2400" b="1" dirty="0"/>
              <a:t> </a:t>
            </a:r>
            <a:r>
              <a:rPr lang="en-US" sz="2400" b="1" dirty="0" err="1"/>
              <a:t>visok</a:t>
            </a:r>
            <a:r>
              <a:rPr lang="en-US" sz="2400" b="1" dirty="0"/>
              <a:t>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je </a:t>
            </a:r>
            <a:r>
              <a:rPr lang="en-US" sz="2400" dirty="0" err="1"/>
              <a:t>pridjev</a:t>
            </a:r>
            <a:r>
              <a:rPr lang="en-US" sz="2400" dirty="0"/>
              <a:t> </a:t>
            </a:r>
            <a:r>
              <a:rPr lang="en-US" sz="2400" b="1" dirty="0" err="1"/>
              <a:t>visok</a:t>
            </a:r>
            <a:r>
              <a:rPr lang="en-US" sz="2400" dirty="0"/>
              <a:t>, </a:t>
            </a:r>
            <a:r>
              <a:rPr lang="en-US" sz="2400" dirty="0" err="1"/>
              <a:t>zato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</a:t>
            </a:r>
            <a:r>
              <a:rPr lang="en-US" sz="2400" dirty="0" err="1"/>
              <a:t>vršiti</a:t>
            </a:r>
            <a:r>
              <a:rPr lang="en-US" sz="2400" dirty="0"/>
              <a:t> </a:t>
            </a:r>
            <a:r>
              <a:rPr lang="en-US" sz="2400" dirty="0" err="1"/>
              <a:t>tu</a:t>
            </a:r>
            <a:r>
              <a:rPr lang="en-US" sz="2400" dirty="0"/>
              <a:t> </a:t>
            </a:r>
            <a:r>
              <a:rPr lang="en-US" sz="2400" dirty="0" err="1"/>
              <a:t>funkciju</a:t>
            </a:r>
            <a:r>
              <a:rPr lang="en-US" sz="2400" dirty="0"/>
              <a:t>, a </a:t>
            </a:r>
            <a:r>
              <a:rPr lang="en-US" sz="2400" dirty="0" err="1"/>
              <a:t>prilog</a:t>
            </a:r>
            <a:r>
              <a:rPr lang="en-US" sz="2400" dirty="0"/>
              <a:t> </a:t>
            </a:r>
            <a:r>
              <a:rPr lang="en-US" sz="2400" b="1" dirty="0" err="1"/>
              <a:t>prilično</a:t>
            </a:r>
            <a:r>
              <a:rPr lang="en-US" sz="2400" dirty="0"/>
              <a:t> je </a:t>
            </a:r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</a:t>
            </a:r>
            <a:r>
              <a:rPr lang="en-US" sz="2400" dirty="0" err="1"/>
              <a:t>određuje</a:t>
            </a:r>
            <a:r>
              <a:rPr lang="en-US" sz="2400" dirty="0"/>
              <a:t> </a:t>
            </a:r>
            <a:r>
              <a:rPr lang="en-US" sz="2400" dirty="0" err="1"/>
              <a:t>pridjev</a:t>
            </a:r>
            <a:r>
              <a:rPr lang="en-US" sz="2400" dirty="0"/>
              <a:t> </a:t>
            </a:r>
            <a:r>
              <a:rPr lang="en-US" sz="2400" dirty="0" err="1"/>
              <a:t>visok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vezuje</a:t>
            </a:r>
            <a:r>
              <a:rPr lang="en-US" sz="2400" dirty="0"/>
              <a:t> se za </a:t>
            </a:r>
            <a:r>
              <a:rPr lang="en-US" sz="2400" dirty="0" err="1"/>
              <a:t>njega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Pošto</a:t>
            </a:r>
            <a:r>
              <a:rPr lang="en-US" sz="2400" dirty="0"/>
              <a:t> je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</a:t>
            </a:r>
            <a:r>
              <a:rPr lang="en-US" sz="2400" dirty="0" err="1"/>
              <a:t>pridjev</a:t>
            </a:r>
            <a:r>
              <a:rPr lang="en-US" sz="2400" dirty="0"/>
              <a:t> </a:t>
            </a:r>
            <a:r>
              <a:rPr lang="en-US" sz="2400" dirty="0" err="1"/>
              <a:t>ovo</a:t>
            </a:r>
            <a:r>
              <a:rPr lang="en-US" sz="2400" dirty="0"/>
              <a:t> je </a:t>
            </a:r>
            <a:r>
              <a:rPr lang="en-US" sz="2400" b="1" dirty="0" err="1"/>
              <a:t>pridjevska</a:t>
            </a:r>
            <a:r>
              <a:rPr lang="en-US" sz="2400" b="1" dirty="0"/>
              <a:t> </a:t>
            </a:r>
            <a:r>
              <a:rPr lang="en-US" sz="2400" b="1" dirty="0" err="1"/>
              <a:t>sintagma</a:t>
            </a:r>
            <a:r>
              <a:rPr lang="en-US" sz="2400" b="1" dirty="0"/>
              <a:t>.</a:t>
            </a:r>
          </a:p>
          <a:p>
            <a:endParaRPr lang="en-US" sz="2400" b="1" dirty="0"/>
          </a:p>
          <a:p>
            <a:r>
              <a:rPr lang="en-US" sz="2400" dirty="0"/>
              <a:t>U </a:t>
            </a:r>
            <a:r>
              <a:rPr lang="en-US" sz="2400" dirty="0" err="1"/>
              <a:t>rečenici</a:t>
            </a:r>
            <a:r>
              <a:rPr lang="en-US" sz="2400" dirty="0"/>
              <a:t> </a:t>
            </a:r>
            <a:r>
              <a:rPr lang="en-US" sz="2400" u="sng" dirty="0" err="1"/>
              <a:t>Dječak</a:t>
            </a:r>
            <a:r>
              <a:rPr lang="en-US" sz="2400" u="sng" dirty="0"/>
              <a:t> </a:t>
            </a:r>
            <a:r>
              <a:rPr lang="en-US" sz="2400" u="sng" dirty="0" err="1"/>
              <a:t>polako</a:t>
            </a:r>
            <a:r>
              <a:rPr lang="en-US" sz="2400" u="sng" dirty="0"/>
              <a:t> ide </a:t>
            </a:r>
            <a:r>
              <a:rPr lang="en-US" sz="2400" u="sng" dirty="0" err="1"/>
              <a:t>mašući</a:t>
            </a:r>
            <a:r>
              <a:rPr lang="en-US" sz="2400" u="sng" dirty="0"/>
              <a:t> </a:t>
            </a:r>
            <a:r>
              <a:rPr lang="en-US" sz="2400" u="sng" dirty="0" err="1"/>
              <a:t>rukom</a:t>
            </a:r>
            <a:r>
              <a:rPr lang="en-US" sz="2400" u="sng" dirty="0"/>
              <a:t> </a:t>
            </a:r>
            <a:r>
              <a:rPr lang="en-US" sz="2400" dirty="0" err="1"/>
              <a:t>sintagma</a:t>
            </a:r>
            <a:r>
              <a:rPr lang="en-US" sz="2400" dirty="0"/>
              <a:t> </a:t>
            </a:r>
            <a:r>
              <a:rPr lang="en-US" sz="2400" b="1" dirty="0" err="1"/>
              <a:t>mašući</a:t>
            </a:r>
            <a:r>
              <a:rPr lang="en-US" sz="2400" b="1" dirty="0"/>
              <a:t> </a:t>
            </a:r>
            <a:r>
              <a:rPr lang="en-US" sz="2400" b="1" dirty="0" err="1"/>
              <a:t>rukom</a:t>
            </a:r>
            <a:r>
              <a:rPr lang="en-US" sz="2400" b="1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upravnu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</a:t>
            </a:r>
            <a:r>
              <a:rPr lang="en-US" sz="2400" b="1" dirty="0" err="1"/>
              <a:t>mahati</a:t>
            </a:r>
            <a:r>
              <a:rPr lang="en-US" sz="2400" dirty="0"/>
              <a:t>, a </a:t>
            </a:r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 je </a:t>
            </a:r>
            <a:r>
              <a:rPr lang="en-US" sz="2400" dirty="0" err="1"/>
              <a:t>sredstvo</a:t>
            </a:r>
            <a:r>
              <a:rPr lang="en-US" sz="2400" dirty="0"/>
              <a:t> </a:t>
            </a:r>
            <a:r>
              <a:rPr lang="en-US" sz="2400" b="1" dirty="0" err="1"/>
              <a:t>rukom</a:t>
            </a:r>
            <a:r>
              <a:rPr lang="en-US" sz="2400" dirty="0"/>
              <a:t>. </a:t>
            </a:r>
            <a:r>
              <a:rPr lang="en-US" sz="2400" dirty="0" err="1"/>
              <a:t>Glavna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je glagol pa je </a:t>
            </a:r>
            <a:r>
              <a:rPr lang="en-US" sz="2400" dirty="0" err="1"/>
              <a:t>riječ</a:t>
            </a:r>
            <a:r>
              <a:rPr lang="en-US" sz="2400" dirty="0"/>
              <a:t> o </a:t>
            </a:r>
            <a:r>
              <a:rPr lang="en-US" sz="2400" b="1" dirty="0" err="1"/>
              <a:t>glagolskoj</a:t>
            </a:r>
            <a:r>
              <a:rPr lang="en-US" sz="2400" b="1" dirty="0"/>
              <a:t> </a:t>
            </a:r>
            <a:r>
              <a:rPr lang="en-US" sz="2400" b="1" dirty="0" err="1"/>
              <a:t>sintagmi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4266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805185"/>
              </p:ext>
            </p:extLst>
          </p:nvPr>
        </p:nvGraphicFramePr>
        <p:xfrm>
          <a:off x="1450975" y="2016123"/>
          <a:ext cx="9604376" cy="3056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304"/>
                <a:gridCol w="7829072"/>
              </a:tblGrid>
              <a:tr h="76405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rije</a:t>
                      </a:r>
                      <a:r>
                        <a:rPr lang="sr-Latn-ME" dirty="0" smtClean="0"/>
                        <a:t>či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Odgledati;    sam;    odličan;   „Kosa“</a:t>
                      </a:r>
                      <a:endParaRPr lang="en-US" dirty="0"/>
                    </a:p>
                  </a:txBody>
                  <a:tcPr/>
                </a:tc>
              </a:tr>
              <a:tr h="7640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Odličan film,    odgledati film,   film „Kosa“,   odličan</a:t>
                      </a:r>
                      <a:r>
                        <a:rPr lang="sr-Latn-ME" baseline="0" dirty="0" smtClean="0"/>
                        <a:t> film „Kosa“</a:t>
                      </a:r>
                      <a:endParaRPr lang="en-US" dirty="0"/>
                    </a:p>
                  </a:txBody>
                  <a:tcPr/>
                </a:tc>
              </a:tr>
              <a:tr h="764052">
                <a:tc>
                  <a:txBody>
                    <a:bodyPr/>
                    <a:lstStyle/>
                    <a:p>
                      <a:r>
                        <a:rPr lang="sr-Latn-ME" dirty="0" smtClean="0"/>
                        <a:t>rečenica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64052">
                <a:tc>
                  <a:txBody>
                    <a:bodyPr/>
                    <a:lstStyle/>
                    <a:p>
                      <a:r>
                        <a:rPr lang="sr-Latn-ME" dirty="0" smtClean="0"/>
                        <a:t>Tekst / diskurs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...Ni</a:t>
                      </a:r>
                      <a:r>
                        <a:rPr lang="sr-Latn-ME" baseline="0" dirty="0" smtClean="0"/>
                        <a:t> neuobičajena gužva ni kašnjenje nijesu mi pokvarili raspoloženje...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899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9D5F70-A652-446C-8C74-CF88D3543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err="1"/>
              <a:t>Sintaksa</a:t>
            </a:r>
            <a:r>
              <a:rPr lang="en-US" sz="2400" dirty="0"/>
              <a:t> je </a:t>
            </a:r>
            <a:r>
              <a:rPr lang="en-US" sz="2400" dirty="0" err="1"/>
              <a:t>nauka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proučava</a:t>
            </a:r>
            <a:r>
              <a:rPr lang="en-US" sz="2400" dirty="0"/>
              <a:t> </a:t>
            </a:r>
            <a:r>
              <a:rPr lang="en-US" sz="2400" dirty="0" err="1"/>
              <a:t>pravila</a:t>
            </a:r>
            <a:r>
              <a:rPr lang="en-US" sz="2400" dirty="0"/>
              <a:t> </a:t>
            </a:r>
            <a:r>
              <a:rPr lang="en-US" sz="2400" dirty="0" err="1"/>
              <a:t>kombinovanja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u </a:t>
            </a:r>
            <a:r>
              <a:rPr lang="en-US" sz="2400" dirty="0" err="1"/>
              <a:t>rečenice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odnose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err="1"/>
              <a:t>elemenata</a:t>
            </a:r>
            <a:r>
              <a:rPr lang="en-US" sz="2400" dirty="0"/>
              <a:t> </a:t>
            </a:r>
            <a:r>
              <a:rPr lang="en-US" sz="2400" dirty="0" err="1"/>
              <a:t>rečenične</a:t>
            </a:r>
            <a:r>
              <a:rPr lang="en-US" sz="2400" dirty="0"/>
              <a:t> </a:t>
            </a:r>
            <a:r>
              <a:rPr lang="en-US" sz="2400" dirty="0" err="1"/>
              <a:t>strukture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b="1" dirty="0" err="1"/>
              <a:t>Sintaksa</a:t>
            </a:r>
            <a:r>
              <a:rPr lang="en-US" sz="2400" dirty="0"/>
              <a:t> je </a:t>
            </a:r>
            <a:r>
              <a:rPr lang="en-US" sz="2400" dirty="0" err="1"/>
              <a:t>dio</a:t>
            </a:r>
            <a:r>
              <a:rPr lang="en-US" sz="2400" dirty="0"/>
              <a:t> </a:t>
            </a:r>
            <a:r>
              <a:rPr lang="en-US" sz="2400" dirty="0" err="1"/>
              <a:t>gramatike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proučava</a:t>
            </a:r>
            <a:r>
              <a:rPr lang="en-US" sz="2400" dirty="0"/>
              <a:t> </a:t>
            </a:r>
            <a:r>
              <a:rPr lang="en-US" sz="2400" dirty="0" err="1"/>
              <a:t>jezičke</a:t>
            </a:r>
            <a:r>
              <a:rPr lang="en-US" sz="2400" dirty="0"/>
              <a:t> </a:t>
            </a:r>
            <a:r>
              <a:rPr lang="en-US" sz="2400" dirty="0" err="1"/>
              <a:t>jedinice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od </a:t>
            </a:r>
            <a:r>
              <a:rPr lang="en-US" sz="2400" dirty="0" err="1"/>
              <a:t>nivoa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, </a:t>
            </a:r>
            <a:r>
              <a:rPr lang="en-US" sz="2400" dirty="0" err="1"/>
              <a:t>tj</a:t>
            </a:r>
            <a:r>
              <a:rPr lang="en-US" sz="2400" dirty="0"/>
              <a:t>. </a:t>
            </a:r>
            <a:r>
              <a:rPr lang="en-US" sz="2400" dirty="0" err="1"/>
              <a:t>skupove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sintagme</a:t>
            </a:r>
            <a:r>
              <a:rPr lang="en-US" sz="2400" dirty="0"/>
              <a:t>, </a:t>
            </a:r>
            <a:r>
              <a:rPr lang="en-US" sz="2400" dirty="0" err="1"/>
              <a:t>rečenice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diskurs</a:t>
            </a:r>
            <a:r>
              <a:rPr lang="en-US" sz="2400" dirty="0"/>
              <a:t>, </a:t>
            </a:r>
            <a:r>
              <a:rPr lang="en-US" sz="2400" dirty="0" err="1"/>
              <a:t>tj</a:t>
            </a:r>
            <a:r>
              <a:rPr lang="en-US" sz="2400" dirty="0"/>
              <a:t>. </a:t>
            </a:r>
            <a:r>
              <a:rPr lang="en-US" sz="2400" dirty="0" err="1"/>
              <a:t>principe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osnovu</a:t>
            </a:r>
            <a:r>
              <a:rPr lang="en-US" sz="2400" dirty="0"/>
              <a:t> </a:t>
            </a:r>
            <a:r>
              <a:rPr lang="en-US" sz="2400" dirty="0" err="1"/>
              <a:t>kojih</a:t>
            </a:r>
            <a:r>
              <a:rPr lang="en-US" sz="2400" dirty="0"/>
              <a:t> se od </a:t>
            </a:r>
            <a:r>
              <a:rPr lang="en-US" sz="2400" dirty="0" err="1"/>
              <a:t>riječi</a:t>
            </a:r>
            <a:r>
              <a:rPr lang="en-US" sz="2400" dirty="0"/>
              <a:t> </a:t>
            </a:r>
            <a:r>
              <a:rPr lang="en-US" sz="2400" dirty="0" err="1"/>
              <a:t>formiraju</a:t>
            </a:r>
            <a:r>
              <a:rPr lang="en-US" sz="2400" dirty="0"/>
              <a:t> </a:t>
            </a:r>
            <a:r>
              <a:rPr lang="en-US" sz="2400" dirty="0" err="1"/>
              <a:t>rečenice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cjelovite</a:t>
            </a:r>
            <a:r>
              <a:rPr lang="en-US" sz="2400" dirty="0"/>
              <a:t> </a:t>
            </a:r>
            <a:r>
              <a:rPr lang="en-US" sz="2400" dirty="0" err="1"/>
              <a:t>jedinice</a:t>
            </a:r>
            <a:r>
              <a:rPr lang="en-US" sz="2400" dirty="0"/>
              <a:t> </a:t>
            </a:r>
            <a:r>
              <a:rPr lang="en-US" sz="2400" dirty="0" err="1"/>
              <a:t>usmene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pismene</a:t>
            </a:r>
            <a:r>
              <a:rPr lang="en-US" sz="2400" dirty="0"/>
              <a:t> </a:t>
            </a:r>
            <a:r>
              <a:rPr lang="en-US" sz="2400" dirty="0" err="1"/>
              <a:t>komunikacije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Sintaksa</a:t>
            </a:r>
            <a:r>
              <a:rPr lang="en-US" sz="2400" dirty="0"/>
              <a:t> je </a:t>
            </a:r>
            <a:r>
              <a:rPr lang="en-US" sz="2400" dirty="0" err="1"/>
              <a:t>naziv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potiče</a:t>
            </a:r>
            <a:r>
              <a:rPr lang="en-US" sz="2400" dirty="0"/>
              <a:t> od </a:t>
            </a:r>
            <a:r>
              <a:rPr lang="en-US" sz="2400" dirty="0" err="1"/>
              <a:t>grčke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syntaxis,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znači</a:t>
            </a:r>
            <a:r>
              <a:rPr lang="en-US" sz="2400" dirty="0"/>
              <a:t> </a:t>
            </a:r>
            <a:r>
              <a:rPr lang="en-US" sz="2400" dirty="0" err="1"/>
              <a:t>slaganje</a:t>
            </a:r>
            <a:r>
              <a:rPr lang="en-US" sz="2400" dirty="0"/>
              <a:t>, </a:t>
            </a:r>
            <a:r>
              <a:rPr lang="en-US" sz="2400" dirty="0" err="1"/>
              <a:t>uređivanje</a:t>
            </a:r>
            <a:r>
              <a:rPr lang="en-US" sz="2400" dirty="0"/>
              <a:t>, </a:t>
            </a:r>
            <a:r>
              <a:rPr lang="en-US" sz="2400" dirty="0" err="1"/>
              <a:t>raspoređivanje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978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CBB74C-6083-4576-A2CE-57BC282AD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b="1" dirty="0" err="1"/>
              <a:t>objektu</a:t>
            </a:r>
            <a:r>
              <a:rPr lang="en-US" sz="2400" b="1" dirty="0"/>
              <a:t> </a:t>
            </a:r>
            <a:r>
              <a:rPr lang="en-US" sz="2400" b="1" dirty="0" err="1"/>
              <a:t>analize</a:t>
            </a:r>
            <a:r>
              <a:rPr lang="en-US" sz="2400" b="1" dirty="0"/>
              <a:t> </a:t>
            </a:r>
            <a:r>
              <a:rPr lang="en-US" sz="2400" dirty="0" err="1"/>
              <a:t>sintaksa</a:t>
            </a:r>
            <a:r>
              <a:rPr lang="en-US" sz="2400" dirty="0"/>
              <a:t> se </a:t>
            </a:r>
            <a:r>
              <a:rPr lang="en-US" sz="2400" dirty="0" err="1"/>
              <a:t>dijeli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: </a:t>
            </a:r>
            <a:r>
              <a:rPr lang="en-US" sz="2400" b="1" dirty="0" err="1"/>
              <a:t>sintagmatiku</a:t>
            </a:r>
            <a:r>
              <a:rPr lang="en-US" sz="2400" b="1" dirty="0"/>
              <a:t>, </a:t>
            </a:r>
            <a:r>
              <a:rPr lang="en-US" sz="2400" b="1" dirty="0" err="1"/>
              <a:t>sintaksu</a:t>
            </a:r>
            <a:r>
              <a:rPr lang="en-US" sz="2400" b="1" dirty="0"/>
              <a:t> </a:t>
            </a:r>
            <a:r>
              <a:rPr lang="en-US" sz="2400" b="1" dirty="0" err="1"/>
              <a:t>rečenice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sintaksu</a:t>
            </a:r>
            <a:r>
              <a:rPr lang="en-US" sz="2400" b="1" dirty="0"/>
              <a:t> </a:t>
            </a:r>
            <a:r>
              <a:rPr lang="en-US" sz="2400" b="1" dirty="0" err="1"/>
              <a:t>diskursa</a:t>
            </a:r>
            <a:r>
              <a:rPr lang="en-US" sz="2400" b="1" dirty="0"/>
              <a:t>.</a:t>
            </a:r>
          </a:p>
          <a:p>
            <a:endParaRPr lang="en-US" sz="2400" b="1" dirty="0"/>
          </a:p>
          <a:p>
            <a:r>
              <a:rPr lang="en-US" sz="2400" dirty="0" err="1"/>
              <a:t>Sintaksema</a:t>
            </a:r>
            <a:r>
              <a:rPr lang="en-US" sz="2400" b="1" dirty="0"/>
              <a:t> </a:t>
            </a:r>
            <a:r>
              <a:rPr lang="en-US" sz="2400" dirty="0"/>
              <a:t>je </a:t>
            </a:r>
            <a:r>
              <a:rPr lang="en-US" sz="2400" dirty="0" err="1"/>
              <a:t>minimalna</a:t>
            </a:r>
            <a:r>
              <a:rPr lang="en-US" sz="2400" dirty="0"/>
              <a:t> </a:t>
            </a:r>
            <a:r>
              <a:rPr lang="en-US" sz="2400" dirty="0" err="1"/>
              <a:t>jedinica</a:t>
            </a:r>
            <a:r>
              <a:rPr lang="en-US" sz="2400" dirty="0"/>
              <a:t> </a:t>
            </a:r>
            <a:r>
              <a:rPr lang="en-US" sz="2400" dirty="0" err="1"/>
              <a:t>sintaksičke</a:t>
            </a:r>
            <a:r>
              <a:rPr lang="en-US" sz="2400" dirty="0"/>
              <a:t> </a:t>
            </a:r>
            <a:r>
              <a:rPr lang="en-US" sz="2400" dirty="0" err="1"/>
              <a:t>analize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punoznačna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(</a:t>
            </a:r>
            <a:r>
              <a:rPr lang="en-US" sz="2400" dirty="0" err="1"/>
              <a:t>imenica</a:t>
            </a:r>
            <a:r>
              <a:rPr lang="en-US" sz="2400" dirty="0"/>
              <a:t>, glagol, </a:t>
            </a:r>
            <a:r>
              <a:rPr lang="en-US" sz="2400" dirty="0" err="1"/>
              <a:t>pridjev</a:t>
            </a:r>
            <a:r>
              <a:rPr lang="en-US" sz="2400" dirty="0"/>
              <a:t>, </a:t>
            </a:r>
            <a:r>
              <a:rPr lang="en-US" sz="2400" dirty="0" err="1"/>
              <a:t>zamjenica</a:t>
            </a:r>
            <a:r>
              <a:rPr lang="en-US" sz="2400" dirty="0"/>
              <a:t>, </a:t>
            </a:r>
            <a:r>
              <a:rPr lang="en-US" sz="2400" dirty="0" err="1"/>
              <a:t>broj</a:t>
            </a:r>
            <a:r>
              <a:rPr lang="en-US" sz="2400" dirty="0"/>
              <a:t>, </a:t>
            </a:r>
            <a:r>
              <a:rPr lang="en-US" sz="2400" dirty="0" err="1"/>
              <a:t>prilog</a:t>
            </a:r>
            <a:r>
              <a:rPr lang="en-US" sz="2400" dirty="0"/>
              <a:t>)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veza</a:t>
            </a:r>
            <a:r>
              <a:rPr lang="en-US" sz="2400" dirty="0"/>
              <a:t> </a:t>
            </a:r>
            <a:r>
              <a:rPr lang="en-US" sz="2400" dirty="0" err="1"/>
              <a:t>nepunoznačne</a:t>
            </a:r>
            <a:r>
              <a:rPr lang="en-US" sz="2400" dirty="0"/>
              <a:t> (</a:t>
            </a:r>
            <a:r>
              <a:rPr lang="en-US" sz="2400" dirty="0" err="1"/>
              <a:t>prijedlog</a:t>
            </a:r>
            <a:r>
              <a:rPr lang="en-US" sz="2400" dirty="0"/>
              <a:t>, </a:t>
            </a:r>
            <a:r>
              <a:rPr lang="en-US" sz="2400" dirty="0" err="1"/>
              <a:t>veznik</a:t>
            </a:r>
            <a:r>
              <a:rPr lang="en-US" sz="2400" dirty="0"/>
              <a:t>, </a:t>
            </a:r>
            <a:r>
              <a:rPr lang="en-US" sz="2400" dirty="0" err="1"/>
              <a:t>uzvik</a:t>
            </a:r>
            <a:r>
              <a:rPr lang="en-US" sz="2400" dirty="0"/>
              <a:t>, </a:t>
            </a:r>
            <a:r>
              <a:rPr lang="en-US" sz="2400" dirty="0" err="1"/>
              <a:t>rječca</a:t>
            </a:r>
            <a:r>
              <a:rPr lang="en-US" sz="2400" dirty="0"/>
              <a:t>)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punoznačne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. </a:t>
            </a:r>
            <a:r>
              <a:rPr lang="en-US" sz="2400" dirty="0" err="1"/>
              <a:t>Sintakseme</a:t>
            </a:r>
            <a:r>
              <a:rPr lang="en-US" sz="2400" dirty="0"/>
              <a:t> </a:t>
            </a:r>
            <a:r>
              <a:rPr lang="en-US" sz="2400" dirty="0" err="1"/>
              <a:t>vrše</a:t>
            </a:r>
            <a:r>
              <a:rPr lang="en-US" sz="2400" dirty="0"/>
              <a:t> </a:t>
            </a:r>
            <a:r>
              <a:rPr lang="en-US" sz="2400" dirty="0" err="1"/>
              <a:t>neku</a:t>
            </a:r>
            <a:r>
              <a:rPr lang="en-US" sz="2400" dirty="0"/>
              <a:t> od </a:t>
            </a:r>
            <a:r>
              <a:rPr lang="en-US" sz="2400" dirty="0" err="1"/>
              <a:t>funkcija</a:t>
            </a:r>
            <a:r>
              <a:rPr lang="en-US" sz="2400" dirty="0"/>
              <a:t> u </a:t>
            </a:r>
            <a:r>
              <a:rPr lang="en-US" sz="2400" dirty="0" err="1"/>
              <a:t>rečenici</a:t>
            </a:r>
            <a:r>
              <a:rPr lang="en-US" sz="2400" dirty="0"/>
              <a:t>: </a:t>
            </a:r>
            <a:r>
              <a:rPr lang="en-US" sz="2400" dirty="0" err="1"/>
              <a:t>subjekta</a:t>
            </a:r>
            <a:r>
              <a:rPr lang="en-US" sz="2400" dirty="0"/>
              <a:t>, </a:t>
            </a:r>
            <a:r>
              <a:rPr lang="en-US" sz="2400" dirty="0" err="1"/>
              <a:t>objekta</a:t>
            </a:r>
            <a:r>
              <a:rPr lang="en-US" sz="2400" dirty="0"/>
              <a:t>, </a:t>
            </a:r>
            <a:r>
              <a:rPr lang="en-US" sz="2400" dirty="0" err="1"/>
              <a:t>atributa</a:t>
            </a:r>
            <a:r>
              <a:rPr lang="en-US" sz="2400" dirty="0"/>
              <a:t>, </a:t>
            </a:r>
            <a:r>
              <a:rPr lang="en-US" sz="2400" dirty="0" err="1"/>
              <a:t>predikata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sl. </a:t>
            </a:r>
            <a:r>
              <a:rPr lang="en-US" sz="2400" dirty="0" err="1"/>
              <a:t>Kombinacijom</a:t>
            </a:r>
            <a:r>
              <a:rPr lang="en-US" sz="2400" dirty="0"/>
              <a:t> </a:t>
            </a:r>
            <a:r>
              <a:rPr lang="en-US" sz="2400" dirty="0" err="1"/>
              <a:t>sintaksema</a:t>
            </a:r>
            <a:r>
              <a:rPr lang="en-US" sz="2400" dirty="0"/>
              <a:t> </a:t>
            </a:r>
            <a:r>
              <a:rPr lang="en-US" sz="2400" dirty="0" err="1"/>
              <a:t>nastaju</a:t>
            </a:r>
            <a:r>
              <a:rPr lang="en-US" sz="2400" dirty="0"/>
              <a:t> </a:t>
            </a:r>
            <a:r>
              <a:rPr lang="en-US" sz="2400" dirty="0" err="1"/>
              <a:t>jedinice</a:t>
            </a:r>
            <a:r>
              <a:rPr lang="en-US" sz="2400" dirty="0"/>
              <a:t> </a:t>
            </a:r>
            <a:r>
              <a:rPr lang="en-US" sz="2400" dirty="0" err="1"/>
              <a:t>višeg</a:t>
            </a:r>
            <a:r>
              <a:rPr lang="en-US" sz="2400" dirty="0"/>
              <a:t> </a:t>
            </a:r>
            <a:r>
              <a:rPr lang="en-US" sz="2400" dirty="0" err="1"/>
              <a:t>reda</a:t>
            </a:r>
            <a:r>
              <a:rPr lang="en-US" sz="2400" dirty="0"/>
              <a:t>: </a:t>
            </a:r>
            <a:r>
              <a:rPr lang="en-US" sz="2400" dirty="0" err="1"/>
              <a:t>sintagme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rečenice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475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FBD096-88D4-490B-924F-7E94FA93B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/>
          <a:lstStyle/>
          <a:p>
            <a:r>
              <a:rPr lang="en-US" dirty="0" err="1"/>
              <a:t>Sintagmatika</a:t>
            </a:r>
            <a:r>
              <a:rPr lang="en-US" dirty="0"/>
              <a:t> </a:t>
            </a:r>
            <a:r>
              <a:rPr lang="en-US" dirty="0" err="1"/>
              <a:t>proučava</a:t>
            </a:r>
            <a:r>
              <a:rPr lang="en-US" dirty="0"/>
              <a:t> </a:t>
            </a:r>
            <a:r>
              <a:rPr lang="en-US" dirty="0" err="1"/>
              <a:t>sintagmu</a:t>
            </a:r>
            <a:r>
              <a:rPr lang="en-US" dirty="0"/>
              <a:t>.  </a:t>
            </a:r>
            <a:r>
              <a:rPr lang="en-US" b="1" dirty="0">
                <a:solidFill>
                  <a:srgbClr val="FF0000"/>
                </a:solidFill>
              </a:rPr>
              <a:t>SINTAGMA</a:t>
            </a:r>
            <a:r>
              <a:rPr lang="en-US" dirty="0"/>
              <a:t> je </a:t>
            </a:r>
            <a:r>
              <a:rPr lang="en-US" dirty="0" err="1"/>
              <a:t>grupa</a:t>
            </a:r>
            <a:r>
              <a:rPr lang="en-US" dirty="0"/>
              <a:t> od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u </a:t>
            </a:r>
            <a:r>
              <a:rPr lang="en-US" dirty="0" err="1"/>
              <a:t>rečenici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subjekatsko-predikatske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sintaksičkim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, </a:t>
            </a:r>
            <a:r>
              <a:rPr lang="en-US" dirty="0" err="1"/>
              <a:t>sintagme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r>
              <a:rPr lang="en-US" dirty="0"/>
              <a:t>1. </a:t>
            </a:r>
            <a:r>
              <a:rPr lang="en-US" b="1" dirty="0" err="1"/>
              <a:t>nezavisne</a:t>
            </a:r>
            <a:r>
              <a:rPr lang="en-US" dirty="0"/>
              <a:t> –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semantički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sintaksički</a:t>
            </a:r>
            <a:r>
              <a:rPr lang="en-US" dirty="0"/>
              <a:t> </a:t>
            </a:r>
            <a:r>
              <a:rPr lang="en-US" dirty="0" err="1"/>
              <a:t>ravnopravni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.:  </a:t>
            </a:r>
            <a:r>
              <a:rPr lang="en-US" i="1" u="sng" dirty="0" err="1"/>
              <a:t>Otac</a:t>
            </a:r>
            <a:r>
              <a:rPr lang="en-US" i="1" u="sng" dirty="0"/>
              <a:t> </a:t>
            </a:r>
            <a:r>
              <a:rPr lang="en-US" i="1" u="sng" dirty="0" err="1"/>
              <a:t>i</a:t>
            </a:r>
            <a:r>
              <a:rPr lang="en-US" i="1" u="sng" dirty="0"/>
              <a:t> sin </a:t>
            </a:r>
            <a:r>
              <a:rPr lang="en-US" i="1" dirty="0" err="1"/>
              <a:t>idu</a:t>
            </a:r>
            <a:r>
              <a:rPr lang="en-US" i="1" dirty="0"/>
              <a:t> u grad</a:t>
            </a:r>
            <a:r>
              <a:rPr lang="en-US" dirty="0"/>
              <a:t> – </a:t>
            </a:r>
            <a:r>
              <a:rPr lang="en-US" dirty="0" err="1"/>
              <a:t>nezavisna</a:t>
            </a:r>
            <a:r>
              <a:rPr lang="en-US" dirty="0"/>
              <a:t> </a:t>
            </a:r>
            <a:r>
              <a:rPr lang="en-US" dirty="0" err="1"/>
              <a:t>subjekatska</a:t>
            </a:r>
            <a:r>
              <a:rPr lang="en-US" dirty="0"/>
              <a:t> </a:t>
            </a:r>
            <a:r>
              <a:rPr lang="en-US" dirty="0" err="1"/>
              <a:t>sintagma</a:t>
            </a:r>
            <a:r>
              <a:rPr lang="en-US" dirty="0"/>
              <a:t>.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sintagme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. </a:t>
            </a:r>
            <a:r>
              <a:rPr lang="en-US" i="1" dirty="0" err="1"/>
              <a:t>Vidio</a:t>
            </a:r>
            <a:r>
              <a:rPr lang="en-US" i="1" dirty="0"/>
              <a:t> je </a:t>
            </a:r>
            <a:r>
              <a:rPr lang="en-US" i="1" u="sng" dirty="0" err="1"/>
              <a:t>kuću</a:t>
            </a:r>
            <a:r>
              <a:rPr lang="en-US" i="1" u="sng" dirty="0"/>
              <a:t> </a:t>
            </a:r>
            <a:r>
              <a:rPr lang="en-US" i="1" u="sng" dirty="0" err="1"/>
              <a:t>i</a:t>
            </a:r>
            <a:r>
              <a:rPr lang="en-US" i="1" u="sng" dirty="0"/>
              <a:t> </a:t>
            </a:r>
            <a:r>
              <a:rPr lang="en-US" i="1" u="sng" dirty="0" err="1"/>
              <a:t>baštu</a:t>
            </a:r>
            <a:r>
              <a:rPr lang="en-US" u="sng" dirty="0"/>
              <a:t>. </a:t>
            </a:r>
            <a:r>
              <a:rPr lang="en-US" dirty="0"/>
              <a:t>–</a:t>
            </a:r>
            <a:r>
              <a:rPr lang="en-US" dirty="0" err="1"/>
              <a:t>nezavisna</a:t>
            </a:r>
            <a:r>
              <a:rPr lang="en-US" dirty="0"/>
              <a:t> </a:t>
            </a:r>
            <a:r>
              <a:rPr lang="en-US" dirty="0" err="1"/>
              <a:t>objekatska</a:t>
            </a:r>
            <a:r>
              <a:rPr lang="en-US" dirty="0"/>
              <a:t> </a:t>
            </a:r>
            <a:r>
              <a:rPr lang="en-US" dirty="0" err="1"/>
              <a:t>sintagma</a:t>
            </a:r>
            <a:r>
              <a:rPr lang="en-US" dirty="0"/>
              <a:t>.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sintagme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objekta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0951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688551-1136-4B07-98D3-888F785CF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2. </a:t>
            </a:r>
            <a:r>
              <a:rPr lang="en-US" b="1" dirty="0" err="1"/>
              <a:t>zavisne</a:t>
            </a:r>
            <a:r>
              <a:rPr lang="en-US" b="1" dirty="0"/>
              <a:t> –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dopunjuje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sintagme</a:t>
            </a:r>
            <a:r>
              <a:rPr lang="en-US" dirty="0"/>
              <a:t>.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dopunjuje</a:t>
            </a:r>
            <a:r>
              <a:rPr lang="en-US" dirty="0"/>
              <a:t> </a:t>
            </a:r>
            <a:r>
              <a:rPr lang="en-US" dirty="0" err="1"/>
              <a:t>zove</a:t>
            </a:r>
            <a:r>
              <a:rPr lang="en-US" dirty="0"/>
              <a:t> se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;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dopunjuju</a:t>
            </a:r>
            <a:r>
              <a:rPr lang="en-US" dirty="0"/>
              <a:t> – </a:t>
            </a:r>
            <a:r>
              <a:rPr lang="en-US" dirty="0" err="1"/>
              <a:t>zavisni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. </a:t>
            </a:r>
            <a:r>
              <a:rPr lang="en-US" dirty="0" err="1"/>
              <a:t>Dijelimo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</a:t>
            </a:r>
          </a:p>
          <a:p>
            <a:r>
              <a:rPr lang="en-US" dirty="0"/>
              <a:t>a) </a:t>
            </a:r>
            <a:r>
              <a:rPr lang="en-US" dirty="0" err="1"/>
              <a:t>odredbene</a:t>
            </a:r>
            <a:r>
              <a:rPr lang="en-US" dirty="0"/>
              <a:t> </a:t>
            </a:r>
            <a:r>
              <a:rPr lang="en-US" dirty="0" err="1"/>
              <a:t>zavisne</a:t>
            </a:r>
            <a:r>
              <a:rPr lang="en-US" dirty="0"/>
              <a:t> – </a:t>
            </a:r>
            <a:r>
              <a:rPr lang="en-US" i="1" dirty="0" err="1"/>
              <a:t>Vrijedni</a:t>
            </a:r>
            <a:r>
              <a:rPr lang="en-US" i="1" dirty="0"/>
              <a:t> Marko ide u </a:t>
            </a:r>
            <a:r>
              <a:rPr lang="en-US" i="1" dirty="0" err="1"/>
              <a:t>školu</a:t>
            </a:r>
            <a:r>
              <a:rPr lang="en-US" i="1" dirty="0"/>
              <a:t>, </a:t>
            </a:r>
            <a:r>
              <a:rPr lang="en-US" i="1" dirty="0" err="1"/>
              <a:t>Marija</a:t>
            </a:r>
            <a:r>
              <a:rPr lang="en-US" i="1" dirty="0"/>
              <a:t> </a:t>
            </a:r>
            <a:r>
              <a:rPr lang="en-US" i="1" dirty="0" err="1"/>
              <a:t>lijepo</a:t>
            </a:r>
            <a:r>
              <a:rPr lang="en-US" i="1" dirty="0"/>
              <a:t> </a:t>
            </a:r>
            <a:r>
              <a:rPr lang="en-US" i="1" dirty="0" err="1"/>
              <a:t>piše</a:t>
            </a:r>
            <a:r>
              <a:rPr lang="en-US" dirty="0"/>
              <a:t>. 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sintagmama</a:t>
            </a:r>
            <a:r>
              <a:rPr lang="en-US" dirty="0"/>
              <a:t> </a:t>
            </a:r>
            <a:r>
              <a:rPr lang="en-US" dirty="0" err="1"/>
              <a:t>zavisni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stoji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(</a:t>
            </a:r>
            <a:r>
              <a:rPr lang="en-US" i="1" dirty="0" err="1"/>
              <a:t>vrijedni</a:t>
            </a:r>
            <a:r>
              <a:rPr lang="en-US" i="1" dirty="0"/>
              <a:t>, </a:t>
            </a:r>
            <a:r>
              <a:rPr lang="en-US" i="1" dirty="0" err="1"/>
              <a:t>lijepo</a:t>
            </a:r>
            <a:r>
              <a:rPr lang="en-US" dirty="0"/>
              <a:t>)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(</a:t>
            </a:r>
            <a:r>
              <a:rPr lang="en-US" i="1" dirty="0"/>
              <a:t>Marko, </a:t>
            </a:r>
            <a:r>
              <a:rPr lang="en-US" i="1" dirty="0" err="1"/>
              <a:t>piše</a:t>
            </a:r>
            <a:r>
              <a:rPr lang="en-US" dirty="0"/>
              <a:t>);</a:t>
            </a:r>
          </a:p>
          <a:p>
            <a:r>
              <a:rPr lang="en-US" dirty="0"/>
              <a:t>b) </a:t>
            </a:r>
            <a:r>
              <a:rPr lang="en-US" dirty="0" err="1"/>
              <a:t>dopunske</a:t>
            </a:r>
            <a:r>
              <a:rPr lang="en-US" dirty="0"/>
              <a:t> </a:t>
            </a:r>
            <a:r>
              <a:rPr lang="en-US" dirty="0" err="1"/>
              <a:t>zavisne</a:t>
            </a:r>
            <a:r>
              <a:rPr lang="en-US" dirty="0"/>
              <a:t> – </a:t>
            </a:r>
            <a:r>
              <a:rPr lang="en-US" i="1" dirty="0" err="1"/>
              <a:t>Donio</a:t>
            </a:r>
            <a:r>
              <a:rPr lang="en-US" i="1" dirty="0"/>
              <a:t> je </a:t>
            </a:r>
            <a:r>
              <a:rPr lang="en-US" i="1" dirty="0" err="1"/>
              <a:t>lonac</a:t>
            </a:r>
            <a:r>
              <a:rPr lang="en-US" i="1" dirty="0"/>
              <a:t> pun </a:t>
            </a:r>
            <a:r>
              <a:rPr lang="en-US" i="1" dirty="0" err="1"/>
              <a:t>vode</a:t>
            </a:r>
            <a:r>
              <a:rPr lang="en-US" i="1" dirty="0"/>
              <a:t>, </a:t>
            </a:r>
            <a:r>
              <a:rPr lang="en-US" i="1" dirty="0" err="1"/>
              <a:t>Slušao</a:t>
            </a:r>
            <a:r>
              <a:rPr lang="en-US" i="1" dirty="0"/>
              <a:t> je </a:t>
            </a:r>
            <a:r>
              <a:rPr lang="en-US" i="1" dirty="0" err="1"/>
              <a:t>pjevanje</a:t>
            </a:r>
            <a:r>
              <a:rPr lang="en-US" i="1" dirty="0"/>
              <a:t> </a:t>
            </a:r>
            <a:r>
              <a:rPr lang="en-US" i="1" dirty="0" err="1"/>
              <a:t>ptica</a:t>
            </a:r>
            <a:r>
              <a:rPr lang="en-US" i="1" dirty="0"/>
              <a:t>. </a:t>
            </a:r>
            <a:r>
              <a:rPr lang="en-US" dirty="0"/>
              <a:t>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sintagmama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(</a:t>
            </a:r>
            <a:r>
              <a:rPr lang="en-US" i="1" dirty="0"/>
              <a:t>pun, </a:t>
            </a:r>
            <a:r>
              <a:rPr lang="en-US" i="1" dirty="0" err="1"/>
              <a:t>pjevanje</a:t>
            </a:r>
            <a:r>
              <a:rPr lang="en-US" dirty="0"/>
              <a:t>) </a:t>
            </a:r>
            <a:r>
              <a:rPr lang="en-US" dirty="0" err="1"/>
              <a:t>dopunjen</a:t>
            </a:r>
            <a:r>
              <a:rPr lang="en-US" dirty="0"/>
              <a:t> je </a:t>
            </a:r>
            <a:r>
              <a:rPr lang="en-US" dirty="0" err="1"/>
              <a:t>zavisnim</a:t>
            </a:r>
            <a:r>
              <a:rPr lang="en-US" dirty="0"/>
              <a:t> (</a:t>
            </a:r>
            <a:r>
              <a:rPr lang="en-US" i="1" dirty="0" err="1"/>
              <a:t>vode</a:t>
            </a:r>
            <a:r>
              <a:rPr lang="en-US" i="1" dirty="0"/>
              <a:t>, </a:t>
            </a:r>
            <a:r>
              <a:rPr lang="en-US" i="1" dirty="0" err="1"/>
              <a:t>ptica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stoji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03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6DC55A-17F2-44F6-A638-3F3B601D2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 u </a:t>
            </a:r>
            <a:r>
              <a:rPr lang="en-US" sz="2400" dirty="0" err="1"/>
              <a:t>odredbenim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u </a:t>
            </a:r>
            <a:r>
              <a:rPr lang="en-US" sz="2400" dirty="0" err="1"/>
              <a:t>dopunskim</a:t>
            </a:r>
            <a:r>
              <a:rPr lang="en-US" sz="2400" dirty="0"/>
              <a:t> </a:t>
            </a:r>
            <a:r>
              <a:rPr lang="en-US" sz="2400" dirty="0" err="1"/>
              <a:t>sintagmama</a:t>
            </a:r>
            <a:r>
              <a:rPr lang="en-US" sz="2400" dirty="0"/>
              <a:t> </a:t>
            </a:r>
            <a:r>
              <a:rPr lang="en-US" sz="2400" dirty="0" err="1"/>
              <a:t>razlikuju</a:t>
            </a:r>
            <a:r>
              <a:rPr lang="en-US" sz="2400" dirty="0"/>
              <a:t> se </a:t>
            </a:r>
            <a:r>
              <a:rPr lang="en-US" sz="2400" dirty="0" err="1"/>
              <a:t>upravni</a:t>
            </a:r>
            <a:r>
              <a:rPr lang="en-US" sz="2400" dirty="0"/>
              <a:t> (</a:t>
            </a:r>
            <a:r>
              <a:rPr lang="en-US" sz="2400" dirty="0" err="1"/>
              <a:t>glavni</a:t>
            </a:r>
            <a:r>
              <a:rPr lang="en-US" sz="2400" dirty="0"/>
              <a:t>)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Upravni</a:t>
            </a:r>
            <a:r>
              <a:rPr lang="en-US" sz="2400" dirty="0"/>
              <a:t> je </a:t>
            </a:r>
            <a:r>
              <a:rPr lang="en-US" sz="2400" dirty="0" err="1"/>
              <a:t>onaj</a:t>
            </a:r>
            <a:r>
              <a:rPr lang="en-US" sz="2400" dirty="0"/>
              <a:t> </a:t>
            </a:r>
            <a:r>
              <a:rPr lang="en-US" sz="2400" dirty="0" err="1"/>
              <a:t>dio</a:t>
            </a:r>
            <a:r>
              <a:rPr lang="en-US" sz="2400" dirty="0"/>
              <a:t> </a:t>
            </a:r>
            <a:r>
              <a:rPr lang="en-US" sz="2400" dirty="0" err="1"/>
              <a:t>sintagme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 </a:t>
            </a:r>
            <a:r>
              <a:rPr lang="en-US" sz="2400" dirty="0" err="1"/>
              <a:t>može</a:t>
            </a:r>
            <a:r>
              <a:rPr lang="en-US" sz="2400" dirty="0"/>
              <a:t> da </a:t>
            </a:r>
            <a:r>
              <a:rPr lang="en-US" sz="2400" dirty="0" err="1"/>
              <a:t>stoji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za </a:t>
            </a:r>
            <a:r>
              <a:rPr lang="en-US" sz="2400" dirty="0" err="1"/>
              <a:t>sebe</a:t>
            </a:r>
            <a:r>
              <a:rPr lang="en-US" sz="2400" dirty="0"/>
              <a:t>. (</a:t>
            </a:r>
            <a:r>
              <a:rPr lang="en-US" sz="2400" dirty="0" err="1"/>
              <a:t>divlje</a:t>
            </a:r>
            <a:r>
              <a:rPr lang="en-US" sz="2400" dirty="0"/>
              <a:t> </a:t>
            </a:r>
            <a:r>
              <a:rPr lang="en-US" sz="2400" dirty="0" err="1"/>
              <a:t>životinje</a:t>
            </a:r>
            <a:r>
              <a:rPr lang="en-US" sz="2400" dirty="0"/>
              <a:t>,  </a:t>
            </a:r>
            <a:r>
              <a:rPr lang="en-US" sz="2400" dirty="0" err="1"/>
              <a:t>velika</a:t>
            </a:r>
            <a:r>
              <a:rPr lang="en-US" sz="2400" dirty="0"/>
              <a:t> </a:t>
            </a:r>
            <a:r>
              <a:rPr lang="en-US" sz="2400" dirty="0" err="1"/>
              <a:t>šuma</a:t>
            </a:r>
            <a:r>
              <a:rPr lang="en-US" sz="2400" dirty="0"/>
              <a:t>, </a:t>
            </a:r>
            <a:r>
              <a:rPr lang="en-US" sz="2400" dirty="0" err="1"/>
              <a:t>drvena</a:t>
            </a:r>
            <a:r>
              <a:rPr lang="en-US" sz="2400" dirty="0"/>
              <a:t> </a:t>
            </a:r>
            <a:r>
              <a:rPr lang="en-US" sz="2400" dirty="0" err="1"/>
              <a:t>roletna</a:t>
            </a:r>
            <a:r>
              <a:rPr lang="en-US" sz="2400" dirty="0"/>
              <a:t>, </a:t>
            </a:r>
            <a:r>
              <a:rPr lang="en-US" sz="2400" dirty="0" err="1"/>
              <a:t>čitati</a:t>
            </a:r>
            <a:r>
              <a:rPr lang="en-US" sz="2400" dirty="0"/>
              <a:t> </a:t>
            </a:r>
            <a:r>
              <a:rPr lang="en-US" sz="2400" dirty="0" err="1"/>
              <a:t>priču</a:t>
            </a:r>
            <a:r>
              <a:rPr lang="en-US" sz="2400" dirty="0"/>
              <a:t>, </a:t>
            </a:r>
            <a:r>
              <a:rPr lang="en-US" sz="2400" dirty="0" err="1"/>
              <a:t>skuvati</a:t>
            </a:r>
            <a:r>
              <a:rPr lang="en-US" sz="2400" dirty="0"/>
              <a:t> </a:t>
            </a:r>
            <a:r>
              <a:rPr lang="en-US" sz="2400" dirty="0" err="1"/>
              <a:t>kafu</a:t>
            </a:r>
            <a:r>
              <a:rPr lang="en-US" sz="2400" dirty="0"/>
              <a:t>).</a:t>
            </a:r>
          </a:p>
          <a:p>
            <a:r>
              <a:rPr lang="en-US" sz="2400" dirty="0" err="1"/>
              <a:t>Zavisni</a:t>
            </a:r>
            <a:r>
              <a:rPr lang="en-US" sz="2400" dirty="0"/>
              <a:t> </a:t>
            </a:r>
            <a:r>
              <a:rPr lang="en-US" sz="2400" dirty="0" err="1"/>
              <a:t>član</a:t>
            </a:r>
            <a:r>
              <a:rPr lang="en-US" sz="2400" dirty="0"/>
              <a:t> ne bi </a:t>
            </a:r>
            <a:r>
              <a:rPr lang="en-US" sz="2400" dirty="0" err="1"/>
              <a:t>mogao</a:t>
            </a:r>
            <a:r>
              <a:rPr lang="en-US" sz="2400" dirty="0"/>
              <a:t> da </a:t>
            </a:r>
            <a:r>
              <a:rPr lang="en-US" sz="2400" dirty="0" err="1"/>
              <a:t>stoji</a:t>
            </a:r>
            <a:r>
              <a:rPr lang="en-US" sz="2400" dirty="0"/>
              <a:t> </a:t>
            </a:r>
            <a:r>
              <a:rPr lang="en-US" sz="2400" dirty="0" err="1"/>
              <a:t>sam</a:t>
            </a:r>
            <a:r>
              <a:rPr lang="en-US" sz="2400" dirty="0"/>
              <a:t> za </a:t>
            </a:r>
            <a:r>
              <a:rPr lang="en-US" sz="2400" dirty="0" err="1"/>
              <a:t>sebe</a:t>
            </a:r>
            <a:r>
              <a:rPr lang="en-US" sz="2400" dirty="0"/>
              <a:t>, bez </a:t>
            </a:r>
            <a:r>
              <a:rPr lang="en-US" sz="2400" dirty="0" err="1"/>
              <a:t>naslanjanja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riječ</a:t>
            </a:r>
            <a:r>
              <a:rPr lang="en-US" sz="2400" dirty="0"/>
              <a:t> od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zavisi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bliže</a:t>
            </a:r>
            <a:r>
              <a:rPr lang="en-US" sz="2400" dirty="0"/>
              <a:t> </a:t>
            </a:r>
            <a:r>
              <a:rPr lang="en-US" sz="2400" dirty="0" err="1"/>
              <a:t>određuje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dopunjava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0556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B57837-AAF8-4995-95F9-345B4116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b="1" dirty="0" err="1"/>
              <a:t>sastavu</a:t>
            </a:r>
            <a:r>
              <a:rPr lang="en-US" sz="2400" dirty="0"/>
              <a:t> </a:t>
            </a:r>
            <a:r>
              <a:rPr lang="en-US" sz="2400" dirty="0" err="1"/>
              <a:t>sintagme</a:t>
            </a:r>
            <a:r>
              <a:rPr lang="en-US" sz="2400" dirty="0"/>
              <a:t>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:</a:t>
            </a:r>
          </a:p>
          <a:p>
            <a:r>
              <a:rPr lang="en-US" sz="2400" dirty="0"/>
              <a:t>a) </a:t>
            </a:r>
            <a:r>
              <a:rPr lang="en-US" sz="2400" dirty="0" err="1"/>
              <a:t>proste</a:t>
            </a:r>
            <a:r>
              <a:rPr lang="en-US" sz="2400" dirty="0"/>
              <a:t>, </a:t>
            </a:r>
            <a:r>
              <a:rPr lang="en-US" sz="2400" dirty="0" err="1"/>
              <a:t>koje</a:t>
            </a:r>
            <a:r>
              <a:rPr lang="en-US" sz="2400" dirty="0"/>
              <a:t> se </a:t>
            </a:r>
            <a:r>
              <a:rPr lang="en-US" sz="2400" dirty="0" err="1"/>
              <a:t>sastoje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od </a:t>
            </a:r>
            <a:r>
              <a:rPr lang="en-US" sz="2400" dirty="0" err="1"/>
              <a:t>dvije</a:t>
            </a:r>
            <a:r>
              <a:rPr lang="en-US" sz="2400" dirty="0"/>
              <a:t> </a:t>
            </a:r>
            <a:r>
              <a:rPr lang="en-US" sz="2400" dirty="0" err="1"/>
              <a:t>sintakseme</a:t>
            </a:r>
            <a:r>
              <a:rPr lang="en-US" sz="2400" i="1" dirty="0"/>
              <a:t>: </a:t>
            </a:r>
            <a:r>
              <a:rPr lang="en-US" sz="2400" i="1" dirty="0" err="1"/>
              <a:t>lijepo</a:t>
            </a:r>
            <a:r>
              <a:rPr lang="en-US" sz="2400" i="1" dirty="0"/>
              <a:t> </a:t>
            </a:r>
            <a:r>
              <a:rPr lang="en-US" sz="2400" i="1" dirty="0" err="1"/>
              <a:t>druženje</a:t>
            </a:r>
            <a:r>
              <a:rPr lang="en-US" sz="2400" i="1" dirty="0"/>
              <a:t>, </a:t>
            </a:r>
            <a:r>
              <a:rPr lang="en-US" sz="2400" i="1" dirty="0" err="1"/>
              <a:t>platiti</a:t>
            </a:r>
            <a:r>
              <a:rPr lang="en-US" sz="2400" i="1" dirty="0"/>
              <a:t> </a:t>
            </a:r>
            <a:r>
              <a:rPr lang="en-US" sz="2400" i="1" dirty="0" err="1"/>
              <a:t>račun</a:t>
            </a:r>
            <a:r>
              <a:rPr lang="en-US" sz="2400" i="1" dirty="0"/>
              <a:t>, </a:t>
            </a:r>
            <a:r>
              <a:rPr lang="en-US" sz="2400" i="1" dirty="0" err="1"/>
              <a:t>dostojan</a:t>
            </a:r>
            <a:r>
              <a:rPr lang="en-US" sz="2400" i="1" dirty="0"/>
              <a:t> </a:t>
            </a:r>
            <a:r>
              <a:rPr lang="en-US" sz="2400" i="1" dirty="0" err="1"/>
              <a:t>poštovanja</a:t>
            </a:r>
            <a:r>
              <a:rPr lang="en-US" sz="2400" i="1" dirty="0"/>
              <a:t>;</a:t>
            </a:r>
          </a:p>
          <a:p>
            <a:r>
              <a:rPr lang="en-US" sz="2400" dirty="0"/>
              <a:t>b) </a:t>
            </a:r>
            <a:r>
              <a:rPr lang="en-US" sz="2400" dirty="0" err="1"/>
              <a:t>složene</a:t>
            </a:r>
            <a:r>
              <a:rPr lang="en-US" sz="2400" dirty="0"/>
              <a:t>, </a:t>
            </a:r>
            <a:r>
              <a:rPr lang="en-US" sz="2400" dirty="0" err="1"/>
              <a:t>koje</a:t>
            </a:r>
            <a:r>
              <a:rPr lang="en-US" sz="2400" dirty="0"/>
              <a:t> u </a:t>
            </a:r>
            <a:r>
              <a:rPr lang="en-US" sz="2400" dirty="0" err="1"/>
              <a:t>svom</a:t>
            </a:r>
            <a:r>
              <a:rPr lang="en-US" sz="2400" dirty="0"/>
              <a:t> </a:t>
            </a:r>
            <a:r>
              <a:rPr lang="en-US" sz="2400" dirty="0" err="1"/>
              <a:t>sastavu</a:t>
            </a:r>
            <a:r>
              <a:rPr lang="en-US" sz="2400" dirty="0"/>
              <a:t> </a:t>
            </a:r>
            <a:r>
              <a:rPr lang="en-US" sz="2400" dirty="0" err="1"/>
              <a:t>imaju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sintagmi</a:t>
            </a:r>
            <a:r>
              <a:rPr lang="en-US" sz="2400" dirty="0"/>
              <a:t>: </a:t>
            </a:r>
            <a:r>
              <a:rPr lang="en-US" sz="2400" i="1" dirty="0" err="1"/>
              <a:t>lijepo</a:t>
            </a:r>
            <a:r>
              <a:rPr lang="en-US" sz="2400" i="1" dirty="0"/>
              <a:t> </a:t>
            </a:r>
            <a:r>
              <a:rPr lang="en-US" sz="2400" i="1" dirty="0" err="1"/>
              <a:t>matursko</a:t>
            </a:r>
            <a:r>
              <a:rPr lang="en-US" sz="2400" i="1" dirty="0"/>
              <a:t> </a:t>
            </a:r>
            <a:r>
              <a:rPr lang="en-US" sz="2400" i="1" dirty="0" err="1"/>
              <a:t>druženje</a:t>
            </a:r>
            <a:r>
              <a:rPr lang="en-US" sz="2400" i="1" dirty="0"/>
              <a:t>, </a:t>
            </a:r>
            <a:r>
              <a:rPr lang="en-US" sz="2400" i="1" dirty="0" err="1"/>
              <a:t>platiti</a:t>
            </a:r>
            <a:r>
              <a:rPr lang="en-US" sz="2400" i="1" dirty="0"/>
              <a:t> </a:t>
            </a:r>
            <a:r>
              <a:rPr lang="en-US" sz="2400" i="1" dirty="0" err="1"/>
              <a:t>svoj</a:t>
            </a:r>
            <a:r>
              <a:rPr lang="en-US" sz="2400" i="1" dirty="0"/>
              <a:t> </a:t>
            </a:r>
            <a:r>
              <a:rPr lang="en-US" sz="2400" i="1" dirty="0" err="1"/>
              <a:t>račun</a:t>
            </a:r>
            <a:r>
              <a:rPr lang="en-US" sz="2400" i="1" dirty="0"/>
              <a:t>, </a:t>
            </a:r>
            <a:r>
              <a:rPr lang="en-US" sz="2400" i="1" dirty="0" err="1"/>
              <a:t>dostojan</a:t>
            </a:r>
            <a:r>
              <a:rPr lang="en-US" sz="2400" i="1" dirty="0"/>
              <a:t> </a:t>
            </a:r>
            <a:r>
              <a:rPr lang="en-US" sz="2400" i="1" dirty="0" err="1"/>
              <a:t>izuzetnog</a:t>
            </a:r>
            <a:r>
              <a:rPr lang="en-US" sz="2400" i="1" dirty="0"/>
              <a:t> </a:t>
            </a:r>
            <a:r>
              <a:rPr lang="en-US" sz="2400" i="1" dirty="0" err="1"/>
              <a:t>poštovanja</a:t>
            </a:r>
            <a:r>
              <a:rPr lang="en-US" sz="2400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71396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546976-8BEE-4B2C-BA07-F874D6EF6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Kućni</a:t>
            </a:r>
            <a:r>
              <a:rPr lang="en-US" i="1" dirty="0"/>
              <a:t> </a:t>
            </a:r>
            <a:r>
              <a:rPr lang="en-US" i="1" dirty="0" err="1"/>
              <a:t>prag</a:t>
            </a:r>
            <a:r>
              <a:rPr lang="en-US" i="1" dirty="0"/>
              <a:t>			</a:t>
            </a:r>
            <a:r>
              <a:rPr lang="en-US" i="1" dirty="0" err="1"/>
              <a:t>Željeznička</a:t>
            </a:r>
            <a:r>
              <a:rPr lang="en-US" i="1" dirty="0"/>
              <a:t> </a:t>
            </a:r>
            <a:r>
              <a:rPr lang="en-US" i="1" dirty="0" err="1"/>
              <a:t>pruga</a:t>
            </a:r>
            <a:r>
              <a:rPr lang="en-US" i="1" dirty="0"/>
              <a:t>			</a:t>
            </a:r>
            <a:r>
              <a:rPr lang="en-US" i="1" dirty="0" err="1"/>
              <a:t>plavooka</a:t>
            </a:r>
            <a:r>
              <a:rPr lang="en-US" i="1" dirty="0"/>
              <a:t> </a:t>
            </a:r>
            <a:r>
              <a:rPr lang="en-US" i="1" dirty="0" err="1"/>
              <a:t>djevojka</a:t>
            </a:r>
            <a:endParaRPr lang="en-US" i="1" dirty="0"/>
          </a:p>
          <a:p>
            <a:r>
              <a:rPr lang="en-US" i="1" dirty="0" err="1"/>
              <a:t>Seosko</a:t>
            </a:r>
            <a:r>
              <a:rPr lang="en-US" i="1" dirty="0"/>
              <a:t> </a:t>
            </a:r>
            <a:r>
              <a:rPr lang="en-US" i="1" dirty="0" err="1"/>
              <a:t>gazdinstvo</a:t>
            </a:r>
            <a:r>
              <a:rPr lang="en-US" i="1" dirty="0"/>
              <a:t>			</a:t>
            </a:r>
            <a:r>
              <a:rPr lang="en-US" i="1" dirty="0" err="1"/>
              <a:t>hrastov</a:t>
            </a:r>
            <a:r>
              <a:rPr lang="en-US" i="1" dirty="0"/>
              <a:t> list</a:t>
            </a:r>
          </a:p>
          <a:p>
            <a:r>
              <a:rPr lang="en-US" i="1" dirty="0"/>
              <a:t>Desna </a:t>
            </a:r>
            <a:r>
              <a:rPr lang="en-US" i="1" dirty="0" err="1"/>
              <a:t>ruka</a:t>
            </a:r>
            <a:endParaRPr lang="en-US" i="1" dirty="0"/>
          </a:p>
          <a:p>
            <a:r>
              <a:rPr lang="en-US" i="1" dirty="0" err="1"/>
              <a:t>Zidni</a:t>
            </a:r>
            <a:r>
              <a:rPr lang="en-US" i="1" dirty="0"/>
              <a:t> sat</a:t>
            </a:r>
          </a:p>
          <a:p>
            <a:r>
              <a:rPr lang="en-US" i="1" dirty="0" err="1"/>
              <a:t>Ples</a:t>
            </a:r>
            <a:r>
              <a:rPr lang="en-US" i="1" dirty="0"/>
              <a:t> po </a:t>
            </a:r>
            <a:r>
              <a:rPr lang="en-US" i="1" dirty="0" err="1"/>
              <a:t>kiši</a:t>
            </a:r>
            <a:endParaRPr lang="en-US" i="1" dirty="0"/>
          </a:p>
          <a:p>
            <a:r>
              <a:rPr lang="en-US" i="1" dirty="0"/>
              <a:t>Pita s </a:t>
            </a:r>
            <a:r>
              <a:rPr lang="en-US" i="1" dirty="0" err="1"/>
              <a:t>jabukama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276455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878</Words>
  <Application>Microsoft Office PowerPoint</Application>
  <PresentationFormat>Widescreen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Gallery</vt:lpstr>
      <vt:lpstr>        sintagma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sintagma</dc:title>
  <dc:creator>Korisnik</dc:creator>
  <cp:lastModifiedBy>Natasa</cp:lastModifiedBy>
  <cp:revision>25</cp:revision>
  <dcterms:created xsi:type="dcterms:W3CDTF">2019-01-27T19:55:14Z</dcterms:created>
  <dcterms:modified xsi:type="dcterms:W3CDTF">2021-02-18T21:46:39Z</dcterms:modified>
</cp:coreProperties>
</file>