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2" r:id="rId2"/>
  </p:sldMasterIdLst>
  <p:notesMasterIdLst>
    <p:notesMasterId r:id="rId2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1331" autoAdjust="0"/>
  </p:normalViewPr>
  <p:slideViewPr>
    <p:cSldViewPr>
      <p:cViewPr>
        <p:scale>
          <a:sx n="80" d="100"/>
          <a:sy n="80" d="100"/>
        </p:scale>
        <p:origin x="37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CD790-5A53-435F-8AE8-00AAE3754973}" type="datetimeFigureOut">
              <a:rPr lang="en-US" smtClean="0"/>
              <a:t>10/11/2016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85F3A9-3162-413B-A013-EC64596CBD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13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809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9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8113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5443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392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51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2870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44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944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0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5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6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476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493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7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37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05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10/11/2016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733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  <p:sldLayoutId id="2147483735" r:id="rId13"/>
    <p:sldLayoutId id="2147483736" r:id="rId14"/>
    <p:sldLayoutId id="2147483737" r:id="rId15"/>
    <p:sldLayoutId id="2147483738" r:id="rId16"/>
    <p:sldLayoutId id="214748373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MS WINDOWS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31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8194" name="Picture 2" descr="http://www.znanje.org/abc/tutorials/windows7/icon/icon_shortcut_notepad_document_02.gif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3484" y="2848412"/>
            <a:ext cx="5451627" cy="306175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sr-Latn-ME" sz="3600"/>
              <a:t>Kreiranje prečica za pokretanje programa</a:t>
            </a:r>
            <a:endParaRPr lang="en-US" sz="3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/>
          </a:bodyPr>
          <a:lstStyle/>
          <a:p>
            <a:r>
              <a:rPr lang="sr-Latn-ME" sz="2800" dirty="0">
                <a:solidFill>
                  <a:schemeClr val="bg1"/>
                </a:solidFill>
              </a:rPr>
              <a:t>Da bi se razlikovala od ostalih ikona – prečica u donjem lijevom uglu ima sličicu strelice.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068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1" name="Freeform 3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2" name="Freeform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9218" name="Picture 2" descr="http://www.znanje.org/abc/tutorials/windows7/windows_explorer/we_01%200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3992" y="1638321"/>
            <a:ext cx="5449889" cy="35813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ME" sz="3900"/>
              <a:t>Rad sa datotekama i folderima</a:t>
            </a:r>
            <a:endParaRPr lang="en-US" sz="3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sr-Latn-ME" dirty="0"/>
              <a:t>Osnovni program za rad sa datotekama i folderima je Windows Explorer.</a:t>
            </a:r>
          </a:p>
          <a:p>
            <a:r>
              <a:rPr lang="sr-Latn-ME" dirty="0"/>
              <a:t>Pokreće se dvostrukim klikom na prečicu Computer ili jednostrukim klikom na prečicu Windows Explorer u taskbar-u.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55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Windows Explorer</a:t>
            </a:r>
            <a:endParaRPr lang="en-US" dirty="0"/>
          </a:p>
        </p:txBody>
      </p:sp>
      <p:pic>
        <p:nvPicPr>
          <p:cNvPr id="4" name="Picture 2" descr="http://www.znanje.org/abc/tutorials/windows7/windows_explorer/we_01%2001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59696" y="2052918"/>
            <a:ext cx="5449889" cy="35813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46111" y="2204864"/>
            <a:ext cx="2713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Korijeni strukture podataka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03712" y="2851195"/>
            <a:ext cx="1944216" cy="2233989"/>
          </a:xfrm>
          <a:prstGeom prst="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663951" y="2780928"/>
            <a:ext cx="3145633" cy="2233989"/>
          </a:xfrm>
          <a:prstGeom prst="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495600" y="2996952"/>
            <a:ext cx="1008111" cy="5760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336360" y="4077072"/>
            <a:ext cx="2713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Poddrvo strukture označene sa lijeve strane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10" idx="1"/>
          </p:cNvCxnSpPr>
          <p:nvPr/>
        </p:nvCxnSpPr>
        <p:spPr>
          <a:xfrm flipH="1" flipV="1">
            <a:off x="8809584" y="4149080"/>
            <a:ext cx="526776" cy="38965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111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0244" name="Picture 2" descr="http://www.znanje.org/abc/tutorials/windows7/windows_explorer/create_new_folder/create_new_folder.gif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03316" y="2548281"/>
            <a:ext cx="4351963" cy="3662018"/>
          </a:xfrm>
          <a:prstGeom prst="rect">
            <a:avLst/>
          </a:prstGeom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sr-Latn-ME" dirty="0"/>
              <a:t>Kreiranje novog foldera</a:t>
            </a:r>
            <a:endParaRPr lang="en-US" dirty="0"/>
          </a:p>
        </p:txBody>
      </p:sp>
      <p:sp>
        <p:nvSpPr>
          <p:cNvPr id="10246" name="Content Placeholder 10245"/>
          <p:cNvSpPr>
            <a:spLocks noGrp="1"/>
          </p:cNvSpPr>
          <p:nvPr>
            <p:ph idx="1"/>
          </p:nvPr>
        </p:nvSpPr>
        <p:spPr>
          <a:xfrm>
            <a:off x="6421089" y="2548281"/>
            <a:ext cx="5122606" cy="3658689"/>
          </a:xfrm>
        </p:spPr>
        <p:txBody>
          <a:bodyPr>
            <a:normAutofit fontScale="92500" lnSpcReduction="20000"/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sr-Latn-ME" dirty="0">
                <a:solidFill>
                  <a:schemeClr val="bg1"/>
                </a:solidFill>
              </a:rPr>
              <a:t>Otvoriti Windows Explorer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en-US" dirty="0" err="1">
                <a:solidFill>
                  <a:schemeClr val="bg1"/>
                </a:solidFill>
              </a:rPr>
              <a:t>Izbor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foldera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kojem</a:t>
            </a:r>
            <a:r>
              <a:rPr lang="en-US" dirty="0">
                <a:solidFill>
                  <a:schemeClr val="bg1"/>
                </a:solidFill>
              </a:rPr>
              <a:t> se </a:t>
            </a:r>
            <a:r>
              <a:rPr lang="en-US" dirty="0" err="1">
                <a:solidFill>
                  <a:schemeClr val="bg1"/>
                </a:solidFill>
              </a:rPr>
              <a:t>kreira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podfolder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    FILE </a:t>
            </a:r>
            <a:r>
              <a:rPr lang="en-US" dirty="0" err="1">
                <a:solidFill>
                  <a:schemeClr val="bg1"/>
                </a:solidFill>
              </a:rPr>
              <a:t>meni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    NEW </a:t>
            </a:r>
            <a:r>
              <a:rPr lang="en-US" dirty="0" err="1">
                <a:solidFill>
                  <a:schemeClr val="bg1"/>
                </a:solidFill>
              </a:rPr>
              <a:t>opcija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    FOLDER </a:t>
            </a:r>
            <a:r>
              <a:rPr lang="en-US" dirty="0" err="1">
                <a:solidFill>
                  <a:schemeClr val="bg1"/>
                </a:solidFill>
              </a:rPr>
              <a:t>opcija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en-US" dirty="0" err="1">
                <a:solidFill>
                  <a:schemeClr val="bg1"/>
                </a:solidFill>
              </a:rPr>
              <a:t>Otkucati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ime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novog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foldera</a:t>
            </a:r>
            <a:r>
              <a:rPr lang="en-US" dirty="0">
                <a:solidFill>
                  <a:schemeClr val="bg1"/>
                </a:solidFill>
              </a:rPr>
              <a:t> (</a:t>
            </a:r>
            <a:r>
              <a:rPr lang="en-US" dirty="0" err="1">
                <a:solidFill>
                  <a:schemeClr val="bg1"/>
                </a:solidFill>
              </a:rPr>
              <a:t>npr</a:t>
            </a:r>
            <a:r>
              <a:rPr lang="en-US" dirty="0">
                <a:solidFill>
                  <a:schemeClr val="bg1"/>
                </a:solidFill>
              </a:rPr>
              <a:t>. test) </a:t>
            </a:r>
            <a:r>
              <a:rPr lang="en-US" dirty="0" err="1">
                <a:solidFill>
                  <a:schemeClr val="bg1"/>
                </a:solidFill>
              </a:rPr>
              <a:t>preko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teksta</a:t>
            </a:r>
            <a:r>
              <a:rPr lang="en-US" dirty="0">
                <a:solidFill>
                  <a:schemeClr val="bg1"/>
                </a:solidFill>
              </a:rPr>
              <a:t> NEW FOLDER.</a:t>
            </a:r>
          </a:p>
          <a:p>
            <a:r>
              <a:rPr lang="en-US" dirty="0">
                <a:solidFill>
                  <a:schemeClr val="bg1"/>
                </a:solidFill>
              </a:rPr>
              <a:t>    </a:t>
            </a:r>
            <a:r>
              <a:rPr lang="en-US" dirty="0" err="1">
                <a:solidFill>
                  <a:schemeClr val="bg1"/>
                </a:solidFill>
              </a:rPr>
              <a:t>Klik</a:t>
            </a:r>
            <a:r>
              <a:rPr lang="en-US" dirty="0">
                <a:solidFill>
                  <a:schemeClr val="bg1"/>
                </a:solidFill>
              </a:rPr>
              <a:t> u </a:t>
            </a:r>
            <a:r>
              <a:rPr lang="en-US" dirty="0" err="1">
                <a:solidFill>
                  <a:schemeClr val="bg1"/>
                </a:solidFill>
              </a:rPr>
              <a:t>prazan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prostor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za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potvrdu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pritisnuti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tipku</a:t>
            </a:r>
            <a:r>
              <a:rPr lang="en-US" dirty="0">
                <a:solidFill>
                  <a:schemeClr val="bg1"/>
                </a:solidFill>
              </a:rPr>
              <a:t> Enter.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9922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Rectangle 1229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blipFill rotWithShape="1">
            <a:blip r:embed="rId2">
              <a:duotone>
                <a:schemeClr val="bg2">
                  <a:shade val="62000"/>
                  <a:hueMod val="108000"/>
                  <a:satMod val="164000"/>
                  <a:lumMod val="69000"/>
                </a:schemeClr>
                <a:schemeClr val="bg2">
                  <a:tint val="96000"/>
                  <a:hueMod val="90000"/>
                  <a:satMod val="130000"/>
                  <a:lumMod val="134000"/>
                </a:schemeClr>
              </a:duotone>
            </a:blip>
            <a:stretch/>
          </a:blipFill>
          <a:ln>
            <a:noFill/>
          </a:ln>
          <a:effectLst/>
        </p:spPr>
      </p:sp>
      <p:pic>
        <p:nvPicPr>
          <p:cNvPr id="71" name="Picture 70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2" name="Picture 71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73" name="Freeform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4" name="Picture 73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5" name="Picture 74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76" name="Rectangle 7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Freeform 1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0" name="Freeform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pic>
        <p:nvPicPr>
          <p:cNvPr id="12292" name="Picture 4" descr="http://www.znanje.org/abc/tutorials/windows7/windows_explorer/exmples02/a_%28111%29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90498" y="1174269"/>
            <a:ext cx="4495767" cy="275365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www.znanje.org/abc/tutorials/windows7/windows_explorer/exmples02/a_%28112%29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3855" y="1230467"/>
            <a:ext cx="4495767" cy="269746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458" y="4854344"/>
            <a:ext cx="9345155" cy="861802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100"/>
              <a:t>Vježba – kreirati foldere kao na slici</a:t>
            </a:r>
          </a:p>
        </p:txBody>
      </p:sp>
    </p:spTree>
    <p:extLst>
      <p:ext uri="{BB962C8B-B14F-4D97-AF65-F5344CB8AC3E}">
        <p14:creationId xmlns:p14="http://schemas.microsoft.com/office/powerpoint/2010/main" val="2723693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sr-Latn-ME" dirty="0"/>
              <a:t>Označavanje foldera ili datoteke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52" y="4079751"/>
            <a:ext cx="3768552" cy="2168648"/>
          </a:xfrm>
          <a:prstGeom prst="round2DiagRect">
            <a:avLst/>
          </a:prstGeom>
          <a:ln>
            <a:solidFill>
              <a:srgbClr val="92D050"/>
            </a:solidFill>
          </a:ln>
        </p:spPr>
        <p:txBody>
          <a:bodyPr/>
          <a:lstStyle/>
          <a:p>
            <a:r>
              <a:rPr lang="sr-Latn-ME" u="sng" dirty="0"/>
              <a:t>Mišem</a:t>
            </a:r>
          </a:p>
          <a:p>
            <a:pPr marL="0" indent="0">
              <a:buNone/>
            </a:pPr>
            <a:r>
              <a:rPr lang="en-US" dirty="0" err="1"/>
              <a:t>Prevlačenjem</a:t>
            </a:r>
            <a:r>
              <a:rPr lang="en-US" dirty="0"/>
              <a:t> </a:t>
            </a:r>
            <a:r>
              <a:rPr lang="en-US" dirty="0" err="1"/>
              <a:t>pokazivača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fajlova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se </a:t>
            </a:r>
            <a:r>
              <a:rPr lang="en-US" dirty="0" err="1"/>
              <a:t>označavaju</a:t>
            </a:r>
            <a:r>
              <a:rPr lang="en-US" dirty="0"/>
              <a:t>. </a:t>
            </a:r>
            <a:endParaRPr lang="en-US" u="sng" dirty="0"/>
          </a:p>
        </p:txBody>
      </p:sp>
      <p:pic>
        <p:nvPicPr>
          <p:cNvPr id="13314" name="Picture 2" descr="http://www.znanje.org/abc/tutorials/windows7/windows_explorer/select/windows_explorer_select0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700808"/>
            <a:ext cx="3609975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://www.znanje.org/abc/tutorials/windows7/windows_explorer/select/windows_explorer_select0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1710333"/>
            <a:ext cx="360045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www.znanje.org/abc/tutorials/windows7/windows_explorer/select/windows_explorer_select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06" y="1700808"/>
            <a:ext cx="3600450" cy="206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/>
          <p:cNvSpPr txBox="1">
            <a:spLocks/>
          </p:cNvSpPr>
          <p:nvPr/>
        </p:nvSpPr>
        <p:spPr>
          <a:xfrm>
            <a:off x="4223792" y="4079751"/>
            <a:ext cx="3768552" cy="2168648"/>
          </a:xfrm>
          <a:prstGeom prst="round2DiagRect">
            <a:avLst/>
          </a:prstGeom>
          <a:ln>
            <a:solidFill>
              <a:srgbClr val="92D050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r-Latn-ME" u="sng" dirty="0"/>
              <a:t>CTRL + KLIK</a:t>
            </a:r>
          </a:p>
          <a:p>
            <a:pPr marL="0" indent="0">
              <a:buNone/>
            </a:pPr>
            <a:r>
              <a:rPr lang="en-US" dirty="0" err="1"/>
              <a:t>Istovremeno</a:t>
            </a:r>
            <a:r>
              <a:rPr lang="en-US" dirty="0"/>
              <a:t> se </a:t>
            </a:r>
            <a:r>
              <a:rPr lang="en-US" dirty="0" err="1"/>
              <a:t>drži</a:t>
            </a:r>
            <a:r>
              <a:rPr lang="en-US" dirty="0"/>
              <a:t> </a:t>
            </a:r>
            <a:r>
              <a:rPr lang="en-US" dirty="0" err="1"/>
              <a:t>pritisnuta</a:t>
            </a:r>
            <a:r>
              <a:rPr lang="en-US" dirty="0"/>
              <a:t> </a:t>
            </a:r>
            <a:r>
              <a:rPr lang="en-US" dirty="0" err="1"/>
              <a:t>tipka</a:t>
            </a:r>
            <a:r>
              <a:rPr lang="en-US" dirty="0"/>
              <a:t> CTRL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tastaturi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kliknete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želite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novo </a:t>
            </a:r>
            <a:r>
              <a:rPr lang="en-US" dirty="0" err="1"/>
              <a:t>izabrani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označen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prethodno</a:t>
            </a:r>
            <a:r>
              <a:rPr lang="en-US" dirty="0"/>
              <a:t> </a:t>
            </a:r>
            <a:r>
              <a:rPr lang="en-US" dirty="0" err="1"/>
              <a:t>odabrani</a:t>
            </a:r>
            <a:r>
              <a:rPr lang="en-US" dirty="0"/>
              <a:t>. </a:t>
            </a:r>
            <a:endParaRPr lang="en-US" u="sng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8232104" y="4079751"/>
            <a:ext cx="3768552" cy="2168648"/>
          </a:xfrm>
          <a:prstGeom prst="round2DiagRect">
            <a:avLst/>
          </a:prstGeom>
          <a:ln>
            <a:solidFill>
              <a:srgbClr val="92D050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sr-Latn-ME" u="sng" dirty="0"/>
              <a:t>SHIFT + klik</a:t>
            </a:r>
          </a:p>
          <a:p>
            <a:pPr marL="0" indent="0">
              <a:buNone/>
            </a:pPr>
            <a:r>
              <a:rPr lang="en-US" dirty="0" err="1"/>
              <a:t>Istovremeno</a:t>
            </a:r>
            <a:r>
              <a:rPr lang="en-US" dirty="0"/>
              <a:t> se </a:t>
            </a:r>
            <a:r>
              <a:rPr lang="en-US" dirty="0" err="1"/>
              <a:t>drži</a:t>
            </a:r>
            <a:r>
              <a:rPr lang="en-US" dirty="0"/>
              <a:t> </a:t>
            </a:r>
            <a:r>
              <a:rPr lang="en-US" dirty="0" err="1"/>
              <a:t>pritisnuta</a:t>
            </a:r>
            <a:r>
              <a:rPr lang="en-US" dirty="0"/>
              <a:t> </a:t>
            </a:r>
            <a:r>
              <a:rPr lang="en-US" dirty="0" err="1"/>
              <a:t>tipka</a:t>
            </a:r>
            <a:r>
              <a:rPr lang="en-US" dirty="0"/>
              <a:t> SHIFT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tastaturi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kliknete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zadnji</a:t>
            </a:r>
            <a:r>
              <a:rPr lang="en-US" dirty="0"/>
              <a:t> </a:t>
            </a:r>
            <a:r>
              <a:rPr lang="en-US" dirty="0" err="1"/>
              <a:t>objekat</a:t>
            </a:r>
            <a:r>
              <a:rPr lang="en-US" dirty="0"/>
              <a:t> u </a:t>
            </a:r>
            <a:r>
              <a:rPr lang="en-US" dirty="0" err="1"/>
              <a:t>nizu</a:t>
            </a:r>
            <a:r>
              <a:rPr lang="en-US" dirty="0"/>
              <a:t>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objektni</a:t>
            </a:r>
            <a:r>
              <a:rPr lang="en-US" dirty="0"/>
              <a:t> u </a:t>
            </a:r>
            <a:r>
              <a:rPr lang="en-US" dirty="0" err="1"/>
              <a:t>nizu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označeni</a:t>
            </a:r>
            <a:r>
              <a:rPr lang="en-US" dirty="0"/>
              <a:t>. </a:t>
            </a:r>
            <a:endParaRPr lang="sr-Latn-ME" u="sng" dirty="0"/>
          </a:p>
          <a:p>
            <a:pPr marL="0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3788587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3992" y="0"/>
            <a:ext cx="609842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3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245057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14338" name="Picture 2" descr="http://www.znanje.org/abc/tutorials/windows7/windows_explorer/rename_folder/we_rename_file_menu.gif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3992" y="1136057"/>
            <a:ext cx="5449889" cy="458588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ME" sz="3900"/>
              <a:t>Promjena naziva datoteke ili foldera</a:t>
            </a:r>
            <a:endParaRPr lang="en-US" sz="3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4014936"/>
          </a:xfrm>
        </p:spPr>
        <p:txBody>
          <a:bodyPr>
            <a:normAutofit fontScale="92500" lnSpcReduction="10000"/>
          </a:bodyPr>
          <a:lstStyle/>
          <a:p>
            <a:r>
              <a:rPr lang="sr-Latn-ME" dirty="0"/>
              <a:t>Otvoriti</a:t>
            </a:r>
            <a:r>
              <a:rPr lang="en-US" dirty="0"/>
              <a:t> WINDOWS EXPLORER</a:t>
            </a:r>
            <a:endParaRPr lang="sr-Latn-ME" dirty="0"/>
          </a:p>
          <a:p>
            <a:r>
              <a:rPr lang="en-US" dirty="0" err="1"/>
              <a:t>Izabrati</a:t>
            </a:r>
            <a:r>
              <a:rPr lang="en-US" dirty="0"/>
              <a:t> folder </a:t>
            </a:r>
            <a:r>
              <a:rPr lang="en-US" dirty="0" err="1"/>
              <a:t>čije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se </a:t>
            </a:r>
            <a:r>
              <a:rPr lang="en-US" dirty="0" err="1"/>
              <a:t>mijenja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 test).</a:t>
            </a:r>
          </a:p>
          <a:p>
            <a:r>
              <a:rPr lang="sr-Latn-ME" dirty="0"/>
              <a:t>Otvoriti </a:t>
            </a:r>
            <a:r>
              <a:rPr lang="en-US" dirty="0"/>
              <a:t>FILE</a:t>
            </a:r>
            <a:r>
              <a:rPr lang="sr-Latn-ME" dirty="0"/>
              <a:t> meni</a:t>
            </a:r>
            <a:r>
              <a:rPr lang="en-US" dirty="0"/>
              <a:t>.</a:t>
            </a:r>
          </a:p>
          <a:p>
            <a:r>
              <a:rPr lang="en-US" dirty="0"/>
              <a:t>RENAME </a:t>
            </a:r>
            <a:r>
              <a:rPr lang="en-US" dirty="0" err="1"/>
              <a:t>opcija</a:t>
            </a:r>
            <a:r>
              <a:rPr lang="en-US" dirty="0"/>
              <a:t>.</a:t>
            </a:r>
          </a:p>
          <a:p>
            <a:r>
              <a:rPr lang="en-US" dirty="0" err="1"/>
              <a:t>Upis</a:t>
            </a:r>
            <a:r>
              <a:rPr lang="en-US" dirty="0"/>
              <a:t> novo </a:t>
            </a:r>
            <a:r>
              <a:rPr lang="en-US" dirty="0" err="1"/>
              <a:t>ime</a:t>
            </a:r>
            <a:r>
              <a:rPr lang="en-US" dirty="0"/>
              <a:t> </a:t>
            </a:r>
            <a:r>
              <a:rPr lang="en-US" dirty="0" err="1"/>
              <a:t>foldera</a:t>
            </a:r>
            <a:r>
              <a:rPr lang="en-US" dirty="0"/>
              <a:t> (TEST 1).</a:t>
            </a:r>
          </a:p>
          <a:p>
            <a:r>
              <a:rPr lang="en-US" dirty="0" err="1"/>
              <a:t>Pritisnuti</a:t>
            </a:r>
            <a:r>
              <a:rPr lang="en-US" dirty="0"/>
              <a:t> </a:t>
            </a:r>
            <a:r>
              <a:rPr lang="en-US" dirty="0" err="1"/>
              <a:t>tipku</a:t>
            </a:r>
            <a:r>
              <a:rPr lang="en-US" dirty="0"/>
              <a:t> Enter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potvrdu</a:t>
            </a:r>
            <a:r>
              <a:rPr lang="en-US" dirty="0"/>
              <a:t>.</a:t>
            </a:r>
            <a:endParaRPr lang="sr-Latn-ME" dirty="0"/>
          </a:p>
          <a:p>
            <a:r>
              <a:rPr lang="sr-Latn-ME" dirty="0"/>
              <a:t>Ili desni klik na fajl (folder) i iz padajućeg menija odabrati Rename.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05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Premještanje foldera i datoteka iz jednog foldera u drugi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1344" y="2052918"/>
            <a:ext cx="5352727" cy="4195481"/>
          </a:xfrm>
        </p:spPr>
        <p:txBody>
          <a:bodyPr/>
          <a:lstStyle/>
          <a:p>
            <a:r>
              <a:rPr lang="sr-Latn-ME" dirty="0"/>
              <a:t>Prvo je potrebno naznačiti foldere i datoteke koje želimo da premjestimo.</a:t>
            </a:r>
          </a:p>
          <a:p>
            <a:r>
              <a:rPr lang="sr-Latn-ME" dirty="0"/>
              <a:t>Naredbom CUT iz trake menija Organize ili Edit, ili pomoćnog menija ili Ctrl+X se prebace u klipbord.</a:t>
            </a:r>
          </a:p>
          <a:p>
            <a:r>
              <a:rPr lang="sr-Latn-ME" dirty="0"/>
              <a:t>Označi se odredišni folder.</a:t>
            </a:r>
          </a:p>
          <a:p>
            <a:r>
              <a:rPr lang="sr-Latn-ME" dirty="0"/>
              <a:t>Zada se naredba PASTE iz trake menija Organize ili Edit, ili pomoćnog menija ili Ctrl+V.</a:t>
            </a:r>
            <a:endParaRPr lang="en-US" dirty="0"/>
          </a:p>
        </p:txBody>
      </p:sp>
      <p:pic>
        <p:nvPicPr>
          <p:cNvPr id="15362" name="Picture 2" descr="http://www.znanje.org/abc/tutorials/windows7/windows_explorer/move/we_move_menu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1980937"/>
            <a:ext cx="5400600" cy="454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637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9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http://www.znanje.org/abc/tutorials/windows7/windows_explorer/copy/edit_menu/we_copy_edit_menu1.gif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8319" y="990051"/>
            <a:ext cx="5614835" cy="472467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90" name="Rectangle 6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ME" sz="3900"/>
              <a:t>Kopiranje foldera i datoteka</a:t>
            </a:r>
            <a:endParaRPr lang="en-US" sz="3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r>
              <a:rPr lang="sr-Latn-ME" dirty="0"/>
              <a:t>Proces kopiranja se izvodi na isti način kao i premještanje, sem što se umjesto naredbe CUT izvodi naredba COPY.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253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ounded Rectangle 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 w="12700">
            <a:solidFill>
              <a:schemeClr val="tx2">
                <a:lumMod val="75000"/>
              </a:schemeClr>
            </a:solidFill>
          </a:ln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http://skola.pavlepejak.in.rs/slike/034/recycle_bin_delete_files.gif"/>
          <p:cNvPicPr>
            <a:picLocks noChangeAspect="1" noChangeArrowheads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08319" y="1964192"/>
            <a:ext cx="5614835" cy="277639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Rectangle 6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sr-Latn-ME" sz="3900"/>
              <a:t>Brisanje foldera ili datoteka</a:t>
            </a:r>
            <a:endParaRPr lang="en-US" sz="3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r>
              <a:rPr lang="sr-Latn-ME" dirty="0"/>
              <a:t>Označiti folder ili fajl</a:t>
            </a:r>
          </a:p>
          <a:p>
            <a:r>
              <a:rPr lang="sr-Latn-ME" dirty="0"/>
              <a:t>Pritisnuti taster Delete ili desni klik/Delete.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43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Učitavanje OS u memoriju računara</a:t>
            </a:r>
            <a:endParaRPr lang="en-US" dirty="0"/>
          </a:p>
        </p:txBody>
      </p:sp>
      <p:pic>
        <p:nvPicPr>
          <p:cNvPr id="1026" name="Picture 2" descr="Image result for radna površina windows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1628800"/>
            <a:ext cx="8385283" cy="4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/>
          <p:cNvSpPr/>
          <p:nvPr/>
        </p:nvSpPr>
        <p:spPr>
          <a:xfrm>
            <a:off x="7032104" y="1628800"/>
            <a:ext cx="2304256" cy="495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Radna površina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4655840" y="6093296"/>
            <a:ext cx="3096344" cy="251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Taskbar – Linija poslova</a:t>
            </a:r>
            <a:endParaRPr lang="en-US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4007768" y="2124432"/>
            <a:ext cx="1872208" cy="3684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Ikonice</a:t>
            </a:r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351584" y="1916832"/>
            <a:ext cx="1656184" cy="3600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1"/>
          </p:cNvCxnSpPr>
          <p:nvPr/>
        </p:nvCxnSpPr>
        <p:spPr>
          <a:xfrm flipH="1">
            <a:off x="2279576" y="2308664"/>
            <a:ext cx="1728192" cy="1842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0302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Koncept prozora i njhova podjela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sz="2200" dirty="0"/>
              <a:t>U operativnom sistemu MS Windows prozor predstavlja jedan od osnovnih elemenata okruženja , po kojem je ovaj operativni sistem dobio ime. U Windows-u postoje četiri vrste prozora.  To su: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endParaRPr lang="sr-Latn-CS" sz="2200" dirty="0"/>
          </a:p>
          <a:p>
            <a:pPr lvl="1">
              <a:lnSpc>
                <a:spcPct val="150000"/>
              </a:lnSpc>
              <a:buFont typeface="Wingdings" pitchFamily="2" charset="2"/>
              <a:buChar char="§"/>
            </a:pPr>
            <a:r>
              <a:rPr lang="sr-Latn-CS" sz="2200" dirty="0"/>
              <a:t>Prozor foldera (grupni prozor)</a:t>
            </a:r>
          </a:p>
          <a:p>
            <a:pPr lvl="1">
              <a:buFont typeface="Wingdings" pitchFamily="2" charset="2"/>
              <a:buChar char="§"/>
            </a:pPr>
            <a:r>
              <a:rPr lang="sr-Latn-CS" sz="2200" dirty="0"/>
              <a:t>Prozor aplikacije</a:t>
            </a:r>
          </a:p>
          <a:p>
            <a:pPr lvl="1">
              <a:buFont typeface="Wingdings" pitchFamily="2" charset="2"/>
              <a:buChar char="§"/>
            </a:pPr>
            <a:r>
              <a:rPr lang="sr-Latn-CS" sz="2200" dirty="0"/>
              <a:t>Prozor dokumenta</a:t>
            </a:r>
          </a:p>
          <a:p>
            <a:pPr lvl="1">
              <a:buFont typeface="Wingdings" pitchFamily="2" charset="2"/>
              <a:buChar char="§"/>
            </a:pPr>
            <a:r>
              <a:rPr lang="sr-Latn-CS" sz="2200" dirty="0"/>
              <a:t>Prozor za dijalog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24914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kola.pavlepejak.in.rs/slike/030/fold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482"/>
          <a:stretch/>
        </p:blipFill>
        <p:spPr bwMode="auto">
          <a:xfrm>
            <a:off x="4619544" y="1143000"/>
            <a:ext cx="6924756" cy="510539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Rectangle 6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3322912" cy="1641987"/>
          </a:xfrm>
        </p:spPr>
        <p:txBody>
          <a:bodyPr>
            <a:normAutofit/>
          </a:bodyPr>
          <a:lstStyle/>
          <a:p>
            <a:r>
              <a:rPr lang="sr-Latn-ME" dirty="0"/>
              <a:t>Prozor foldera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1" y="2438401"/>
            <a:ext cx="3324141" cy="3809998"/>
          </a:xfrm>
        </p:spPr>
        <p:txBody>
          <a:bodyPr>
            <a:normAutofit/>
          </a:bodyPr>
          <a:lstStyle/>
          <a:p>
            <a:r>
              <a:rPr lang="pl-PL" dirty="0"/>
              <a:t>Ovo je prozor u kojem su prikazani programi, folderi (fascikle) i dokumenta koji propadaju jednoj grupi.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2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kola.pavlepejak.in.rs/slike/030/progra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9" b="-2"/>
          <a:stretch/>
        </p:blipFill>
        <p:spPr bwMode="auto">
          <a:xfrm>
            <a:off x="648930" y="2052213"/>
            <a:ext cx="5451627" cy="419618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30" y="629266"/>
            <a:ext cx="9252154" cy="1223983"/>
          </a:xfrm>
        </p:spPr>
        <p:txBody>
          <a:bodyPr>
            <a:normAutofit/>
          </a:bodyPr>
          <a:lstStyle/>
          <a:p>
            <a:r>
              <a:rPr lang="sr-Latn-ME" sz="3900"/>
              <a:t>Prozor aplikacije i prozor dokumenta</a:t>
            </a:r>
            <a:endParaRPr lang="en-US" sz="39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0752" y="2052214"/>
            <a:ext cx="4338409" cy="4196185"/>
          </a:xfrm>
        </p:spPr>
        <p:txBody>
          <a:bodyPr>
            <a:normAutofit/>
          </a:bodyPr>
          <a:lstStyle/>
          <a:p>
            <a:r>
              <a:rPr lang="en-US" dirty="0" err="1"/>
              <a:t>Prozor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se </a:t>
            </a:r>
            <a:r>
              <a:rPr lang="en-US" dirty="0" err="1"/>
              <a:t>izvršava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program (</a:t>
            </a:r>
            <a:r>
              <a:rPr lang="en-US" dirty="0" err="1"/>
              <a:t>aplikacija</a:t>
            </a:r>
            <a:r>
              <a:rPr lang="en-US" dirty="0"/>
              <a:t>) u Windows </a:t>
            </a:r>
            <a:r>
              <a:rPr lang="en-US" dirty="0" err="1"/>
              <a:t>okruženju</a:t>
            </a:r>
            <a:r>
              <a:rPr lang="en-US" dirty="0"/>
              <a:t>.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da </a:t>
            </a:r>
            <a:r>
              <a:rPr lang="en-US" dirty="0" err="1"/>
              <a:t>jedan</a:t>
            </a:r>
            <a:r>
              <a:rPr lang="en-US" dirty="0"/>
              <a:t> program </a:t>
            </a:r>
            <a:r>
              <a:rPr lang="en-US" dirty="0" err="1"/>
              <a:t>može</a:t>
            </a:r>
            <a:r>
              <a:rPr lang="en-US" dirty="0"/>
              <a:t> da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dokumenata</a:t>
            </a:r>
            <a:r>
              <a:rPr lang="en-US" dirty="0"/>
              <a:t>, </a:t>
            </a: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se </a:t>
            </a:r>
            <a:r>
              <a:rPr lang="en-US" dirty="0" err="1"/>
              <a:t>kreira</a:t>
            </a:r>
            <a:r>
              <a:rPr lang="en-US" dirty="0"/>
              <a:t> u </a:t>
            </a:r>
            <a:r>
              <a:rPr lang="en-US" dirty="0" err="1"/>
              <a:t>svom</a:t>
            </a:r>
            <a:r>
              <a:rPr lang="en-US" dirty="0"/>
              <a:t> </a:t>
            </a:r>
            <a:r>
              <a:rPr lang="en-US" dirty="0" err="1"/>
              <a:t>prozoru</a:t>
            </a:r>
            <a:r>
              <a:rPr lang="en-US" dirty="0"/>
              <a:t> </a:t>
            </a:r>
            <a:r>
              <a:rPr lang="en-US" dirty="0" err="1"/>
              <a:t>dokumenta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9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kola.pavlepejak.in.rs/slike/030/dijalo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 r="4016"/>
          <a:stretch/>
        </p:blipFill>
        <p:spPr bwMode="auto">
          <a:xfrm>
            <a:off x="-1" y="10"/>
            <a:ext cx="46346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sr-Latn-ME" dirty="0"/>
              <a:t>Prozor za dijalog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2381" y="2438400"/>
            <a:ext cx="4767471" cy="3809999"/>
          </a:xfrm>
        </p:spPr>
        <p:txBody>
          <a:bodyPr>
            <a:normAutofit/>
          </a:bodyPr>
          <a:lstStyle/>
          <a:p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komunikaciju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operativnog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aplikacije</a:t>
            </a:r>
            <a:r>
              <a:rPr lang="en-US" dirty="0"/>
              <a:t>. </a:t>
            </a:r>
            <a:r>
              <a:rPr lang="en-US" dirty="0" err="1"/>
              <a:t>Operativni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šalje</a:t>
            </a:r>
            <a:r>
              <a:rPr lang="en-US" dirty="0"/>
              <a:t> </a:t>
            </a:r>
            <a:r>
              <a:rPr lang="en-US" dirty="0" err="1"/>
              <a:t>poruku</a:t>
            </a:r>
            <a:r>
              <a:rPr lang="en-US" dirty="0"/>
              <a:t> </a:t>
            </a:r>
            <a:r>
              <a:rPr lang="en-US" dirty="0" err="1"/>
              <a:t>upozorenja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obaveštenja</a:t>
            </a:r>
            <a:r>
              <a:rPr lang="en-US" dirty="0"/>
              <a:t>, a </a:t>
            </a:r>
            <a:r>
              <a:rPr lang="en-US" dirty="0" err="1"/>
              <a:t>aplikacija</a:t>
            </a:r>
            <a:r>
              <a:rPr lang="en-US" dirty="0"/>
              <a:t> </a:t>
            </a:r>
            <a:r>
              <a:rPr lang="en-US" dirty="0" err="1"/>
              <a:t>očekuje</a:t>
            </a:r>
            <a:r>
              <a:rPr lang="en-US" dirty="0"/>
              <a:t> </a:t>
            </a:r>
            <a:r>
              <a:rPr lang="en-US" dirty="0" err="1"/>
              <a:t>biranje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opcija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866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Elementi prozora</a:t>
            </a:r>
            <a:endParaRPr lang="en-US" dirty="0"/>
          </a:p>
        </p:txBody>
      </p:sp>
      <p:pic>
        <p:nvPicPr>
          <p:cNvPr id="5122" name="Picture 2" descr="Image result for elementi prozor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2936" y="1628800"/>
            <a:ext cx="6662439" cy="49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69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Osnovni postupci sa prozorima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1853248"/>
            <a:ext cx="5784776" cy="4195481"/>
          </a:xfrm>
        </p:spPr>
        <p:txBody>
          <a:bodyPr>
            <a:normAutofit/>
          </a:bodyPr>
          <a:lstStyle/>
          <a:p>
            <a:r>
              <a:rPr lang="sr-Latn-ME" sz="2800" dirty="0"/>
              <a:t>Promjena veličine prozora</a:t>
            </a:r>
          </a:p>
          <a:p>
            <a:r>
              <a:rPr lang="sr-Latn-ME" sz="2800" dirty="0"/>
              <a:t>Privremeno zatvaranje prozora</a:t>
            </a:r>
          </a:p>
          <a:p>
            <a:r>
              <a:rPr lang="sr-Latn-ME" sz="2800" dirty="0"/>
              <a:t>Trajno zatvranje prozora</a:t>
            </a:r>
          </a:p>
          <a:p>
            <a:r>
              <a:rPr lang="sr-Latn-ME" sz="2800" dirty="0"/>
              <a:t>Premještanje prozora na drugo mjesto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752184" y="1853248"/>
            <a:ext cx="4104456" cy="4247317"/>
          </a:xfrm>
          <a:prstGeom prst="rect">
            <a:avLst/>
          </a:prstGeom>
          <a:noFill/>
          <a:ln w="19050">
            <a:solidFill>
              <a:srgbClr val="92D05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sr-Latn-ME" dirty="0"/>
              <a:t>Veličina prozora se može promjeniti na dva načina: promjena po jednoj ili obje dimenzije ili da prozor zauzme cijelu površinu.</a:t>
            </a:r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6146" name="Picture 2" descr="http://skola.pavlepejak.in.rs/slike/031/velic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710" y="3253779"/>
            <a:ext cx="3666914" cy="1809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752184" y="1879079"/>
            <a:ext cx="4104456" cy="4247317"/>
          </a:xfrm>
          <a:prstGeom prst="rect">
            <a:avLst/>
          </a:prstGeom>
          <a:noFill/>
          <a:ln w="19050">
            <a:solidFill>
              <a:srgbClr val="92D05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sr-Latn-ME" dirty="0"/>
              <a:t>Prozor s kojim se trenutno ne radi se može privremeno ukloniti sa ekrana na dugme za minimizaciju </a:t>
            </a:r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r>
              <a:rPr lang="sr-Latn-ME" dirty="0" err="1"/>
              <a:t>M</a:t>
            </a:r>
            <a:r>
              <a:rPr lang="en-US" dirty="0" err="1"/>
              <a:t>inimizovanjem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sklanjate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ekrana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ne </a:t>
            </a:r>
            <a:r>
              <a:rPr lang="en-US" dirty="0" err="1"/>
              <a:t>zatvarate</a:t>
            </a:r>
            <a:r>
              <a:rPr lang="en-US" dirty="0"/>
              <a:t>. </a:t>
            </a:r>
            <a:r>
              <a:rPr lang="en-US" dirty="0" err="1"/>
              <a:t>Minimizovan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se ne </a:t>
            </a:r>
            <a:r>
              <a:rPr lang="en-US" dirty="0" err="1"/>
              <a:t>vidi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program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otvoren</a:t>
            </a:r>
            <a:r>
              <a:rPr lang="sr-Latn-ME" dirty="0"/>
              <a:t>.</a:t>
            </a:r>
            <a:r>
              <a:rPr lang="en-US" dirty="0"/>
              <a:t>.</a:t>
            </a:r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6148" name="Picture 4" descr="http://skola.pavlepejak.in.rs/slike/031/minimiz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804" y="3068960"/>
            <a:ext cx="728372" cy="335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752184" y="1851203"/>
            <a:ext cx="4104456" cy="4247317"/>
          </a:xfrm>
          <a:prstGeom prst="rect">
            <a:avLst/>
          </a:prstGeom>
          <a:noFill/>
          <a:ln w="19050">
            <a:solidFill>
              <a:srgbClr val="92D05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sr-Latn-ME" dirty="0"/>
              <a:t>           </a:t>
            </a:r>
            <a:r>
              <a:rPr lang="en-US" dirty="0" err="1"/>
              <a:t>Pritiskom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dugme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se </a:t>
            </a:r>
            <a:r>
              <a:rPr lang="en-US" dirty="0" err="1"/>
              <a:t>zatvara</a:t>
            </a:r>
            <a:r>
              <a:rPr lang="en-US" dirty="0"/>
              <a:t>. To </a:t>
            </a:r>
            <a:r>
              <a:rPr lang="en-US" dirty="0" err="1"/>
              <a:t>je</a:t>
            </a:r>
            <a:r>
              <a:rPr lang="en-US" dirty="0"/>
              <a:t> </a:t>
            </a:r>
            <a:r>
              <a:rPr lang="en-US" dirty="0" err="1"/>
              <a:t>suštinska</a:t>
            </a:r>
            <a:r>
              <a:rPr lang="en-US" dirty="0"/>
              <a:t>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zatvorenog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minimizovanog</a:t>
            </a:r>
            <a:r>
              <a:rPr lang="en-US" dirty="0"/>
              <a:t> </a:t>
            </a:r>
            <a:r>
              <a:rPr lang="en-US" dirty="0" err="1"/>
              <a:t>prozora</a:t>
            </a:r>
            <a:r>
              <a:rPr lang="en-US" dirty="0"/>
              <a:t>.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otvorenih</a:t>
            </a:r>
            <a:r>
              <a:rPr lang="en-US" dirty="0"/>
              <a:t> </a:t>
            </a:r>
            <a:r>
              <a:rPr lang="en-US" dirty="0" err="1"/>
              <a:t>prozora</a:t>
            </a:r>
            <a:r>
              <a:rPr lang="en-US" dirty="0"/>
              <a:t> u </a:t>
            </a:r>
            <a:r>
              <a:rPr lang="en-US" dirty="0" err="1"/>
              <a:t>istom</a:t>
            </a:r>
            <a:r>
              <a:rPr lang="en-US" dirty="0"/>
              <a:t> </a:t>
            </a:r>
            <a:r>
              <a:rPr lang="en-US" dirty="0" err="1"/>
              <a:t>trenutku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vidljivi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ekranu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minimizirani</a:t>
            </a:r>
            <a:r>
              <a:rPr lang="en-US" dirty="0"/>
              <a:t>, </a:t>
            </a:r>
            <a:r>
              <a:rPr lang="en-US" dirty="0" err="1"/>
              <a:t>usporavaju</a:t>
            </a:r>
            <a:r>
              <a:rPr lang="en-US" dirty="0"/>
              <a:t> rad Windows-a, pa </a:t>
            </a:r>
            <a:r>
              <a:rPr lang="en-US" dirty="0" err="1"/>
              <a:t>zbog</a:t>
            </a:r>
            <a:r>
              <a:rPr lang="en-US" dirty="0"/>
              <a:t> toga </a:t>
            </a:r>
            <a:r>
              <a:rPr lang="en-US" dirty="0" err="1"/>
              <a:t>uvek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zatvorite</a:t>
            </a:r>
            <a:r>
              <a:rPr lang="en-US" dirty="0"/>
              <a:t> </a:t>
            </a:r>
            <a:r>
              <a:rPr lang="en-US" dirty="0" err="1"/>
              <a:t>prozore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vam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ne </a:t>
            </a:r>
            <a:r>
              <a:rPr lang="en-US" dirty="0" err="1"/>
              <a:t>trebaju</a:t>
            </a:r>
            <a:r>
              <a:rPr lang="en-US" dirty="0"/>
              <a:t>.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zatvaranja</a:t>
            </a:r>
            <a:r>
              <a:rPr lang="en-US" dirty="0"/>
              <a:t>,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nestaje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ekrana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Taskbar-a.</a:t>
            </a:r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endParaRPr lang="en-US" dirty="0"/>
          </a:p>
        </p:txBody>
      </p:sp>
      <p:pic>
        <p:nvPicPr>
          <p:cNvPr id="6152" name="Picture 8" descr="http://skola.pavlepejak.in.rs/slike/031/clos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51" y="1978411"/>
            <a:ext cx="5715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752184" y="1849158"/>
            <a:ext cx="4104456" cy="2585323"/>
          </a:xfrm>
          <a:prstGeom prst="rect">
            <a:avLst/>
          </a:prstGeom>
          <a:noFill/>
          <a:ln w="19050">
            <a:solidFill>
              <a:srgbClr val="92D050"/>
            </a:solidFill>
            <a:prstDash val="lgDash"/>
          </a:ln>
        </p:spPr>
        <p:txBody>
          <a:bodyPr wrap="square" rtlCol="0">
            <a:spAutoFit/>
          </a:bodyPr>
          <a:lstStyle/>
          <a:p>
            <a:r>
              <a:rPr lang="en-US" dirty="0"/>
              <a:t>Da bi </a:t>
            </a:r>
            <a:r>
              <a:rPr lang="en-US" dirty="0" err="1"/>
              <a:t>pom</a:t>
            </a:r>
            <a:r>
              <a:rPr lang="sr-Latn-ME" dirty="0"/>
              <a:t>j</a:t>
            </a:r>
            <a:r>
              <a:rPr lang="en-US" dirty="0" err="1"/>
              <a:t>erili</a:t>
            </a:r>
            <a:r>
              <a:rPr lang="en-US" dirty="0"/>
              <a:t> </a:t>
            </a:r>
            <a:r>
              <a:rPr lang="en-US" dirty="0" err="1"/>
              <a:t>aktivni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potrebno</a:t>
            </a:r>
            <a:r>
              <a:rPr lang="en-US" dirty="0"/>
              <a:t> </a:t>
            </a:r>
            <a:r>
              <a:rPr lang="en-US" dirty="0" err="1"/>
              <a:t>je</a:t>
            </a:r>
            <a:r>
              <a:rPr lang="en-US" dirty="0"/>
              <a:t> da </a:t>
            </a:r>
            <a:r>
              <a:rPr lang="en-US" dirty="0" err="1"/>
              <a:t>pokazivač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(</a:t>
            </a:r>
            <a:r>
              <a:rPr lang="en-US" dirty="0" err="1"/>
              <a:t>strelicu</a:t>
            </a:r>
            <a:r>
              <a:rPr lang="en-US" dirty="0"/>
              <a:t>) </a:t>
            </a:r>
            <a:r>
              <a:rPr lang="sr-Latn-ME" dirty="0"/>
              <a:t>postavimo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naslovnu</a:t>
            </a:r>
            <a:r>
              <a:rPr lang="en-US" dirty="0"/>
              <a:t> </a:t>
            </a:r>
            <a:r>
              <a:rPr lang="en-US" dirty="0" err="1"/>
              <a:t>liniju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pritisne</a:t>
            </a:r>
            <a:r>
              <a:rPr lang="sr-Latn-ME" dirty="0"/>
              <a:t>mo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drži</a:t>
            </a:r>
            <a:r>
              <a:rPr lang="sr-Latn-ME" dirty="0"/>
              <a:t>mo</a:t>
            </a:r>
            <a:r>
              <a:rPr lang="en-US" dirty="0"/>
              <a:t> l</a:t>
            </a:r>
            <a:r>
              <a:rPr lang="sr-Latn-ME" dirty="0"/>
              <a:t>ij</a:t>
            </a:r>
            <a:r>
              <a:rPr lang="en-US" dirty="0" err="1"/>
              <a:t>evi</a:t>
            </a:r>
            <a:r>
              <a:rPr lang="en-US" dirty="0"/>
              <a:t> taster </a:t>
            </a:r>
            <a:r>
              <a:rPr lang="en-US" dirty="0" err="1"/>
              <a:t>miša</a:t>
            </a:r>
            <a:r>
              <a:rPr lang="en-US" dirty="0"/>
              <a:t>. Sa </a:t>
            </a:r>
            <a:r>
              <a:rPr lang="en-US" dirty="0" err="1"/>
              <a:t>pom</a:t>
            </a:r>
            <a:r>
              <a:rPr lang="sr-Latn-ME" dirty="0"/>
              <a:t>j</a:t>
            </a:r>
            <a:r>
              <a:rPr lang="en-US" dirty="0" err="1"/>
              <a:t>eranjem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pom</a:t>
            </a:r>
            <a:r>
              <a:rPr lang="sr-Latn-ME" dirty="0"/>
              <a:t>j</a:t>
            </a:r>
            <a:r>
              <a:rPr lang="en-US" dirty="0"/>
              <a:t>era se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.</a:t>
            </a:r>
          </a:p>
          <a:p>
            <a:r>
              <a:rPr lang="en-US" dirty="0" err="1"/>
              <a:t>Kada</a:t>
            </a:r>
            <a:r>
              <a:rPr lang="en-US" dirty="0"/>
              <a:t> </a:t>
            </a:r>
            <a:r>
              <a:rPr lang="sr-Latn-ME" dirty="0"/>
              <a:t>postavimo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željenu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  </a:t>
            </a:r>
            <a:r>
              <a:rPr lang="en-US" dirty="0" err="1"/>
              <a:t>pusti</a:t>
            </a:r>
            <a:r>
              <a:rPr lang="sr-Latn-ME" dirty="0"/>
              <a:t>mo</a:t>
            </a:r>
            <a:r>
              <a:rPr lang="en-US" dirty="0"/>
              <a:t> l</a:t>
            </a:r>
            <a:r>
              <a:rPr lang="sr-Latn-ME" dirty="0"/>
              <a:t>ij</a:t>
            </a:r>
            <a:r>
              <a:rPr lang="en-US" dirty="0" err="1"/>
              <a:t>evi</a:t>
            </a:r>
            <a:r>
              <a:rPr lang="en-US" dirty="0"/>
              <a:t> taster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prozor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ostati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datoj</a:t>
            </a:r>
            <a:r>
              <a:rPr lang="en-US" dirty="0"/>
              <a:t> </a:t>
            </a:r>
            <a:r>
              <a:rPr lang="en-US" dirty="0" err="1"/>
              <a:t>poziciji</a:t>
            </a:r>
            <a:r>
              <a:rPr lang="en-US" dirty="0"/>
              <a:t>.</a:t>
            </a:r>
          </a:p>
        </p:txBody>
      </p:sp>
      <p:pic>
        <p:nvPicPr>
          <p:cNvPr id="6154" name="Picture 10" descr="http://skola.pavlepejak.in.rs/slike/031/promen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417" y="4650889"/>
            <a:ext cx="43815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29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10" grpId="0" animBg="1"/>
      <p:bldP spid="10" grpId="1" animBg="1"/>
      <p:bldP spid="1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Pokretanje programa</a:t>
            </a:r>
            <a:endParaRPr lang="en-US" dirty="0"/>
          </a:p>
        </p:txBody>
      </p:sp>
      <p:pic>
        <p:nvPicPr>
          <p:cNvPr id="7172" name="Picture 4" descr="http://www.znanje.org/abc/tutorials/windows7/start/start_calculator/start_calculator_anim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825526"/>
            <a:ext cx="3186255" cy="419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znanje.org/abc/tutorials/wordMMX/01/02_startnje_word_desktop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902" y="1825526"/>
            <a:ext cx="3578746" cy="325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91744" y="2636912"/>
            <a:ext cx="4464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2000" dirty="0"/>
              <a:t>Dva načina za pokretamje programa:</a:t>
            </a:r>
          </a:p>
          <a:p>
            <a:endParaRPr lang="sr-Latn-ME" sz="2000" dirty="0"/>
          </a:p>
          <a:p>
            <a:r>
              <a:rPr lang="sr-Latn-ME" sz="2000" dirty="0"/>
              <a:t>Iz START menija</a:t>
            </a:r>
          </a:p>
          <a:p>
            <a:endParaRPr lang="sr-Latn-ME" sz="2000" dirty="0"/>
          </a:p>
          <a:p>
            <a:r>
              <a:rPr lang="sr-Latn-ME" sz="2000" dirty="0"/>
              <a:t>Pokretanjem ikonice na desktopu</a:t>
            </a:r>
            <a:endParaRPr lang="en-US" sz="20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999656" y="3789040"/>
            <a:ext cx="792088" cy="78686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7824192" y="4005064"/>
            <a:ext cx="525710" cy="4320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629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Custom 2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2B2CC65-1FBB-4723-ACF9-4DADB8BAB5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744</Words>
  <Application>Microsoft Office PowerPoint</Application>
  <PresentationFormat>Widescreen</PresentationFormat>
  <Paragraphs>95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Comic Sans MS</vt:lpstr>
      <vt:lpstr>Wingdings</vt:lpstr>
      <vt:lpstr>Wingdings 3</vt:lpstr>
      <vt:lpstr>Ion</vt:lpstr>
      <vt:lpstr>MS WINDOWS</vt:lpstr>
      <vt:lpstr>Učitavanje OS u memoriju računara</vt:lpstr>
      <vt:lpstr>Koncept prozora i njhova podjela</vt:lpstr>
      <vt:lpstr>Prozor foldera</vt:lpstr>
      <vt:lpstr>Prozor aplikacije i prozor dokumenta</vt:lpstr>
      <vt:lpstr>Prozor za dijalog</vt:lpstr>
      <vt:lpstr>Elementi prozora</vt:lpstr>
      <vt:lpstr>Osnovni postupci sa prozorima</vt:lpstr>
      <vt:lpstr>Pokretanje programa</vt:lpstr>
      <vt:lpstr>Kreiranje prečica za pokretanje programa</vt:lpstr>
      <vt:lpstr>Rad sa datotekama i folderima</vt:lpstr>
      <vt:lpstr>Windows Explorer</vt:lpstr>
      <vt:lpstr>Kreiranje novog foldera</vt:lpstr>
      <vt:lpstr>Vježba – kreirati foldere kao na slici</vt:lpstr>
      <vt:lpstr>Označavanje foldera ili datoteke</vt:lpstr>
      <vt:lpstr>Promjena naziva datoteke ili foldera</vt:lpstr>
      <vt:lpstr>Premještanje foldera i datoteka iz jednog foldera u drugi</vt:lpstr>
      <vt:lpstr>Kopiranje foldera i datoteka</vt:lpstr>
      <vt:lpstr>Brisanje foldera ili datoteka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2016-10-11T07:01:54Z</dcterms:created>
  <dcterms:modified xsi:type="dcterms:W3CDTF">2016-10-11T08:52:17Z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TC019192319991</vt:lpwstr>
  </property>
</Properties>
</file>