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8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5868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B3DD-2132-48CE-8B8C-25E5110172A3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8B3183-3E13-4E1D-9787-D7EAA738D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B3DD-2132-48CE-8B8C-25E5110172A3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3183-3E13-4E1D-9787-D7EAA738D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B3DD-2132-48CE-8B8C-25E5110172A3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3183-3E13-4E1D-9787-D7EAA738D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33FB3DD-2132-48CE-8B8C-25E5110172A3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68B3183-3E13-4E1D-9787-D7EAA738D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B3DD-2132-48CE-8B8C-25E5110172A3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3183-3E13-4E1D-9787-D7EAA738D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B3DD-2132-48CE-8B8C-25E5110172A3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3183-3E13-4E1D-9787-D7EAA738D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3183-3E13-4E1D-9787-D7EAA738D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B3DD-2132-48CE-8B8C-25E5110172A3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B3DD-2132-48CE-8B8C-25E5110172A3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3183-3E13-4E1D-9787-D7EAA738D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B3DD-2132-48CE-8B8C-25E5110172A3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3183-3E13-4E1D-9787-D7EAA738D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33FB3DD-2132-48CE-8B8C-25E5110172A3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68B3183-3E13-4E1D-9787-D7EAA738D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B3DD-2132-48CE-8B8C-25E5110172A3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8B3183-3E13-4E1D-9787-D7EAA738D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33FB3DD-2132-48CE-8B8C-25E5110172A3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68B3183-3E13-4E1D-9787-D7EAA738D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Ivo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Andri</a:t>
            </a:r>
            <a:r>
              <a:rPr lang="sr-Latn-CS" dirty="0" smtClean="0">
                <a:solidFill>
                  <a:schemeClr val="bg1"/>
                </a:solidFill>
              </a:rPr>
              <a:t>ć</a:t>
            </a:r>
            <a:r>
              <a:rPr lang="en-US" dirty="0" smtClean="0">
                <a:solidFill>
                  <a:schemeClr val="bg1"/>
                </a:solidFill>
              </a:rPr>
              <a:t>(1892-1975)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Documents and Settings\PC\Desktop\214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2" y="188640"/>
            <a:ext cx="1905001" cy="2371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77953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             Na </a:t>
            </a:r>
            <a:r>
              <a:rPr lang="en-US" sz="4000" dirty="0" err="1" smtClean="0">
                <a:solidFill>
                  <a:schemeClr val="bg1"/>
                </a:solidFill>
              </a:rPr>
              <a:t>Drini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sr-Latn-CS" sz="4000" dirty="0" err="1" smtClean="0">
                <a:solidFill>
                  <a:schemeClr val="bg1"/>
                </a:solidFill>
              </a:rPr>
              <a:t>ć</a:t>
            </a:r>
            <a:r>
              <a:rPr lang="en-US" sz="4000" dirty="0" err="1" smtClean="0">
                <a:solidFill>
                  <a:schemeClr val="bg1"/>
                </a:solidFill>
              </a:rPr>
              <a:t>uprija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 smtClean="0"/>
              <a:t>Ivo</a:t>
            </a:r>
            <a:r>
              <a:rPr dirty="0" smtClean="0"/>
              <a:t> </a:t>
            </a:r>
            <a:r>
              <a:rPr dirty="0" err="1" smtClean="0"/>
              <a:t>Andri</a:t>
            </a:r>
            <a:r>
              <a:rPr lang="sr-Latn-CS" dirty="0" smtClean="0"/>
              <a:t>ć</a:t>
            </a:r>
            <a:endParaRPr lang="en-US" dirty="0"/>
          </a:p>
        </p:txBody>
      </p:sp>
      <p:pic>
        <p:nvPicPr>
          <p:cNvPr id="3074" name="Picture 2" descr="C:\Documents and Settings\PC\Desktop\images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275" y="2362200"/>
            <a:ext cx="5800725" cy="3505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6125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Roman “Na </a:t>
            </a:r>
            <a:r>
              <a:rPr lang="en-US" dirty="0" err="1" smtClean="0">
                <a:solidFill>
                  <a:schemeClr val="bg1"/>
                </a:solidFill>
              </a:rPr>
              <a:t>Drini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err="1" smtClean="0">
                <a:solidFill>
                  <a:schemeClr val="bg1"/>
                </a:solidFill>
              </a:rPr>
              <a:t>ć</a:t>
            </a:r>
            <a:r>
              <a:rPr lang="en-US" dirty="0" err="1" smtClean="0">
                <a:solidFill>
                  <a:schemeClr val="bg1"/>
                </a:solidFill>
              </a:rPr>
              <a:t>uprija</a:t>
            </a:r>
            <a:r>
              <a:rPr lang="en-US" dirty="0" smtClean="0">
                <a:solidFill>
                  <a:schemeClr val="bg1"/>
                </a:solidFill>
              </a:rPr>
              <a:t>” </a:t>
            </a:r>
            <a:r>
              <a:rPr lang="en-US" dirty="0" err="1" smtClean="0">
                <a:solidFill>
                  <a:schemeClr val="bg1"/>
                </a:solidFill>
              </a:rPr>
              <a:t>objavljen</a:t>
            </a:r>
            <a:r>
              <a:rPr lang="en-US" dirty="0" smtClean="0">
                <a:solidFill>
                  <a:schemeClr val="bg1"/>
                </a:solidFill>
              </a:rPr>
              <a:t> je </a:t>
            </a:r>
            <a:r>
              <a:rPr lang="en-US" dirty="0" err="1" smtClean="0">
                <a:solidFill>
                  <a:schemeClr val="bg1"/>
                </a:solidFill>
              </a:rPr>
              <a:t>odmah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nakon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dirty="0" err="1" smtClean="0">
                <a:solidFill>
                  <a:schemeClr val="bg1"/>
                </a:solidFill>
              </a:rPr>
              <a:t>Drugog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svjetskog</a:t>
            </a:r>
            <a:r>
              <a:rPr lang="en-US" dirty="0" smtClean="0">
                <a:solidFill>
                  <a:schemeClr val="bg1"/>
                </a:solidFill>
              </a:rPr>
              <a:t> rata. </a:t>
            </a:r>
            <a:r>
              <a:rPr lang="en-US" dirty="0" err="1" smtClean="0">
                <a:solidFill>
                  <a:schemeClr val="bg1"/>
                </a:solidFill>
              </a:rPr>
              <a:t>Kada</a:t>
            </a:r>
            <a:r>
              <a:rPr lang="en-US" dirty="0" smtClean="0">
                <a:solidFill>
                  <a:schemeClr val="bg1"/>
                </a:solidFill>
              </a:rPr>
              <a:t> je </a:t>
            </a:r>
            <a:r>
              <a:rPr lang="en-US" dirty="0" err="1" smtClean="0">
                <a:solidFill>
                  <a:schemeClr val="bg1"/>
                </a:solidFill>
              </a:rPr>
              <a:t>ovaj</a:t>
            </a:r>
            <a:r>
              <a:rPr lang="en-US" dirty="0" smtClean="0">
                <a:solidFill>
                  <a:schemeClr val="bg1"/>
                </a:solidFill>
              </a:rPr>
              <a:t> roman u </a:t>
            </a:r>
            <a:r>
              <a:rPr lang="en-US" dirty="0" err="1" smtClean="0">
                <a:solidFill>
                  <a:schemeClr val="bg1"/>
                </a:solidFill>
              </a:rPr>
              <a:t>pitanju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postavlja</a:t>
            </a:r>
            <a:r>
              <a:rPr lang="en-US" dirty="0" smtClean="0">
                <a:solidFill>
                  <a:schemeClr val="bg1"/>
                </a:solidFill>
              </a:rPr>
              <a:t> se </a:t>
            </a:r>
            <a:r>
              <a:rPr lang="en-US" dirty="0" err="1" smtClean="0">
                <a:solidFill>
                  <a:schemeClr val="bg1"/>
                </a:solidFill>
              </a:rPr>
              <a:t>pitanje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njegovog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err="1" smtClean="0">
                <a:solidFill>
                  <a:schemeClr val="bg1"/>
                </a:solidFill>
              </a:rPr>
              <a:t>ž</a:t>
            </a:r>
            <a:r>
              <a:rPr lang="en-US" dirty="0" err="1" smtClean="0">
                <a:solidFill>
                  <a:schemeClr val="bg1"/>
                </a:solidFill>
              </a:rPr>
              <a:t>anrovskog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odre</a:t>
            </a:r>
            <a:r>
              <a:rPr lang="sr-Latn-CS" dirty="0" smtClean="0">
                <a:solidFill>
                  <a:schemeClr val="bg1"/>
                </a:solidFill>
              </a:rPr>
              <a:t>đ</a:t>
            </a:r>
            <a:r>
              <a:rPr lang="en-US" dirty="0" err="1" smtClean="0">
                <a:solidFill>
                  <a:schemeClr val="bg1"/>
                </a:solidFill>
              </a:rPr>
              <a:t>enja</a:t>
            </a:r>
            <a:r>
              <a:rPr lang="en-US" dirty="0" smtClean="0">
                <a:solidFill>
                  <a:schemeClr val="bg1"/>
                </a:solidFill>
              </a:rPr>
              <a:t>: da li je to </a:t>
            </a:r>
            <a:r>
              <a:rPr lang="en-US" dirty="0" err="1" smtClean="0">
                <a:solidFill>
                  <a:schemeClr val="bg1"/>
                </a:solidFill>
              </a:rPr>
              <a:t>hronika,roman,ili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jedno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drugo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Roman-hronika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90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Roman </a:t>
            </a:r>
            <a:r>
              <a:rPr lang="en-US" dirty="0" err="1" smtClean="0">
                <a:solidFill>
                  <a:schemeClr val="bg1"/>
                </a:solidFill>
              </a:rPr>
              <a:t>ima</a:t>
            </a:r>
            <a:r>
              <a:rPr lang="en-US" dirty="0" smtClean="0">
                <a:solidFill>
                  <a:schemeClr val="bg1"/>
                </a:solidFill>
              </a:rPr>
              <a:t> 24 </a:t>
            </a:r>
            <a:r>
              <a:rPr lang="en-US" dirty="0" err="1" smtClean="0">
                <a:solidFill>
                  <a:schemeClr val="bg1"/>
                </a:solidFill>
              </a:rPr>
              <a:t>poglavlja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sr-Latn-C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Pored </a:t>
            </a:r>
            <a:r>
              <a:rPr lang="en-US" dirty="0" err="1" smtClean="0">
                <a:solidFill>
                  <a:schemeClr val="bg1"/>
                </a:solidFill>
              </a:rPr>
              <a:t>spolja</a:t>
            </a:r>
            <a:r>
              <a:rPr lang="sr-Latn-CS" dirty="0" smtClean="0">
                <a:solidFill>
                  <a:schemeClr val="bg1"/>
                </a:solidFill>
              </a:rPr>
              <a:t>š</a:t>
            </a:r>
            <a:r>
              <a:rPr lang="en-US" dirty="0" err="1" smtClean="0">
                <a:solidFill>
                  <a:schemeClr val="bg1"/>
                </a:solidFill>
              </a:rPr>
              <a:t>nje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kompozicije</a:t>
            </a:r>
            <a:r>
              <a:rPr lang="en-US" dirty="0" smtClean="0">
                <a:solidFill>
                  <a:schemeClr val="bg1"/>
                </a:solidFill>
              </a:rPr>
              <a:t> ,</a:t>
            </a:r>
            <a:r>
              <a:rPr lang="en-US" dirty="0" err="1" smtClean="0">
                <a:solidFill>
                  <a:schemeClr val="bg1"/>
                </a:solidFill>
              </a:rPr>
              <a:t>postoji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unutra</a:t>
            </a:r>
            <a:r>
              <a:rPr lang="sr-Latn-CS" dirty="0" smtClean="0">
                <a:solidFill>
                  <a:schemeClr val="bg1"/>
                </a:solidFill>
              </a:rPr>
              <a:t>š</a:t>
            </a:r>
            <a:r>
              <a:rPr lang="en-US" dirty="0" err="1" smtClean="0">
                <a:solidFill>
                  <a:schemeClr val="bg1"/>
                </a:solidFill>
              </a:rPr>
              <a:t>nja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kompozicija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svakog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poglavlja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Svako</a:t>
            </a:r>
            <a:r>
              <a:rPr lang="en-US" dirty="0" smtClean="0">
                <a:solidFill>
                  <a:schemeClr val="bg1"/>
                </a:solidFill>
              </a:rPr>
              <a:t> od </a:t>
            </a:r>
            <a:r>
              <a:rPr lang="en-US" dirty="0" err="1" smtClean="0">
                <a:solidFill>
                  <a:schemeClr val="bg1"/>
                </a:solidFill>
              </a:rPr>
              <a:t>ovih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poglavlja</a:t>
            </a:r>
            <a:r>
              <a:rPr lang="en-US" dirty="0" smtClean="0">
                <a:solidFill>
                  <a:schemeClr val="bg1"/>
                </a:solidFill>
              </a:rPr>
              <a:t> mo</a:t>
            </a:r>
            <a:r>
              <a:rPr lang="sr-Latn-CS" dirty="0" smtClean="0">
                <a:solidFill>
                  <a:schemeClr val="bg1"/>
                </a:solidFill>
              </a:rPr>
              <a:t>ž</a:t>
            </a:r>
            <a:r>
              <a:rPr lang="en-US" dirty="0" smtClean="0">
                <a:solidFill>
                  <a:schemeClr val="bg1"/>
                </a:solidFill>
              </a:rPr>
              <a:t>e se </a:t>
            </a:r>
            <a:r>
              <a:rPr lang="en-US" dirty="0" err="1" smtClean="0">
                <a:solidFill>
                  <a:schemeClr val="bg1"/>
                </a:solidFill>
              </a:rPr>
              <a:t>posmatrati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novela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koja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svoju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stvarnost,svoju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strukturu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mjesto</a:t>
            </a:r>
            <a:r>
              <a:rPr lang="en-US" dirty="0" smtClean="0">
                <a:solidFill>
                  <a:schemeClr val="bg1"/>
                </a:solidFill>
              </a:rPr>
              <a:t> u </a:t>
            </a:r>
            <a:r>
              <a:rPr lang="en-US" dirty="0" err="1" smtClean="0">
                <a:solidFill>
                  <a:schemeClr val="bg1"/>
                </a:solidFill>
              </a:rPr>
              <a:t>romanu.Sve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njih,kao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sredi</a:t>
            </a:r>
            <a:r>
              <a:rPr lang="sr-Latn-CS" dirty="0" smtClean="0">
                <a:solidFill>
                  <a:schemeClr val="bg1"/>
                </a:solidFill>
              </a:rPr>
              <a:t>š</a:t>
            </a:r>
            <a:r>
              <a:rPr lang="en-US" dirty="0" smtClean="0">
                <a:solidFill>
                  <a:schemeClr val="bg1"/>
                </a:solidFill>
              </a:rPr>
              <a:t>n</a:t>
            </a:r>
            <a:r>
              <a:rPr lang="sr-Latn-CS" dirty="0" smtClean="0">
                <a:solidFill>
                  <a:schemeClr val="bg1"/>
                </a:solidFill>
              </a:rPr>
              <a:t>j</a:t>
            </a:r>
            <a:r>
              <a:rPr lang="en-US" dirty="0" smtClean="0">
                <a:solidFill>
                  <a:schemeClr val="bg1"/>
                </a:solidFill>
              </a:rPr>
              <a:t>a </a:t>
            </a:r>
            <a:r>
              <a:rPr lang="en-US" dirty="0" err="1" smtClean="0">
                <a:solidFill>
                  <a:schemeClr val="bg1"/>
                </a:solidFill>
              </a:rPr>
              <a:t>osa,ve</a:t>
            </a:r>
            <a:r>
              <a:rPr lang="sr-Latn-CS" dirty="0" smtClean="0">
                <a:solidFill>
                  <a:schemeClr val="bg1"/>
                </a:solidFill>
              </a:rPr>
              <a:t>ž</a:t>
            </a:r>
            <a:r>
              <a:rPr lang="en-US" dirty="0" smtClean="0">
                <a:solidFill>
                  <a:schemeClr val="bg1"/>
                </a:solidFill>
              </a:rPr>
              <a:t>e most u </a:t>
            </a:r>
            <a:r>
              <a:rPr lang="en-US" dirty="0" err="1" smtClean="0">
                <a:solidFill>
                  <a:schemeClr val="bg1"/>
                </a:solidFill>
              </a:rPr>
              <a:t>jedinstvenu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cjelinu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STRUKTURA ROMANA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2463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Smisao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ovakve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kompozicije</a:t>
            </a:r>
            <a:r>
              <a:rPr lang="en-US" dirty="0" smtClean="0">
                <a:solidFill>
                  <a:schemeClr val="bg1"/>
                </a:solidFill>
              </a:rPr>
              <a:t> je da </a:t>
            </a:r>
            <a:r>
              <a:rPr lang="en-US" dirty="0" err="1" smtClean="0">
                <a:solidFill>
                  <a:schemeClr val="bg1"/>
                </a:solidFill>
              </a:rPr>
              <a:t>istakne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misao</a:t>
            </a:r>
            <a:r>
              <a:rPr lang="en-US" dirty="0" smtClean="0">
                <a:solidFill>
                  <a:schemeClr val="bg1"/>
                </a:solidFill>
              </a:rPr>
              <a:t>  o </a:t>
            </a:r>
            <a:r>
              <a:rPr lang="en-US" dirty="0" err="1" smtClean="0">
                <a:solidFill>
                  <a:schemeClr val="bg1"/>
                </a:solidFill>
              </a:rPr>
              <a:t>trajnosti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mosta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i </a:t>
            </a:r>
            <a:r>
              <a:rPr lang="en-US" dirty="0" err="1" smtClean="0">
                <a:solidFill>
                  <a:schemeClr val="bg1"/>
                </a:solidFill>
              </a:rPr>
              <a:t>prolaznosti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svega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postoje</a:t>
            </a:r>
            <a:r>
              <a:rPr lang="sr-Latn-CS" dirty="0" smtClean="0">
                <a:solidFill>
                  <a:schemeClr val="bg1"/>
                </a:solidFill>
              </a:rPr>
              <a:t>ć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(</a:t>
            </a:r>
            <a:r>
              <a:rPr lang="en-US" dirty="0" err="1" smtClean="0">
                <a:solidFill>
                  <a:schemeClr val="bg1"/>
                </a:solidFill>
              </a:rPr>
              <a:t>prolazni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drugi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objekti</a:t>
            </a:r>
            <a:r>
              <a:rPr lang="sr-Latn-CS" dirty="0" smtClean="0">
                <a:solidFill>
                  <a:schemeClr val="bg1"/>
                </a:solidFill>
              </a:rPr>
              <a:t>/k</a:t>
            </a:r>
            <a:r>
              <a:rPr lang="en-US" dirty="0" err="1" smtClean="0">
                <a:solidFill>
                  <a:schemeClr val="bg1"/>
                </a:solidFill>
              </a:rPr>
              <a:t>ameni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han,ljudske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sudbine,doga</a:t>
            </a:r>
            <a:r>
              <a:rPr lang="sr-Latn-CS" dirty="0" smtClean="0">
                <a:solidFill>
                  <a:schemeClr val="bg1"/>
                </a:solidFill>
              </a:rPr>
              <a:t>đ</a:t>
            </a:r>
            <a:r>
              <a:rPr lang="en-US" dirty="0" err="1" smtClean="0">
                <a:solidFill>
                  <a:schemeClr val="bg1"/>
                </a:solidFill>
              </a:rPr>
              <a:t>aji,sila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i </a:t>
            </a:r>
            <a:r>
              <a:rPr lang="en-US" dirty="0" err="1" smtClean="0">
                <a:solidFill>
                  <a:schemeClr val="bg1"/>
                </a:solidFill>
              </a:rPr>
              <a:t>svaka</a:t>
            </a:r>
            <a:r>
              <a:rPr lang="en-US" dirty="0" smtClean="0">
                <a:solidFill>
                  <a:schemeClr val="bg1"/>
                </a:solidFill>
              </a:rPr>
              <a:t> mo</a:t>
            </a:r>
            <a:r>
              <a:rPr lang="sr-Latn-CS" dirty="0" smtClean="0">
                <a:solidFill>
                  <a:schemeClr val="bg1"/>
                </a:solidFill>
              </a:rPr>
              <a:t>ć</a:t>
            </a:r>
            <a:r>
              <a:rPr lang="en-US" dirty="0" smtClean="0">
                <a:solidFill>
                  <a:schemeClr val="bg1"/>
                </a:solidFill>
              </a:rPr>
              <a:t>,</a:t>
            </a:r>
            <a:r>
              <a:rPr lang="en-US" dirty="0" err="1" smtClean="0">
                <a:solidFill>
                  <a:schemeClr val="bg1"/>
                </a:solidFill>
              </a:rPr>
              <a:t>razne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pojave</a:t>
            </a:r>
            <a:r>
              <a:rPr lang="en-US" dirty="0" smtClean="0">
                <a:solidFill>
                  <a:schemeClr val="bg1"/>
                </a:solidFill>
              </a:rPr>
              <a:t>).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156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    Most </a:t>
            </a:r>
            <a:r>
              <a:rPr lang="en-US" dirty="0" err="1" smtClean="0">
                <a:solidFill>
                  <a:schemeClr val="bg1"/>
                </a:solidFill>
              </a:rPr>
              <a:t>kao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glavni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motiv</a:t>
            </a:r>
            <a:r>
              <a:rPr lang="en-US" dirty="0" smtClean="0">
                <a:solidFill>
                  <a:schemeClr val="bg1"/>
                </a:solidFill>
              </a:rPr>
              <a:t> u </a:t>
            </a:r>
            <a:r>
              <a:rPr lang="en-US" dirty="0" err="1" smtClean="0">
                <a:solidFill>
                  <a:schemeClr val="bg1"/>
                </a:solidFill>
              </a:rPr>
              <a:t>Andri</a:t>
            </a:r>
            <a:r>
              <a:rPr lang="sr-Latn-CS" dirty="0" smtClean="0">
                <a:solidFill>
                  <a:schemeClr val="bg1"/>
                </a:solidFill>
              </a:rPr>
              <a:t>ć</a:t>
            </a:r>
            <a:r>
              <a:rPr lang="en-US" dirty="0" err="1" smtClean="0">
                <a:solidFill>
                  <a:schemeClr val="bg1"/>
                </a:solidFill>
              </a:rPr>
              <a:t>evom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djelu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Most </a:t>
            </a:r>
            <a:r>
              <a:rPr lang="en-US" dirty="0" err="1" smtClean="0">
                <a:solidFill>
                  <a:schemeClr val="bg1"/>
                </a:solidFill>
              </a:rPr>
              <a:t>obilje</a:t>
            </a:r>
            <a:r>
              <a:rPr lang="sr-Latn-CS" dirty="0" smtClean="0">
                <a:solidFill>
                  <a:schemeClr val="bg1"/>
                </a:solidFill>
              </a:rPr>
              <a:t>ž</a:t>
            </a:r>
            <a:r>
              <a:rPr lang="en-US" dirty="0" err="1" smtClean="0">
                <a:solidFill>
                  <a:schemeClr val="bg1"/>
                </a:solidFill>
              </a:rPr>
              <a:t>avaju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</a:p>
          <a:p>
            <a:r>
              <a:rPr lang="en-US" dirty="0" err="1">
                <a:solidFill>
                  <a:schemeClr val="bg1"/>
                </a:solidFill>
              </a:rPr>
              <a:t>d</a:t>
            </a:r>
            <a:r>
              <a:rPr lang="en-US" dirty="0" err="1" smtClean="0">
                <a:solidFill>
                  <a:schemeClr val="bg1"/>
                </a:solidFill>
              </a:rPr>
              <a:t>revnost</a:t>
            </a:r>
            <a:r>
              <a:rPr lang="en-US" dirty="0" smtClean="0">
                <a:solidFill>
                  <a:schemeClr val="bg1"/>
                </a:solidFill>
              </a:rPr>
              <a:t>,</a:t>
            </a:r>
          </a:p>
          <a:p>
            <a:r>
              <a:rPr lang="en-US" dirty="0" err="1">
                <a:solidFill>
                  <a:schemeClr val="bg1"/>
                </a:solidFill>
              </a:rPr>
              <a:t>l</a:t>
            </a:r>
            <a:r>
              <a:rPr lang="en-US" dirty="0" err="1" smtClean="0">
                <a:solidFill>
                  <a:schemeClr val="bg1"/>
                </a:solidFill>
              </a:rPr>
              <a:t>jepota</a:t>
            </a:r>
            <a:r>
              <a:rPr lang="en-US" dirty="0" smtClean="0">
                <a:solidFill>
                  <a:schemeClr val="bg1"/>
                </a:solidFill>
              </a:rPr>
              <a:t>,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Istorija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legenda</a:t>
            </a:r>
            <a:r>
              <a:rPr lang="en-US" dirty="0" smtClean="0">
                <a:solidFill>
                  <a:schemeClr val="bg1"/>
                </a:solidFill>
              </a:rPr>
              <a:t>,</a:t>
            </a:r>
          </a:p>
          <a:p>
            <a:r>
              <a:rPr lang="en-US" dirty="0" err="1">
                <a:solidFill>
                  <a:schemeClr val="bg1"/>
                </a:solidFill>
              </a:rPr>
              <a:t>s</a:t>
            </a:r>
            <a:r>
              <a:rPr lang="en-US" dirty="0" err="1" smtClean="0">
                <a:solidFill>
                  <a:schemeClr val="bg1"/>
                </a:solidFill>
              </a:rPr>
              <a:t>talnost-suprostavljen</a:t>
            </a:r>
            <a:r>
              <a:rPr lang="en-US" dirty="0" smtClean="0">
                <a:solidFill>
                  <a:schemeClr val="bg1"/>
                </a:solidFill>
              </a:rPr>
              <a:t> je </a:t>
            </a:r>
            <a:r>
              <a:rPr lang="en-US" dirty="0" err="1" smtClean="0">
                <a:solidFill>
                  <a:schemeClr val="bg1"/>
                </a:solidFill>
              </a:rPr>
              <a:t>prolaznom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promjenljivom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Simbolika mosta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3817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noProof="0" dirty="0" smtClean="0">
                <a:solidFill>
                  <a:schemeClr val="bg1"/>
                </a:solidFill>
              </a:rPr>
              <a:t>Most u Andricevom djelu prerasta u višeznacnu metaforu:</a:t>
            </a:r>
          </a:p>
          <a:p>
            <a:r>
              <a:rPr lang="sr-Latn-BA" noProof="0" dirty="0" smtClean="0">
                <a:solidFill>
                  <a:schemeClr val="bg1"/>
                </a:solidFill>
              </a:rPr>
              <a:t>Most je objekat koji povezuje obale,kasabu sa predgrađem,Bosnu </a:t>
            </a:r>
            <a:r>
              <a:rPr lang="sr-Latn-BA" dirty="0" smtClean="0">
                <a:solidFill>
                  <a:schemeClr val="bg1"/>
                </a:solidFill>
              </a:rPr>
              <a:t>i</a:t>
            </a:r>
            <a:r>
              <a:rPr lang="sr-Latn-BA" noProof="0" dirty="0" smtClean="0">
                <a:solidFill>
                  <a:schemeClr val="bg1"/>
                </a:solidFill>
              </a:rPr>
              <a:t> Srbiju,Istok i Zapad,</a:t>
            </a:r>
          </a:p>
          <a:p>
            <a:r>
              <a:rPr lang="sr-Latn-BA" noProof="0" dirty="0" smtClean="0">
                <a:solidFill>
                  <a:schemeClr val="bg1"/>
                </a:solidFill>
              </a:rPr>
              <a:t>Povezuje mjesto porijekla sa mjestom vezirovog življenja,povezuje prošlost </a:t>
            </a:r>
            <a:r>
              <a:rPr lang="sr-Latn-BA" dirty="0" smtClean="0">
                <a:solidFill>
                  <a:schemeClr val="bg1"/>
                </a:solidFill>
              </a:rPr>
              <a:t>i</a:t>
            </a:r>
            <a:r>
              <a:rPr lang="sr-Latn-BA" noProof="0" dirty="0" smtClean="0">
                <a:solidFill>
                  <a:schemeClr val="bg1"/>
                </a:solidFill>
              </a:rPr>
              <a:t> sadašnjost.</a:t>
            </a:r>
          </a:p>
          <a:p>
            <a:r>
              <a:rPr lang="sr-Latn-BA" noProof="0" dirty="0" smtClean="0">
                <a:solidFill>
                  <a:schemeClr val="bg1"/>
                </a:solidFill>
              </a:rPr>
              <a:t>Simbol je trajanja koje prkosi umiranju</a:t>
            </a:r>
            <a:endParaRPr lang="sr-Latn-BA" noProof="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noProof="0" dirty="0" smtClean="0"/>
              <a:t>Simbolika mosta</a:t>
            </a:r>
            <a:endParaRPr lang="sr-Latn-BA" noProof="0" dirty="0"/>
          </a:p>
        </p:txBody>
      </p:sp>
    </p:spTree>
    <p:extLst>
      <p:ext uri="{BB962C8B-B14F-4D97-AF65-F5344CB8AC3E}">
        <p14:creationId xmlns="" xmlns:p14="http://schemas.microsoft.com/office/powerpoint/2010/main" val="129206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Most je </a:t>
            </a:r>
            <a:r>
              <a:rPr lang="en-US" dirty="0" err="1" smtClean="0">
                <a:solidFill>
                  <a:schemeClr val="bg1"/>
                </a:solidFill>
              </a:rPr>
              <a:t>izraz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materijalizovane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ljepote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koja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privlaci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svojim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linijama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skladom</a:t>
            </a:r>
            <a:r>
              <a:rPr lang="en-US" dirty="0" smtClean="0">
                <a:solidFill>
                  <a:schemeClr val="bg1"/>
                </a:solidFill>
              </a:rPr>
              <a:t>. Pored </a:t>
            </a:r>
            <a:r>
              <a:rPr lang="en-US" dirty="0" err="1" smtClean="0">
                <a:solidFill>
                  <a:schemeClr val="bg1"/>
                </a:solidFill>
              </a:rPr>
              <a:t>estetskog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smisla</a:t>
            </a:r>
            <a:r>
              <a:rPr lang="en-US" dirty="0" smtClean="0">
                <a:solidFill>
                  <a:schemeClr val="bg1"/>
                </a:solidFill>
              </a:rPr>
              <a:t>, u </a:t>
            </a:r>
            <a:r>
              <a:rPr lang="en-US" dirty="0" err="1" smtClean="0">
                <a:solidFill>
                  <a:schemeClr val="bg1"/>
                </a:solidFill>
              </a:rPr>
              <a:t>sebi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nosi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eticki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smisao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jedno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filozofsko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shvatanje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err="1" smtClean="0">
                <a:solidFill>
                  <a:schemeClr val="bg1"/>
                </a:solidFill>
              </a:rPr>
              <a:t>ž</a:t>
            </a:r>
            <a:r>
              <a:rPr lang="en-US" dirty="0" err="1" smtClean="0">
                <a:solidFill>
                  <a:schemeClr val="bg1"/>
                </a:solidFill>
              </a:rPr>
              <a:t>ivota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sadrzano</a:t>
            </a:r>
            <a:r>
              <a:rPr lang="en-US" dirty="0" smtClean="0">
                <a:solidFill>
                  <a:schemeClr val="bg1"/>
                </a:solidFill>
              </a:rPr>
              <a:t> u </a:t>
            </a:r>
            <a:r>
              <a:rPr lang="en-US" dirty="0" err="1" smtClean="0">
                <a:solidFill>
                  <a:schemeClr val="bg1"/>
                </a:solidFill>
              </a:rPr>
              <a:t>iskazu</a:t>
            </a:r>
            <a:r>
              <a:rPr lang="en-US" dirty="0" smtClean="0">
                <a:solidFill>
                  <a:schemeClr val="bg1"/>
                </a:solidFill>
              </a:rPr>
              <a:t>:”</a:t>
            </a:r>
            <a:r>
              <a:rPr lang="en-US" dirty="0" err="1" smtClean="0">
                <a:solidFill>
                  <a:schemeClr val="bg1"/>
                </a:solidFill>
              </a:rPr>
              <a:t>Svi</a:t>
            </a:r>
            <a:r>
              <a:rPr lang="en-US" dirty="0" smtClean="0">
                <a:solidFill>
                  <a:schemeClr val="bg1"/>
                </a:solidFill>
              </a:rPr>
              <a:t> mi </a:t>
            </a:r>
            <a:r>
              <a:rPr lang="en-US" dirty="0" err="1" smtClean="0">
                <a:solidFill>
                  <a:schemeClr val="bg1"/>
                </a:solidFill>
              </a:rPr>
              <a:t>umiremo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samo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jednom</a:t>
            </a:r>
            <a:r>
              <a:rPr lang="en-US" dirty="0" smtClean="0">
                <a:solidFill>
                  <a:schemeClr val="bg1"/>
                </a:solidFill>
              </a:rPr>
              <a:t> a </a:t>
            </a:r>
            <a:r>
              <a:rPr lang="en-US" dirty="0" err="1" smtClean="0">
                <a:solidFill>
                  <a:schemeClr val="bg1"/>
                </a:solidFill>
              </a:rPr>
              <a:t>veliki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ljudi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dva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puta,jednom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kad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nestane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zemlje,a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drugi</a:t>
            </a:r>
            <a:r>
              <a:rPr lang="en-US" dirty="0" smtClean="0">
                <a:solidFill>
                  <a:schemeClr val="bg1"/>
                </a:solidFill>
              </a:rPr>
              <a:t> put </a:t>
            </a:r>
            <a:r>
              <a:rPr lang="en-US" dirty="0" err="1" smtClean="0">
                <a:solidFill>
                  <a:schemeClr val="bg1"/>
                </a:solidFill>
              </a:rPr>
              <a:t>kad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propadne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njihova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zadu</a:t>
            </a:r>
            <a:r>
              <a:rPr lang="sr-Latn-CS" dirty="0" smtClean="0">
                <a:solidFill>
                  <a:schemeClr val="bg1"/>
                </a:solidFill>
              </a:rPr>
              <a:t>ž</a:t>
            </a:r>
            <a:r>
              <a:rPr lang="en-US" dirty="0" err="1" smtClean="0">
                <a:solidFill>
                  <a:schemeClr val="bg1"/>
                </a:solidFill>
              </a:rPr>
              <a:t>bina</a:t>
            </a:r>
            <a:r>
              <a:rPr lang="en-US" dirty="0" smtClean="0">
                <a:solidFill>
                  <a:schemeClr val="bg1"/>
                </a:solidFill>
              </a:rPr>
              <a:t>”.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4437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Razvijajuci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roman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vremenskoj</a:t>
            </a:r>
            <a:r>
              <a:rPr lang="en-US" dirty="0" smtClean="0"/>
              <a:t> </a:t>
            </a:r>
            <a:r>
              <a:rPr lang="en-US" dirty="0" err="1" smtClean="0"/>
              <a:t>skali</a:t>
            </a:r>
            <a:r>
              <a:rPr lang="en-US" dirty="0" smtClean="0"/>
              <a:t> od 4 </a:t>
            </a:r>
            <a:r>
              <a:rPr lang="en-US" dirty="0" err="1" smtClean="0"/>
              <a:t>vijeka,Ivo</a:t>
            </a:r>
            <a:r>
              <a:rPr lang="en-US" dirty="0" smtClean="0"/>
              <a:t> Andric u </a:t>
            </a:r>
            <a:r>
              <a:rPr lang="en-US" dirty="0" err="1" smtClean="0"/>
              <a:t>djelo</a:t>
            </a:r>
            <a:r>
              <a:rPr lang="en-US" dirty="0" smtClean="0"/>
              <a:t> </a:t>
            </a:r>
            <a:r>
              <a:rPr lang="en-US" dirty="0" err="1" smtClean="0"/>
              <a:t>unosi</a:t>
            </a:r>
            <a:r>
              <a:rPr lang="en-US" dirty="0" smtClean="0"/>
              <a:t> </a:t>
            </a:r>
            <a:r>
              <a:rPr lang="en-US" dirty="0" err="1" smtClean="0"/>
              <a:t>licno</a:t>
            </a:r>
            <a:r>
              <a:rPr lang="en-US" dirty="0" smtClean="0"/>
              <a:t> I </a:t>
            </a:r>
            <a:r>
              <a:rPr lang="en-US" dirty="0" err="1" smtClean="0"/>
              <a:t>kolektivno,istorijsko</a:t>
            </a:r>
            <a:r>
              <a:rPr lang="en-US" dirty="0" smtClean="0"/>
              <a:t> I </a:t>
            </a:r>
            <a:r>
              <a:rPr lang="en-US" dirty="0" err="1" smtClean="0"/>
              <a:t>mitsko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Istorijske</a:t>
            </a:r>
            <a:r>
              <a:rPr lang="en-US" dirty="0" smtClean="0"/>
              <a:t> </a:t>
            </a:r>
            <a:r>
              <a:rPr lang="en-US" dirty="0" err="1" smtClean="0"/>
              <a:t>teme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doga</a:t>
            </a:r>
            <a:r>
              <a:rPr lang="sr-Latn-CS" dirty="0" smtClean="0"/>
              <a:t>đ</a:t>
            </a:r>
            <a:r>
              <a:rPr lang="en-US" dirty="0" err="1" smtClean="0"/>
              <a:t>aji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javljaju</a:t>
            </a:r>
            <a:r>
              <a:rPr lang="en-US" dirty="0" smtClean="0"/>
              <a:t>  u </a:t>
            </a:r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 smtClean="0"/>
              <a:t>romanu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Danak</a:t>
            </a:r>
            <a:r>
              <a:rPr lang="en-US" dirty="0" smtClean="0"/>
              <a:t> u </a:t>
            </a:r>
            <a:r>
              <a:rPr lang="en-US" dirty="0" err="1" smtClean="0"/>
              <a:t>krvi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Mehmed</a:t>
            </a:r>
            <a:r>
              <a:rPr lang="en-US" dirty="0" smtClean="0"/>
              <a:t>-pa</a:t>
            </a:r>
            <a:r>
              <a:rPr lang="sr-Latn-CS" dirty="0" smtClean="0"/>
              <a:t>š</a:t>
            </a:r>
            <a:r>
              <a:rPr lang="en-US" dirty="0" smtClean="0"/>
              <a:t>a </a:t>
            </a:r>
            <a:r>
              <a:rPr lang="en-US" dirty="0" err="1" smtClean="0"/>
              <a:t>Sokolovi</a:t>
            </a:r>
            <a:r>
              <a:rPr lang="sr-Latn-CS" dirty="0" smtClean="0"/>
              <a:t>ć</a:t>
            </a:r>
            <a:r>
              <a:rPr lang="en-US" dirty="0" smtClean="0"/>
              <a:t> </a:t>
            </a:r>
            <a:r>
              <a:rPr lang="sr-Latn-C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njegova</a:t>
            </a:r>
            <a:r>
              <a:rPr lang="en-US" dirty="0" smtClean="0"/>
              <a:t> </a:t>
            </a:r>
            <a:r>
              <a:rPr lang="en-US" dirty="0" err="1" smtClean="0"/>
              <a:t>sudbina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Zidanje</a:t>
            </a:r>
            <a:r>
              <a:rPr lang="en-US" dirty="0" smtClean="0"/>
              <a:t> </a:t>
            </a:r>
            <a:r>
              <a:rPr lang="en-US" dirty="0" err="1" smtClean="0"/>
              <a:t>mosta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Prva</a:t>
            </a:r>
            <a:r>
              <a:rPr lang="en-US" dirty="0" smtClean="0"/>
              <a:t> </a:t>
            </a:r>
            <a:r>
              <a:rPr lang="en-US" dirty="0" err="1" smtClean="0"/>
              <a:t>srpska</a:t>
            </a:r>
            <a:r>
              <a:rPr lang="en-US" dirty="0" smtClean="0"/>
              <a:t> </a:t>
            </a:r>
            <a:r>
              <a:rPr lang="en-US" dirty="0" err="1" smtClean="0"/>
              <a:t>buna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CS" dirty="0" smtClean="0"/>
              <a:t>č</a:t>
            </a:r>
            <a:r>
              <a:rPr lang="en-US" dirty="0" err="1" smtClean="0"/>
              <a:t>etka</a:t>
            </a:r>
            <a:r>
              <a:rPr lang="en-US" dirty="0" smtClean="0"/>
              <a:t> 19.vijeka,</a:t>
            </a:r>
          </a:p>
          <a:p>
            <a:r>
              <a:rPr lang="en-US" dirty="0" err="1" smtClean="0"/>
              <a:t>Ulazak</a:t>
            </a:r>
            <a:r>
              <a:rPr lang="en-US" dirty="0" smtClean="0"/>
              <a:t> </a:t>
            </a:r>
            <a:r>
              <a:rPr lang="en-US" dirty="0" err="1" smtClean="0"/>
              <a:t>Austrije</a:t>
            </a:r>
            <a:r>
              <a:rPr lang="en-US" dirty="0" smtClean="0"/>
              <a:t> u </a:t>
            </a:r>
            <a:r>
              <a:rPr lang="en-US" dirty="0" err="1" smtClean="0"/>
              <a:t>Bosnu</a:t>
            </a:r>
            <a:r>
              <a:rPr lang="en-US" dirty="0" smtClean="0"/>
              <a:t> 1878,godine,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Istorijsko</a:t>
            </a:r>
            <a:r>
              <a:rPr lang="en-US" dirty="0" smtClean="0"/>
              <a:t> </a:t>
            </a:r>
            <a:r>
              <a:rPr lang="sr-Latn-C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mitsko</a:t>
            </a:r>
            <a:r>
              <a:rPr lang="en-US" dirty="0" smtClean="0"/>
              <a:t> u </a:t>
            </a:r>
            <a:r>
              <a:rPr lang="en-US" dirty="0" err="1" smtClean="0"/>
              <a:t>romanu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98843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Aneksija</a:t>
            </a:r>
            <a:r>
              <a:rPr lang="en-US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I </a:t>
            </a:r>
            <a:r>
              <a:rPr lang="en-US" dirty="0" err="1" smtClean="0"/>
              <a:t>Hercegovine</a:t>
            </a:r>
            <a:r>
              <a:rPr lang="en-US" dirty="0" smtClean="0"/>
              <a:t> 1908.godine,</a:t>
            </a:r>
          </a:p>
          <a:p>
            <a:r>
              <a:rPr lang="en-US" dirty="0" err="1" smtClean="0"/>
              <a:t>Odjeci</a:t>
            </a:r>
            <a:r>
              <a:rPr lang="en-US" dirty="0" smtClean="0"/>
              <a:t> </a:t>
            </a:r>
            <a:r>
              <a:rPr lang="en-US" dirty="0" err="1" smtClean="0"/>
              <a:t>balkanskih</a:t>
            </a:r>
            <a:r>
              <a:rPr lang="en-US" dirty="0" smtClean="0"/>
              <a:t> </a:t>
            </a:r>
            <a:r>
              <a:rPr lang="en-US" dirty="0" err="1" smtClean="0"/>
              <a:t>ratova</a:t>
            </a:r>
            <a:r>
              <a:rPr lang="en-US" dirty="0" smtClean="0"/>
              <a:t> 1912.i 1913. </a:t>
            </a:r>
            <a:r>
              <a:rPr lang="en-US" dirty="0" err="1" smtClean="0"/>
              <a:t>godine</a:t>
            </a:r>
            <a:r>
              <a:rPr lang="en-US" dirty="0" smtClean="0"/>
              <a:t> I </a:t>
            </a:r>
          </a:p>
          <a:p>
            <a:r>
              <a:rPr lang="en-US" dirty="0" smtClean="0"/>
              <a:t>Po</a:t>
            </a:r>
            <a:r>
              <a:rPr lang="sr-Latn-CS" dirty="0" smtClean="0"/>
              <a:t>č</a:t>
            </a:r>
            <a:r>
              <a:rPr lang="en-US" dirty="0" err="1" smtClean="0"/>
              <a:t>etak</a:t>
            </a:r>
            <a:r>
              <a:rPr lang="en-US" dirty="0" smtClean="0"/>
              <a:t> </a:t>
            </a:r>
            <a:r>
              <a:rPr lang="en-US" dirty="0" err="1" smtClean="0"/>
              <a:t>Prvog</a:t>
            </a:r>
            <a:r>
              <a:rPr lang="en-US" dirty="0" smtClean="0"/>
              <a:t> </a:t>
            </a:r>
            <a:r>
              <a:rPr lang="en-US" dirty="0" err="1" smtClean="0"/>
              <a:t>svjetskog</a:t>
            </a:r>
            <a:r>
              <a:rPr lang="en-US" dirty="0" smtClean="0"/>
              <a:t> rata.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36627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Predanje</a:t>
            </a:r>
            <a:r>
              <a:rPr lang="en-US" dirty="0" smtClean="0"/>
              <a:t> o </a:t>
            </a:r>
            <a:r>
              <a:rPr lang="en-US" dirty="0" err="1" smtClean="0"/>
              <a:t>crnom</a:t>
            </a:r>
            <a:r>
              <a:rPr lang="en-US" dirty="0" smtClean="0"/>
              <a:t> </a:t>
            </a:r>
            <a:r>
              <a:rPr lang="en-US" dirty="0" err="1" smtClean="0"/>
              <a:t>Arapinu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stanuje</a:t>
            </a:r>
            <a:r>
              <a:rPr lang="en-US" dirty="0" smtClean="0"/>
              <a:t> u </a:t>
            </a:r>
            <a:r>
              <a:rPr lang="en-US" dirty="0" err="1" smtClean="0"/>
              <a:t>srednjem</a:t>
            </a:r>
            <a:r>
              <a:rPr lang="en-US" dirty="0" smtClean="0"/>
              <a:t> </a:t>
            </a:r>
            <a:r>
              <a:rPr lang="en-US" dirty="0" err="1" smtClean="0"/>
              <a:t>stubu</a:t>
            </a:r>
            <a:r>
              <a:rPr lang="en-US" dirty="0" smtClean="0"/>
              <a:t> </a:t>
            </a:r>
            <a:r>
              <a:rPr lang="en-US" dirty="0" err="1" smtClean="0"/>
              <a:t>mosta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Predanje</a:t>
            </a:r>
            <a:r>
              <a:rPr lang="en-US" dirty="0" smtClean="0"/>
              <a:t> o </a:t>
            </a:r>
            <a:r>
              <a:rPr lang="en-US" dirty="0" err="1" smtClean="0"/>
              <a:t>Stoji</a:t>
            </a:r>
            <a:r>
              <a:rPr lang="en-US" dirty="0" smtClean="0"/>
              <a:t> </a:t>
            </a:r>
            <a:r>
              <a:rPr lang="sr-Latn-C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Ostoji,blizancima</a:t>
            </a:r>
            <a:r>
              <a:rPr lang="en-US" dirty="0" smtClean="0"/>
              <a:t> </a:t>
            </a:r>
            <a:r>
              <a:rPr lang="en-US" dirty="0" err="1" smtClean="0"/>
              <a:t>uzidanim</a:t>
            </a:r>
            <a:r>
              <a:rPr lang="en-US" dirty="0" smtClean="0"/>
              <a:t> u most da bi se </a:t>
            </a:r>
            <a:r>
              <a:rPr lang="en-US" dirty="0" err="1" smtClean="0"/>
              <a:t>podigao</a:t>
            </a:r>
            <a:r>
              <a:rPr lang="en-US" dirty="0" smtClean="0"/>
              <a:t> I bio </a:t>
            </a:r>
            <a:r>
              <a:rPr lang="en-US" dirty="0" err="1" smtClean="0"/>
              <a:t>trajan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Predanje</a:t>
            </a:r>
            <a:r>
              <a:rPr lang="en-US" dirty="0" smtClean="0"/>
              <a:t> o </a:t>
            </a:r>
            <a:r>
              <a:rPr lang="en-US" dirty="0" err="1" smtClean="0"/>
              <a:t>vili</a:t>
            </a:r>
            <a:r>
              <a:rPr lang="en-US" dirty="0" smtClean="0"/>
              <a:t> </a:t>
            </a:r>
            <a:r>
              <a:rPr lang="en-US" dirty="0" err="1" smtClean="0"/>
              <a:t>brodarici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ometala</a:t>
            </a:r>
            <a:r>
              <a:rPr lang="en-US" dirty="0" smtClean="0"/>
              <a:t> u </a:t>
            </a:r>
            <a:r>
              <a:rPr lang="en-US" dirty="0" err="1" smtClean="0"/>
              <a:t>radu</a:t>
            </a:r>
            <a:r>
              <a:rPr lang="en-US" dirty="0" smtClean="0"/>
              <a:t>(</a:t>
            </a:r>
            <a:r>
              <a:rPr lang="en-US" dirty="0" err="1" smtClean="0"/>
              <a:t>ono</a:t>
            </a:r>
            <a:r>
              <a:rPr lang="en-US" dirty="0" smtClean="0"/>
              <a:t> </a:t>
            </a:r>
            <a:r>
              <a:rPr lang="sr-Latn-CS" dirty="0" err="1" smtClean="0"/>
              <a:t>š</a:t>
            </a:r>
            <a:r>
              <a:rPr lang="en-US" dirty="0" smtClean="0"/>
              <a:t>to </a:t>
            </a:r>
            <a:r>
              <a:rPr lang="en-US" dirty="0" err="1" smtClean="0"/>
              <a:t>majstori</a:t>
            </a:r>
            <a:r>
              <a:rPr lang="en-US" dirty="0" smtClean="0"/>
              <a:t> </a:t>
            </a:r>
            <a:r>
              <a:rPr lang="en-US" dirty="0" err="1" smtClean="0"/>
              <a:t>danju</a:t>
            </a:r>
            <a:r>
              <a:rPr lang="en-US" dirty="0" smtClean="0"/>
              <a:t> </a:t>
            </a:r>
            <a:r>
              <a:rPr lang="en-US" dirty="0" err="1" smtClean="0"/>
              <a:t>sagrade</a:t>
            </a:r>
            <a:r>
              <a:rPr lang="en-US" dirty="0" smtClean="0"/>
              <a:t> ,</a:t>
            </a:r>
            <a:r>
              <a:rPr lang="en-US" dirty="0" err="1" smtClean="0"/>
              <a:t>vila</a:t>
            </a:r>
            <a:r>
              <a:rPr lang="en-US" dirty="0" smtClean="0"/>
              <a:t> </a:t>
            </a:r>
            <a:r>
              <a:rPr lang="en-US" dirty="0" smtClean="0"/>
              <a:t>no</a:t>
            </a:r>
            <a:r>
              <a:rPr lang="sr-Latn-CS" dirty="0" smtClean="0"/>
              <a:t>ć</a:t>
            </a:r>
            <a:r>
              <a:rPr lang="en-US" dirty="0" smtClean="0"/>
              <a:t>u </a:t>
            </a:r>
            <a:r>
              <a:rPr lang="en-US" dirty="0" err="1" smtClean="0"/>
              <a:t>razgra</a:t>
            </a:r>
            <a:r>
              <a:rPr lang="sr-Latn-CS" dirty="0" smtClean="0"/>
              <a:t>đ</a:t>
            </a:r>
            <a:r>
              <a:rPr lang="en-US" dirty="0" err="1" smtClean="0"/>
              <a:t>uje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Mitsko</a:t>
            </a:r>
            <a:r>
              <a:rPr lang="en-US" dirty="0" smtClean="0"/>
              <a:t> u </a:t>
            </a:r>
            <a:r>
              <a:rPr lang="en-US" dirty="0" err="1" smtClean="0"/>
              <a:t>romanu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9667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Ivo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Andri</a:t>
            </a:r>
            <a:r>
              <a:rPr lang="sr-Latn-CS" dirty="0" smtClean="0">
                <a:solidFill>
                  <a:schemeClr val="bg1"/>
                </a:solidFill>
              </a:rPr>
              <a:t>ć</a:t>
            </a:r>
            <a:r>
              <a:rPr lang="en-US" dirty="0" smtClean="0">
                <a:solidFill>
                  <a:schemeClr val="bg1"/>
                </a:solidFill>
              </a:rPr>
              <a:t> se </a:t>
            </a:r>
            <a:r>
              <a:rPr lang="en-US" dirty="0" err="1" smtClean="0">
                <a:solidFill>
                  <a:schemeClr val="bg1"/>
                </a:solidFill>
              </a:rPr>
              <a:t>ubraja</a:t>
            </a:r>
            <a:r>
              <a:rPr lang="en-US" dirty="0" smtClean="0">
                <a:solidFill>
                  <a:schemeClr val="bg1"/>
                </a:solidFill>
              </a:rPr>
              <a:t> u red </a:t>
            </a:r>
            <a:r>
              <a:rPr lang="en-US" dirty="0" err="1" smtClean="0">
                <a:solidFill>
                  <a:schemeClr val="bg1"/>
                </a:solidFill>
              </a:rPr>
              <a:t>najzna</a:t>
            </a:r>
            <a:r>
              <a:rPr lang="sr-Latn-CS" dirty="0" smtClean="0">
                <a:solidFill>
                  <a:schemeClr val="bg1"/>
                </a:solidFill>
              </a:rPr>
              <a:t>č</a:t>
            </a:r>
            <a:r>
              <a:rPr lang="en-US" dirty="0" err="1" smtClean="0">
                <a:solidFill>
                  <a:schemeClr val="bg1"/>
                </a:solidFill>
              </a:rPr>
              <a:t>ajnijih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imena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ju</a:t>
            </a:r>
            <a:r>
              <a:rPr lang="sr-Latn-CS" dirty="0" smtClean="0">
                <a:solidFill>
                  <a:schemeClr val="bg1"/>
                </a:solidFill>
              </a:rPr>
              <a:t>ž</a:t>
            </a:r>
            <a:r>
              <a:rPr lang="en-US" dirty="0" err="1" smtClean="0">
                <a:solidFill>
                  <a:schemeClr val="bg1"/>
                </a:solidFill>
              </a:rPr>
              <a:t>noslovenske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knji</a:t>
            </a:r>
            <a:r>
              <a:rPr lang="sr-Latn-CS" dirty="0" smtClean="0">
                <a:solidFill>
                  <a:schemeClr val="bg1"/>
                </a:solidFill>
              </a:rPr>
              <a:t>ž</a:t>
            </a:r>
            <a:r>
              <a:rPr lang="en-US" dirty="0" err="1" smtClean="0">
                <a:solidFill>
                  <a:schemeClr val="bg1"/>
                </a:solidFill>
              </a:rPr>
              <a:t>evnosti-pjesnik,pripovjeda</a:t>
            </a:r>
            <a:r>
              <a:rPr lang="sr-Latn-CS" dirty="0" smtClean="0">
                <a:solidFill>
                  <a:schemeClr val="bg1"/>
                </a:solidFill>
              </a:rPr>
              <a:t>č</a:t>
            </a:r>
            <a:r>
              <a:rPr lang="en-US" dirty="0" smtClean="0">
                <a:solidFill>
                  <a:schemeClr val="bg1"/>
                </a:solidFill>
              </a:rPr>
              <a:t>,</a:t>
            </a:r>
            <a:r>
              <a:rPr lang="en-US" dirty="0" err="1" smtClean="0">
                <a:solidFill>
                  <a:schemeClr val="bg1"/>
                </a:solidFill>
              </a:rPr>
              <a:t>esejista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romansijer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434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Istorijski motivi romana “Na Drini ćuprija”</a:t>
            </a:r>
          </a:p>
          <a:p>
            <a:r>
              <a:rPr lang="vi-VN" dirty="0" smtClean="0"/>
              <a:t>Roman Na Drini Ćuprija obuhvata period od četiri v</a:t>
            </a:r>
            <a:r>
              <a:rPr lang="sr-Latn-CS" dirty="0" smtClean="0"/>
              <a:t>ij</a:t>
            </a:r>
            <a:r>
              <a:rPr lang="vi-VN" dirty="0" smtClean="0"/>
              <a:t>eka. To je period od 1516.godine, kada je</a:t>
            </a:r>
            <a:r>
              <a:rPr lang="sr-Latn-CS" dirty="0" smtClean="0"/>
              <a:t> u</a:t>
            </a:r>
            <a:r>
              <a:rPr lang="vi-VN" dirty="0" smtClean="0"/>
              <a:t> glavi desetogodišnjeg d</a:t>
            </a:r>
            <a:r>
              <a:rPr lang="sr-Latn-CS" dirty="0" smtClean="0"/>
              <a:t>j</a:t>
            </a:r>
            <a:r>
              <a:rPr lang="vi-VN" dirty="0" smtClean="0"/>
              <a:t>ečaka, a budućeg velikog vezira Mehmed-paše Sokolovića, sinula ideja o izgradnji mosta na Drini, do 1914. Tvorac ovoga mosta Mehmed-paša Sokolović, rođen je, prema romanu 1506. godine.</a:t>
            </a:r>
            <a:br>
              <a:rPr lang="vi-VN" dirty="0" smtClean="0"/>
            </a:br>
            <a:r>
              <a:rPr lang="vi-VN" dirty="0" smtClean="0"/>
              <a:t>Gradnja mosta je počela 1556. i trajala pet godina, </a:t>
            </a:r>
            <a:r>
              <a:rPr lang="pl-PL" dirty="0" smtClean="0"/>
              <a:t>što znači da je most završen 1561.</a:t>
            </a:r>
            <a:endParaRPr lang="vi-VN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 smtClean="0"/>
              <a:t> Period od 1516. godine, kada započinje radnja romana, pa do 1914.godine, kada se radnja romana završava, obuhvata mnogo istorijskih događaja, ljudskih sudbina i dramatičnih situacija. U tom vremenskom rasponu izdvajaju se dva </a:t>
            </a:r>
            <a:r>
              <a:rPr lang="vi-VN" dirty="0" smtClean="0"/>
              <a:t>istori</a:t>
            </a:r>
            <a:r>
              <a:rPr lang="sr-Latn-CS" dirty="0" smtClean="0"/>
              <a:t>j</a:t>
            </a:r>
            <a:r>
              <a:rPr lang="vi-VN" dirty="0" smtClean="0"/>
              <a:t>ska </a:t>
            </a:r>
            <a:r>
              <a:rPr lang="vi-VN" dirty="0" smtClean="0"/>
              <a:t>perioda – turski i austrijski. Otprilike jedna trećina </a:t>
            </a:r>
            <a:r>
              <a:rPr lang="vi-VN" dirty="0" smtClean="0"/>
              <a:t>romana</a:t>
            </a:r>
            <a:r>
              <a:rPr lang="sr-Latn-CS" dirty="0" smtClean="0"/>
              <a:t>,</a:t>
            </a:r>
            <a:r>
              <a:rPr lang="vi-VN" dirty="0" smtClean="0"/>
              <a:t> </a:t>
            </a:r>
            <a:r>
              <a:rPr lang="vi-VN" dirty="0" smtClean="0"/>
              <a:t>prvih osam poglavlja, obuhvata turski, a </a:t>
            </a:r>
            <a:r>
              <a:rPr lang="vi-VN" dirty="0" smtClean="0"/>
              <a:t>dv</a:t>
            </a:r>
            <a:r>
              <a:rPr lang="sr-Latn-CS" dirty="0" smtClean="0"/>
              <a:t>ij</a:t>
            </a:r>
            <a:r>
              <a:rPr lang="vi-VN" dirty="0" smtClean="0"/>
              <a:t>e tre</a:t>
            </a:r>
            <a:r>
              <a:rPr lang="sr-Latn-CS" dirty="0" smtClean="0"/>
              <a:t>ć</a:t>
            </a:r>
            <a:r>
              <a:rPr lang="vi-VN" dirty="0" smtClean="0"/>
              <a:t>ine</a:t>
            </a:r>
            <a:r>
              <a:rPr lang="vi-VN" dirty="0" smtClean="0"/>
              <a:t>, ostalih šesnaest poglavlja, austrijski period.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Od 1921. do1941. radio u </a:t>
            </a:r>
            <a:r>
              <a:rPr lang="en-US" dirty="0" err="1" smtClean="0">
                <a:solidFill>
                  <a:schemeClr val="bg1"/>
                </a:solidFill>
              </a:rPr>
              <a:t>diplomatskoj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slu</a:t>
            </a:r>
            <a:r>
              <a:rPr lang="sr-Latn-CS" dirty="0" smtClean="0">
                <a:solidFill>
                  <a:schemeClr val="bg1"/>
                </a:solidFill>
              </a:rPr>
              <a:t>ž</a:t>
            </a:r>
            <a:r>
              <a:rPr lang="en-US" dirty="0" smtClean="0">
                <a:solidFill>
                  <a:schemeClr val="bg1"/>
                </a:solidFill>
              </a:rPr>
              <a:t>bi u </a:t>
            </a:r>
            <a:r>
              <a:rPr lang="en-US" dirty="0" err="1" smtClean="0">
                <a:solidFill>
                  <a:schemeClr val="bg1"/>
                </a:solidFill>
              </a:rPr>
              <a:t>Rimu,Briselu</a:t>
            </a:r>
            <a:r>
              <a:rPr lang="en-US" dirty="0" smtClean="0">
                <a:solidFill>
                  <a:schemeClr val="bg1"/>
                </a:solidFill>
              </a:rPr>
              <a:t>,</a:t>
            </a:r>
            <a:r>
              <a:rPr lang="en-US" dirty="0" smtClean="0">
                <a:solidFill>
                  <a:schemeClr val="bg1"/>
                </a:solidFill>
              </a:rPr>
              <a:t>|</a:t>
            </a:r>
            <a:r>
              <a:rPr lang="sr-Latn-CS" dirty="0" smtClean="0">
                <a:solidFill>
                  <a:schemeClr val="bg1"/>
                </a:solidFill>
              </a:rPr>
              <a:t>Ž</a:t>
            </a:r>
            <a:r>
              <a:rPr lang="en-US" dirty="0" err="1" smtClean="0">
                <a:solidFill>
                  <a:schemeClr val="bg1"/>
                </a:solidFill>
              </a:rPr>
              <a:t>enevi,Bukure</a:t>
            </a:r>
            <a:r>
              <a:rPr lang="sr-Latn-CS" dirty="0" smtClean="0">
                <a:solidFill>
                  <a:schemeClr val="bg1"/>
                </a:solidFill>
              </a:rPr>
              <a:t>š</a:t>
            </a:r>
            <a:r>
              <a:rPr lang="en-US" dirty="0" err="1" smtClean="0">
                <a:solidFill>
                  <a:schemeClr val="bg1"/>
                </a:solidFill>
              </a:rPr>
              <a:t>tu,Gracu,Madridu</a:t>
            </a:r>
            <a:r>
              <a:rPr lang="en-US" dirty="0" smtClean="0">
                <a:solidFill>
                  <a:schemeClr val="bg1"/>
                </a:solidFill>
              </a:rPr>
              <a:t> I </a:t>
            </a:r>
            <a:r>
              <a:rPr lang="en-US" dirty="0" err="1" smtClean="0">
                <a:solidFill>
                  <a:schemeClr val="bg1"/>
                </a:solidFill>
              </a:rPr>
              <a:t>Berlinu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1219200"/>
          </a:xfrm>
        </p:spPr>
        <p:txBody>
          <a:bodyPr/>
          <a:lstStyle/>
          <a:p>
            <a:r>
              <a:rPr lang="en-US" dirty="0" err="1" smtClean="0"/>
              <a:t>Ivo</a:t>
            </a:r>
            <a:r>
              <a:rPr lang="en-US" dirty="0" smtClean="0"/>
              <a:t> </a:t>
            </a:r>
            <a:r>
              <a:rPr lang="en-US" dirty="0" err="1" smtClean="0"/>
              <a:t>Andri</a:t>
            </a:r>
            <a:r>
              <a:rPr lang="sr-Latn-CS" dirty="0" smtClean="0"/>
              <a:t>ć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4967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solidFill>
                  <a:schemeClr val="bg1"/>
                </a:solidFill>
              </a:rPr>
              <a:t>Dobitnik</a:t>
            </a:r>
            <a:r>
              <a:rPr lang="en-US" sz="3600" dirty="0" smtClean="0">
                <a:solidFill>
                  <a:schemeClr val="bg1"/>
                </a:solidFill>
              </a:rPr>
              <a:t> je </a:t>
            </a:r>
            <a:r>
              <a:rPr lang="en-US" sz="3600" dirty="0" err="1" smtClean="0">
                <a:solidFill>
                  <a:schemeClr val="bg1"/>
                </a:solidFill>
              </a:rPr>
              <a:t>Nobelove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nagrade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za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knji</a:t>
            </a:r>
            <a:r>
              <a:rPr lang="sr-Latn-CS" sz="3600" dirty="0" smtClean="0">
                <a:solidFill>
                  <a:schemeClr val="bg1"/>
                </a:solidFill>
              </a:rPr>
              <a:t>ž</a:t>
            </a:r>
            <a:r>
              <a:rPr lang="en-US" sz="3600" dirty="0" err="1" smtClean="0">
                <a:solidFill>
                  <a:schemeClr val="bg1"/>
                </a:solidFill>
              </a:rPr>
              <a:t>evnost</a:t>
            </a:r>
            <a:r>
              <a:rPr lang="en-US" sz="3600" dirty="0" smtClean="0">
                <a:solidFill>
                  <a:schemeClr val="bg1"/>
                </a:solidFill>
              </a:rPr>
              <a:t> 1961.god.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 smtClean="0"/>
              <a:t>Ivo</a:t>
            </a:r>
            <a:r>
              <a:rPr dirty="0" smtClean="0"/>
              <a:t> </a:t>
            </a:r>
            <a:r>
              <a:rPr dirty="0" err="1" smtClean="0"/>
              <a:t>Andri</a:t>
            </a:r>
            <a:r>
              <a:rPr lang="sr-Latn-CS" dirty="0" smtClean="0"/>
              <a:t>ć</a:t>
            </a:r>
            <a:endParaRPr lang="en-US" dirty="0"/>
          </a:p>
        </p:txBody>
      </p:sp>
      <p:pic>
        <p:nvPicPr>
          <p:cNvPr id="2050" name="Picture 2" descr="C:\Documents and Settings\PC\Desktop\a_Nagrad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640068"/>
            <a:ext cx="3124200" cy="39131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8602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Andri</a:t>
            </a:r>
            <a:r>
              <a:rPr lang="sr-Latn-CS" dirty="0" smtClean="0">
                <a:solidFill>
                  <a:schemeClr val="bg1"/>
                </a:solidFill>
              </a:rPr>
              <a:t>ć</a:t>
            </a:r>
            <a:r>
              <a:rPr lang="en-US" dirty="0" smtClean="0">
                <a:solidFill>
                  <a:schemeClr val="bg1"/>
                </a:solidFill>
              </a:rPr>
              <a:t> se </a:t>
            </a:r>
            <a:r>
              <a:rPr lang="en-US" dirty="0" err="1" smtClean="0">
                <a:solidFill>
                  <a:schemeClr val="bg1"/>
                </a:solidFill>
              </a:rPr>
              <a:t>javio</a:t>
            </a:r>
            <a:r>
              <a:rPr lang="en-US" dirty="0" smtClean="0">
                <a:solidFill>
                  <a:schemeClr val="bg1"/>
                </a:solidFill>
              </a:rPr>
              <a:t> u </a:t>
            </a:r>
            <a:r>
              <a:rPr lang="en-US" dirty="0" err="1" smtClean="0">
                <a:solidFill>
                  <a:schemeClr val="bg1"/>
                </a:solidFill>
              </a:rPr>
              <a:t>knji</a:t>
            </a:r>
            <a:r>
              <a:rPr lang="sr-Latn-CS" dirty="0" smtClean="0">
                <a:solidFill>
                  <a:schemeClr val="bg1"/>
                </a:solidFill>
              </a:rPr>
              <a:t>ž</a:t>
            </a:r>
            <a:r>
              <a:rPr lang="en-US" dirty="0" err="1" smtClean="0">
                <a:solidFill>
                  <a:schemeClr val="bg1"/>
                </a:solidFill>
              </a:rPr>
              <a:t>evnosti</a:t>
            </a:r>
            <a:r>
              <a:rPr lang="en-US" dirty="0" smtClean="0">
                <a:solidFill>
                  <a:schemeClr val="bg1"/>
                </a:solidFill>
              </a:rPr>
              <a:t> poezijom,1914.god.u </a:t>
            </a:r>
            <a:r>
              <a:rPr lang="en-US" dirty="0" err="1" smtClean="0">
                <a:solidFill>
                  <a:schemeClr val="bg1"/>
                </a:solidFill>
              </a:rPr>
              <a:t>antologiji”Hrvatska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mlada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lirika”,ali</a:t>
            </a:r>
            <a:r>
              <a:rPr lang="en-US" dirty="0" smtClean="0">
                <a:solidFill>
                  <a:schemeClr val="bg1"/>
                </a:solidFill>
              </a:rPr>
              <a:t> je </a:t>
            </a:r>
            <a:r>
              <a:rPr lang="en-US" dirty="0" err="1" smtClean="0">
                <a:solidFill>
                  <a:schemeClr val="bg1"/>
                </a:solidFill>
              </a:rPr>
              <a:t>prvu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pjesmu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objavio</a:t>
            </a:r>
            <a:r>
              <a:rPr lang="en-US" dirty="0" smtClean="0">
                <a:solidFill>
                  <a:schemeClr val="bg1"/>
                </a:solidFill>
              </a:rPr>
              <a:t> 1911.god.u “</a:t>
            </a:r>
            <a:r>
              <a:rPr lang="en-US" dirty="0" err="1" smtClean="0">
                <a:solidFill>
                  <a:schemeClr val="bg1"/>
                </a:solidFill>
              </a:rPr>
              <a:t>Bosanskoj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vili</a:t>
            </a:r>
            <a:r>
              <a:rPr lang="en-US" dirty="0" smtClean="0">
                <a:solidFill>
                  <a:schemeClr val="bg1"/>
                </a:solidFill>
              </a:rPr>
              <a:t>” pod </a:t>
            </a:r>
            <a:r>
              <a:rPr lang="en-US" dirty="0" err="1" smtClean="0">
                <a:solidFill>
                  <a:schemeClr val="bg1"/>
                </a:solidFill>
              </a:rPr>
              <a:t>naslovom</a:t>
            </a:r>
            <a:r>
              <a:rPr lang="en-US" dirty="0" smtClean="0">
                <a:solidFill>
                  <a:schemeClr val="bg1"/>
                </a:solidFill>
              </a:rPr>
              <a:t> “U </a:t>
            </a:r>
            <a:r>
              <a:rPr lang="en-US" dirty="0" err="1" smtClean="0">
                <a:solidFill>
                  <a:schemeClr val="bg1"/>
                </a:solidFill>
              </a:rPr>
              <a:t>sumrak</a:t>
            </a:r>
            <a:r>
              <a:rPr lang="en-US" dirty="0" smtClean="0">
                <a:solidFill>
                  <a:schemeClr val="bg1"/>
                </a:solidFill>
              </a:rPr>
              <a:t>”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 smtClean="0"/>
              <a:t>Ivo</a:t>
            </a:r>
            <a:r>
              <a:rPr dirty="0" smtClean="0"/>
              <a:t> </a:t>
            </a:r>
            <a:r>
              <a:rPr dirty="0" err="1" smtClean="0"/>
              <a:t>Andri</a:t>
            </a:r>
            <a:r>
              <a:rPr lang="sr-Latn-CS" dirty="0" smtClean="0"/>
              <a:t>ć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7002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Prvi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svjetski</a:t>
            </a:r>
            <a:r>
              <a:rPr lang="en-US" dirty="0" smtClean="0">
                <a:solidFill>
                  <a:schemeClr val="bg1"/>
                </a:solidFill>
              </a:rPr>
              <a:t> rat je </a:t>
            </a:r>
            <a:r>
              <a:rPr lang="en-US" dirty="0" err="1" smtClean="0">
                <a:solidFill>
                  <a:schemeClr val="bg1"/>
                </a:solidFill>
              </a:rPr>
              <a:t>te</a:t>
            </a:r>
            <a:r>
              <a:rPr lang="sr-Latn-CS" dirty="0" smtClean="0">
                <a:solidFill>
                  <a:schemeClr val="bg1"/>
                </a:solidFill>
              </a:rPr>
              <a:t>š</a:t>
            </a:r>
            <a:r>
              <a:rPr lang="en-US" dirty="0" err="1" smtClean="0">
                <a:solidFill>
                  <a:schemeClr val="bg1"/>
                </a:solidFill>
              </a:rPr>
              <a:t>ko</a:t>
            </a:r>
            <a:r>
              <a:rPr lang="en-US" dirty="0" smtClean="0">
                <a:solidFill>
                  <a:schemeClr val="bg1"/>
                </a:solidFill>
              </a:rPr>
              <a:t> do</a:t>
            </a:r>
            <a:r>
              <a:rPr lang="sr-Latn-CS" dirty="0" smtClean="0">
                <a:solidFill>
                  <a:schemeClr val="bg1"/>
                </a:solidFill>
              </a:rPr>
              <a:t>ž</a:t>
            </a:r>
            <a:r>
              <a:rPr lang="en-US" dirty="0" err="1" smtClean="0">
                <a:solidFill>
                  <a:schemeClr val="bg1"/>
                </a:solidFill>
              </a:rPr>
              <a:t>ivio</a:t>
            </a:r>
            <a:r>
              <a:rPr lang="en-US" dirty="0" smtClean="0">
                <a:solidFill>
                  <a:schemeClr val="bg1"/>
                </a:solidFill>
              </a:rPr>
              <a:t> –bio je u </a:t>
            </a:r>
            <a:r>
              <a:rPr lang="en-US" dirty="0" err="1" smtClean="0">
                <a:solidFill>
                  <a:schemeClr val="bg1"/>
                </a:solidFill>
              </a:rPr>
              <a:t>zatvorima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gdje</a:t>
            </a:r>
            <a:r>
              <a:rPr lang="en-US" dirty="0" smtClean="0">
                <a:solidFill>
                  <a:schemeClr val="bg1"/>
                </a:solidFill>
              </a:rPr>
              <a:t> mu je </a:t>
            </a:r>
            <a:r>
              <a:rPr lang="en-US" dirty="0" err="1" smtClean="0">
                <a:solidFill>
                  <a:schemeClr val="bg1"/>
                </a:solidFill>
              </a:rPr>
              <a:t>na</a:t>
            </a:r>
            <a:r>
              <a:rPr lang="sr-Latn-CS" dirty="0" smtClean="0">
                <a:solidFill>
                  <a:schemeClr val="bg1"/>
                </a:solidFill>
              </a:rPr>
              <a:t>č</a:t>
            </a:r>
            <a:r>
              <a:rPr lang="en-US" dirty="0" err="1" smtClean="0">
                <a:solidFill>
                  <a:schemeClr val="bg1"/>
                </a:solidFill>
              </a:rPr>
              <a:t>eto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zdravlje.Od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</a:t>
            </a:r>
            <a:r>
              <a:rPr lang="sr-Latn-CS" dirty="0" smtClean="0">
                <a:solidFill>
                  <a:schemeClr val="bg1"/>
                </a:solidFill>
              </a:rPr>
              <a:t>š</a:t>
            </a:r>
            <a:r>
              <a:rPr lang="en-US" dirty="0" err="1" smtClean="0">
                <a:solidFill>
                  <a:schemeClr val="bg1"/>
                </a:solidFill>
              </a:rPr>
              <a:t>kih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misli</a:t>
            </a:r>
            <a:r>
              <a:rPr lang="sr-Latn-C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zatvorske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atmosfere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branio</a:t>
            </a:r>
            <a:r>
              <a:rPr lang="en-US" dirty="0" smtClean="0">
                <a:solidFill>
                  <a:schemeClr val="bg1"/>
                </a:solidFill>
              </a:rPr>
              <a:t> se </a:t>
            </a:r>
            <a:r>
              <a:rPr lang="en-US" dirty="0" err="1" smtClean="0">
                <a:solidFill>
                  <a:schemeClr val="bg1"/>
                </a:solidFill>
              </a:rPr>
              <a:t>radom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err="1" smtClean="0">
                <a:solidFill>
                  <a:schemeClr val="bg1"/>
                </a:solidFill>
              </a:rPr>
              <a:t>č</a:t>
            </a:r>
            <a:r>
              <a:rPr lang="en-US" dirty="0" err="1" smtClean="0">
                <a:solidFill>
                  <a:schemeClr val="bg1"/>
                </a:solidFill>
              </a:rPr>
              <a:t>itanjem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Iz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poti</a:t>
            </a:r>
            <a:r>
              <a:rPr lang="sr-Latn-CS" dirty="0" smtClean="0">
                <a:solidFill>
                  <a:schemeClr val="bg1"/>
                </a:solidFill>
              </a:rPr>
              <a:t>č</a:t>
            </a:r>
            <a:r>
              <a:rPr lang="en-US" dirty="0" smtClean="0">
                <a:solidFill>
                  <a:schemeClr val="bg1"/>
                </a:solidFill>
              </a:rPr>
              <a:t>u </a:t>
            </a:r>
            <a:r>
              <a:rPr lang="en-US" dirty="0" err="1" smtClean="0">
                <a:solidFill>
                  <a:schemeClr val="bg1"/>
                </a:solidFill>
              </a:rPr>
              <a:t>njegovi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prozni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poetski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zapisi</a:t>
            </a:r>
            <a:r>
              <a:rPr lang="en-US" dirty="0" smtClean="0">
                <a:solidFill>
                  <a:schemeClr val="bg1"/>
                </a:solidFill>
              </a:rPr>
              <a:t> “Ex Ponto” </a:t>
            </a:r>
            <a:r>
              <a:rPr lang="en-US" dirty="0" err="1" smtClean="0">
                <a:solidFill>
                  <a:schemeClr val="bg1"/>
                </a:solidFill>
              </a:rPr>
              <a:t>i“Nemiri</a:t>
            </a:r>
            <a:r>
              <a:rPr lang="en-US" dirty="0" smtClean="0">
                <a:solidFill>
                  <a:schemeClr val="bg1"/>
                </a:solidFill>
              </a:rPr>
              <a:t>”.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 smtClean="0"/>
              <a:t>Ivo</a:t>
            </a:r>
            <a:r>
              <a:rPr dirty="0" smtClean="0"/>
              <a:t> </a:t>
            </a:r>
            <a:r>
              <a:rPr dirty="0" err="1" smtClean="0"/>
              <a:t>Andri</a:t>
            </a:r>
            <a:r>
              <a:rPr lang="sr-Latn-CS" dirty="0" smtClean="0"/>
              <a:t>ć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2287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Prvo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prozno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djelo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koje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otkriva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velikog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pripovjeda</a:t>
            </a:r>
            <a:r>
              <a:rPr lang="sr-Latn-CS" dirty="0" smtClean="0">
                <a:solidFill>
                  <a:schemeClr val="bg1"/>
                </a:solidFill>
              </a:rPr>
              <a:t>č</a:t>
            </a:r>
            <a:r>
              <a:rPr lang="en-US" dirty="0" smtClean="0">
                <a:solidFill>
                  <a:schemeClr val="bg1"/>
                </a:solidFill>
              </a:rPr>
              <a:t>a i </a:t>
            </a:r>
            <a:r>
              <a:rPr lang="en-US" dirty="0" err="1" smtClean="0">
                <a:solidFill>
                  <a:schemeClr val="bg1"/>
                </a:solidFill>
              </a:rPr>
              <a:t>novelistu</a:t>
            </a:r>
            <a:r>
              <a:rPr lang="en-US" dirty="0" smtClean="0">
                <a:solidFill>
                  <a:schemeClr val="bg1"/>
                </a:solidFill>
              </a:rPr>
              <a:t> je “Put </a:t>
            </a:r>
            <a:r>
              <a:rPr lang="en-US" dirty="0" err="1" smtClean="0">
                <a:solidFill>
                  <a:schemeClr val="bg1"/>
                </a:solidFill>
              </a:rPr>
              <a:t>Alije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smtClean="0">
                <a:solidFill>
                  <a:schemeClr val="bg1"/>
                </a:solidFill>
              </a:rPr>
              <a:t>Đ</a:t>
            </a:r>
            <a:r>
              <a:rPr lang="en-US" dirty="0" err="1" smtClean="0">
                <a:solidFill>
                  <a:schemeClr val="bg1"/>
                </a:solidFill>
              </a:rPr>
              <a:t>er</a:t>
            </a:r>
            <a:r>
              <a:rPr lang="sr-Latn-CS" dirty="0" smtClean="0">
                <a:solidFill>
                  <a:schemeClr val="bg1"/>
                </a:solidFill>
              </a:rPr>
              <a:t>đ</a:t>
            </a:r>
            <a:r>
              <a:rPr lang="en-US" dirty="0" err="1" smtClean="0">
                <a:solidFill>
                  <a:schemeClr val="bg1"/>
                </a:solidFill>
              </a:rPr>
              <a:t>eleza</a:t>
            </a:r>
            <a:r>
              <a:rPr lang="en-US" dirty="0" smtClean="0">
                <a:solidFill>
                  <a:schemeClr val="bg1"/>
                </a:solidFill>
              </a:rPr>
              <a:t>”(1920).Od </a:t>
            </a:r>
            <a:r>
              <a:rPr lang="en-US" dirty="0" err="1" smtClean="0">
                <a:solidFill>
                  <a:schemeClr val="bg1"/>
                </a:solidFill>
              </a:rPr>
              <a:t>ovog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trenutka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pripovijedanje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potiskuje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liriku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Izlaze</a:t>
            </a:r>
            <a:r>
              <a:rPr lang="en-US" dirty="0" smtClean="0">
                <a:solidFill>
                  <a:schemeClr val="bg1"/>
                </a:solidFill>
              </a:rPr>
              <a:t> mu: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Pripovetke</a:t>
            </a:r>
            <a:r>
              <a:rPr lang="en-US" dirty="0" smtClean="0">
                <a:solidFill>
                  <a:schemeClr val="bg1"/>
                </a:solidFill>
              </a:rPr>
              <a:t> I(1924),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Pripovetke</a:t>
            </a:r>
            <a:r>
              <a:rPr lang="en-US" dirty="0" smtClean="0">
                <a:solidFill>
                  <a:schemeClr val="bg1"/>
                </a:solidFill>
              </a:rPr>
              <a:t> II(1931)I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Pripovetke</a:t>
            </a:r>
            <a:r>
              <a:rPr lang="en-US" dirty="0" smtClean="0">
                <a:solidFill>
                  <a:schemeClr val="bg1"/>
                </a:solidFill>
              </a:rPr>
              <a:t>(1936)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 smtClean="0"/>
              <a:t>Ivo</a:t>
            </a:r>
            <a:r>
              <a:rPr dirty="0" smtClean="0"/>
              <a:t> </a:t>
            </a:r>
            <a:r>
              <a:rPr dirty="0" err="1" smtClean="0"/>
              <a:t>Andri</a:t>
            </a:r>
            <a:r>
              <a:rPr lang="sr-Latn-CS" dirty="0" smtClean="0"/>
              <a:t>ć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1289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Neposredno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poslije</a:t>
            </a:r>
            <a:r>
              <a:rPr lang="en-US" dirty="0" smtClean="0">
                <a:solidFill>
                  <a:schemeClr val="bg1"/>
                </a:solidFill>
              </a:rPr>
              <a:t> rata </a:t>
            </a:r>
            <a:r>
              <a:rPr lang="en-US" dirty="0" err="1" smtClean="0">
                <a:solidFill>
                  <a:schemeClr val="bg1"/>
                </a:solidFill>
              </a:rPr>
              <a:t>izlaze</a:t>
            </a:r>
            <a:r>
              <a:rPr lang="en-US" dirty="0" smtClean="0">
                <a:solidFill>
                  <a:schemeClr val="bg1"/>
                </a:solidFill>
              </a:rPr>
              <a:t> mu tri </a:t>
            </a:r>
            <a:r>
              <a:rPr lang="en-US" dirty="0" err="1" smtClean="0">
                <a:solidFill>
                  <a:schemeClr val="bg1"/>
                </a:solidFill>
              </a:rPr>
              <a:t>romana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dirty="0" err="1" smtClean="0">
                <a:solidFill>
                  <a:schemeClr val="bg1"/>
                </a:solidFill>
              </a:rPr>
              <a:t>Travni</a:t>
            </a:r>
            <a:r>
              <a:rPr lang="sr-Latn-CS" dirty="0" smtClean="0">
                <a:solidFill>
                  <a:schemeClr val="bg1"/>
                </a:solidFill>
              </a:rPr>
              <a:t>č</a:t>
            </a:r>
            <a:r>
              <a:rPr lang="en-US" dirty="0" smtClean="0">
                <a:solidFill>
                  <a:schemeClr val="bg1"/>
                </a:solidFill>
              </a:rPr>
              <a:t>ka </a:t>
            </a:r>
            <a:r>
              <a:rPr lang="en-US" dirty="0" err="1" smtClean="0">
                <a:solidFill>
                  <a:schemeClr val="bg1"/>
                </a:solidFill>
              </a:rPr>
              <a:t>hronika</a:t>
            </a:r>
            <a:r>
              <a:rPr lang="en-US" dirty="0" smtClean="0">
                <a:solidFill>
                  <a:schemeClr val="bg1"/>
                </a:solidFill>
              </a:rPr>
              <a:t>’’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“Na </a:t>
            </a:r>
            <a:r>
              <a:rPr lang="en-US" dirty="0" err="1" smtClean="0">
                <a:solidFill>
                  <a:schemeClr val="bg1"/>
                </a:solidFill>
              </a:rPr>
              <a:t>Drini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r-Latn-CS" dirty="0" err="1" smtClean="0">
                <a:solidFill>
                  <a:schemeClr val="bg1"/>
                </a:solidFill>
              </a:rPr>
              <a:t>ć</a:t>
            </a:r>
            <a:r>
              <a:rPr lang="en-US" dirty="0" err="1" smtClean="0">
                <a:solidFill>
                  <a:schemeClr val="bg1"/>
                </a:solidFill>
              </a:rPr>
              <a:t>uprija</a:t>
            </a:r>
            <a:r>
              <a:rPr lang="en-US" dirty="0" smtClean="0">
                <a:solidFill>
                  <a:schemeClr val="bg1"/>
                </a:solidFill>
              </a:rPr>
              <a:t>” I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dirty="0" err="1" smtClean="0">
                <a:solidFill>
                  <a:schemeClr val="bg1"/>
                </a:solidFill>
              </a:rPr>
              <a:t>Gospo</a:t>
            </a:r>
            <a:r>
              <a:rPr lang="sr-Latn-CS" dirty="0" smtClean="0">
                <a:solidFill>
                  <a:schemeClr val="bg1"/>
                </a:solidFill>
              </a:rPr>
              <a:t>đ</a:t>
            </a:r>
            <a:r>
              <a:rPr lang="en-US" dirty="0" smtClean="0">
                <a:solidFill>
                  <a:schemeClr val="bg1"/>
                </a:solidFill>
              </a:rPr>
              <a:t>ica”1945.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Prokleta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avlija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izlazi</a:t>
            </a:r>
            <a:r>
              <a:rPr lang="en-US" dirty="0" smtClean="0">
                <a:solidFill>
                  <a:schemeClr val="bg1"/>
                </a:solidFill>
              </a:rPr>
              <a:t> 1954.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 smtClean="0"/>
              <a:t>Ivo</a:t>
            </a:r>
            <a:r>
              <a:rPr dirty="0" smtClean="0"/>
              <a:t> </a:t>
            </a:r>
            <a:r>
              <a:rPr dirty="0" err="1" smtClean="0"/>
              <a:t>Andri</a:t>
            </a:r>
            <a:r>
              <a:rPr lang="sr-Latn-CS" dirty="0" smtClean="0"/>
              <a:t>ć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0270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Poslije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smrti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iza</a:t>
            </a:r>
            <a:r>
              <a:rPr lang="sr-Latn-CS" dirty="0" smtClean="0">
                <a:solidFill>
                  <a:schemeClr val="bg1"/>
                </a:solidFill>
              </a:rPr>
              <a:t>š</a:t>
            </a:r>
            <a:r>
              <a:rPr lang="en-US" dirty="0" smtClean="0">
                <a:solidFill>
                  <a:schemeClr val="bg1"/>
                </a:solidFill>
              </a:rPr>
              <a:t>le </a:t>
            </a:r>
            <a:r>
              <a:rPr lang="en-US" dirty="0" err="1" smtClean="0">
                <a:solidFill>
                  <a:schemeClr val="bg1"/>
                </a:solidFill>
              </a:rPr>
              <a:t>su</a:t>
            </a:r>
            <a:r>
              <a:rPr lang="en-US" dirty="0" smtClean="0">
                <a:solidFill>
                  <a:schemeClr val="bg1"/>
                </a:solidFill>
              </a:rPr>
              <a:t> mu </a:t>
            </a:r>
            <a:r>
              <a:rPr lang="en-US" dirty="0" err="1" smtClean="0">
                <a:solidFill>
                  <a:schemeClr val="bg1"/>
                </a:solidFill>
              </a:rPr>
              <a:t>sljede</a:t>
            </a:r>
            <a:r>
              <a:rPr lang="sr-Latn-CS" dirty="0" smtClean="0">
                <a:solidFill>
                  <a:schemeClr val="bg1"/>
                </a:solidFill>
              </a:rPr>
              <a:t>ć</a:t>
            </a:r>
            <a:r>
              <a:rPr lang="en-US" dirty="0" smtClean="0">
                <a:solidFill>
                  <a:schemeClr val="bg1"/>
                </a:solidFill>
              </a:rPr>
              <a:t>e </a:t>
            </a:r>
            <a:r>
              <a:rPr lang="en-US" dirty="0" err="1" smtClean="0">
                <a:solidFill>
                  <a:schemeClr val="bg1"/>
                </a:solidFill>
              </a:rPr>
              <a:t>knjige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“Ku</a:t>
            </a:r>
            <a:r>
              <a:rPr lang="sr-Latn-CS" dirty="0" smtClean="0">
                <a:solidFill>
                  <a:schemeClr val="bg1"/>
                </a:solidFill>
              </a:rPr>
              <a:t>ć</a:t>
            </a:r>
            <a:r>
              <a:rPr lang="en-US" dirty="0" smtClean="0">
                <a:solidFill>
                  <a:schemeClr val="bg1"/>
                </a:solidFill>
              </a:rPr>
              <a:t>a </a:t>
            </a:r>
            <a:r>
              <a:rPr lang="en-US" dirty="0" err="1" smtClean="0">
                <a:solidFill>
                  <a:schemeClr val="bg1"/>
                </a:solidFill>
              </a:rPr>
              <a:t>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osami</a:t>
            </a:r>
            <a:r>
              <a:rPr lang="en-US" dirty="0" smtClean="0">
                <a:solidFill>
                  <a:schemeClr val="bg1"/>
                </a:solidFill>
              </a:rPr>
              <a:t>”-</a:t>
            </a:r>
            <a:r>
              <a:rPr lang="en-US" dirty="0" err="1" smtClean="0">
                <a:solidFill>
                  <a:schemeClr val="bg1"/>
                </a:solidFill>
              </a:rPr>
              <a:t>zbirka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pri</a:t>
            </a:r>
            <a:r>
              <a:rPr lang="sr-Latn-CS" dirty="0" smtClean="0">
                <a:solidFill>
                  <a:schemeClr val="bg1"/>
                </a:solidFill>
              </a:rPr>
              <a:t>č</a:t>
            </a:r>
            <a:r>
              <a:rPr lang="en-US" dirty="0" smtClean="0">
                <a:solidFill>
                  <a:schemeClr val="bg1"/>
                </a:solidFill>
              </a:rPr>
              <a:t>a.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“Omer-pa</a:t>
            </a:r>
            <a:r>
              <a:rPr lang="sr-Latn-CS" dirty="0" smtClean="0">
                <a:solidFill>
                  <a:schemeClr val="bg1"/>
                </a:solidFill>
              </a:rPr>
              <a:t>š</a:t>
            </a:r>
            <a:r>
              <a:rPr lang="en-US" dirty="0" smtClean="0">
                <a:solidFill>
                  <a:schemeClr val="bg1"/>
                </a:solidFill>
              </a:rPr>
              <a:t>a </a:t>
            </a:r>
            <a:r>
              <a:rPr lang="en-US" dirty="0" err="1" smtClean="0">
                <a:solidFill>
                  <a:schemeClr val="bg1"/>
                </a:solidFill>
              </a:rPr>
              <a:t>Latas-nezavr</a:t>
            </a:r>
            <a:r>
              <a:rPr lang="sr-Latn-CS" dirty="0" smtClean="0">
                <a:solidFill>
                  <a:schemeClr val="bg1"/>
                </a:solidFill>
              </a:rPr>
              <a:t>š</a:t>
            </a:r>
            <a:r>
              <a:rPr lang="en-US" dirty="0" smtClean="0">
                <a:solidFill>
                  <a:schemeClr val="bg1"/>
                </a:solidFill>
              </a:rPr>
              <a:t>en roman”</a:t>
            </a:r>
            <a:r>
              <a:rPr lang="sr-Latn-CS" dirty="0" smtClean="0">
                <a:solidFill>
                  <a:schemeClr val="bg1"/>
                </a:solidFill>
              </a:rPr>
              <a:t>i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dirty="0" err="1" smtClean="0">
                <a:solidFill>
                  <a:schemeClr val="bg1"/>
                </a:solidFill>
              </a:rPr>
              <a:t>Znakovi</a:t>
            </a:r>
            <a:r>
              <a:rPr lang="en-US" dirty="0" smtClean="0">
                <a:solidFill>
                  <a:schemeClr val="bg1"/>
                </a:solidFill>
              </a:rPr>
              <a:t> pored </a:t>
            </a:r>
            <a:r>
              <a:rPr lang="en-US" dirty="0" err="1" smtClean="0">
                <a:solidFill>
                  <a:schemeClr val="bg1"/>
                </a:solidFill>
              </a:rPr>
              <a:t>puta</a:t>
            </a:r>
            <a:r>
              <a:rPr lang="en-US" dirty="0" smtClean="0">
                <a:solidFill>
                  <a:schemeClr val="bg1"/>
                </a:solidFill>
              </a:rPr>
              <a:t>”-</a:t>
            </a:r>
            <a:r>
              <a:rPr lang="en-US" dirty="0" err="1" smtClean="0">
                <a:solidFill>
                  <a:schemeClr val="bg1"/>
                </a:solidFill>
              </a:rPr>
              <a:t>knjiga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usputnih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refleksija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 smtClean="0"/>
              <a:t>Ivo</a:t>
            </a:r>
            <a:r>
              <a:rPr dirty="0" smtClean="0"/>
              <a:t> </a:t>
            </a:r>
            <a:r>
              <a:rPr dirty="0" err="1" smtClean="0"/>
              <a:t>Andri</a:t>
            </a:r>
            <a:r>
              <a:rPr lang="sr-Latn-CS" dirty="0" smtClean="0"/>
              <a:t>ć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9956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365</TotalTime>
  <Words>750</Words>
  <Application>Microsoft Office PowerPoint</Application>
  <PresentationFormat>On-screen Show (4:3)</PresentationFormat>
  <Paragraphs>69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Paper</vt:lpstr>
      <vt:lpstr>Ivo Andrić(1892-1975)</vt:lpstr>
      <vt:lpstr>Slide 2</vt:lpstr>
      <vt:lpstr>Ivo Andrić</vt:lpstr>
      <vt:lpstr>Ivo Andrić</vt:lpstr>
      <vt:lpstr>Ivo Andrić</vt:lpstr>
      <vt:lpstr>Ivo Andrić</vt:lpstr>
      <vt:lpstr>Ivo Andrić</vt:lpstr>
      <vt:lpstr>Ivo Andrić</vt:lpstr>
      <vt:lpstr>Ivo Andrić</vt:lpstr>
      <vt:lpstr>Ivo Andrić</vt:lpstr>
      <vt:lpstr>Roman-hronika</vt:lpstr>
      <vt:lpstr>STRUKTURA ROMANA</vt:lpstr>
      <vt:lpstr>Slide 13</vt:lpstr>
      <vt:lpstr>Simbolika mosta</vt:lpstr>
      <vt:lpstr>Simbolika mosta</vt:lpstr>
      <vt:lpstr>Slide 16</vt:lpstr>
      <vt:lpstr>Istorijsko i mitsko u romanu</vt:lpstr>
      <vt:lpstr>Slide 18</vt:lpstr>
      <vt:lpstr>Mitsko u romanu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Ivo Andric(1892-1975)</dc:title>
  <dc:creator>XP</dc:creator>
  <cp:lastModifiedBy>sadmin</cp:lastModifiedBy>
  <cp:revision>26</cp:revision>
  <dcterms:created xsi:type="dcterms:W3CDTF">2013-04-03T18:51:08Z</dcterms:created>
  <dcterms:modified xsi:type="dcterms:W3CDTF">2016-04-16T20:12:48Z</dcterms:modified>
</cp:coreProperties>
</file>