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9" r:id="rId3"/>
    <p:sldId id="260" r:id="rId4"/>
    <p:sldId id="261" r:id="rId5"/>
    <p:sldId id="262" r:id="rId6"/>
    <p:sldId id="258" r:id="rId7"/>
    <p:sldId id="263" r:id="rId8"/>
    <p:sldId id="264" r:id="rId9"/>
    <p:sldId id="265" r:id="rId10"/>
    <p:sldId id="269" r:id="rId11"/>
    <p:sldId id="267" r:id="rId12"/>
    <p:sldId id="268" r:id="rId13"/>
    <p:sldId id="270" r:id="rId14"/>
    <p:sldId id="271" r:id="rId15"/>
    <p:sldId id="272" r:id="rId16"/>
    <p:sldId id="273" r:id="rId17"/>
    <p:sldId id="274" r:id="rId18"/>
    <p:sldId id="275" r:id="rId19"/>
    <p:sldId id="276" r:id="rId20"/>
    <p:sldId id="277" r:id="rId21"/>
    <p:sldId id="278" r:id="rId2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9A418E9-6530-4C72-A92E-3FB04D0A3FF0}" type="datetimeFigureOut">
              <a:rPr lang="en-US" smtClean="0"/>
              <a:t>29.09.2020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0445626-195D-49BD-BC9D-B8525D44A1DC}" type="slidenum">
              <a:rPr lang="en-US" smtClean="0"/>
              <a:t>‹#›</a:t>
            </a:fld>
            <a:endParaRPr lang="en-US"/>
          </a:p>
        </p:txBody>
      </p:sp>
      <p:sp>
        <p:nvSpPr>
          <p:cNvPr id="32" name="Rectangle 31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0" name="Rectangle 39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1" name="Rectangle 40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42" name="Rectangle 41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tIns="45720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56" name="Rectangle 55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5" name="Rectangle 64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6" name="Rectangle 65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7" name="Rectangle 66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9A418E9-6530-4C72-A92E-3FB04D0A3FF0}" type="datetimeFigureOut">
              <a:rPr lang="en-US" smtClean="0"/>
              <a:t>29.09.2020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0445626-195D-49BD-BC9D-B8525D44A1D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9A418E9-6530-4C72-A92E-3FB04D0A3FF0}" type="datetimeFigureOut">
              <a:rPr lang="en-US" smtClean="0"/>
              <a:t>29.09.2020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0445626-195D-49BD-BC9D-B8525D44A1D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9A418E9-6530-4C72-A92E-3FB04D0A3FF0}" type="datetimeFigureOut">
              <a:rPr lang="en-US" smtClean="0"/>
              <a:t>29.09.2020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0445626-195D-49BD-BC9D-B8525D44A1D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Freeform 13"/>
          <p:cNvSpPr>
            <a:spLocks/>
          </p:cNvSpPr>
          <p:nvPr/>
        </p:nvSpPr>
        <p:spPr bwMode="auto">
          <a:xfrm>
            <a:off x="4828952" y="1073888"/>
            <a:ext cx="4322136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5" name="Freeform 14"/>
          <p:cNvSpPr>
            <a:spLocks/>
          </p:cNvSpPr>
          <p:nvPr/>
        </p:nvSpPr>
        <p:spPr bwMode="auto">
          <a:xfrm>
            <a:off x="373966" y="0"/>
            <a:ext cx="5514536" cy="661533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3" name="Freeform 12"/>
          <p:cNvSpPr>
            <a:spLocks/>
          </p:cNvSpPr>
          <p:nvPr/>
        </p:nvSpPr>
        <p:spPr bwMode="auto">
          <a:xfrm rot="5236414">
            <a:off x="4462128" y="1483600"/>
            <a:ext cx="4114800" cy="118872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7" name="Freeform 16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8" name="Freeform 17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9" name="Freeform 18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0" name="Freeform 19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1" name="Freeform 20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2" name="Freeform 21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3" name="Freeform 22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4" name="Freeform 23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5" name="Freeform 24"/>
          <p:cNvSpPr>
            <a:spLocks/>
          </p:cNvSpPr>
          <p:nvPr/>
        </p:nvSpPr>
        <p:spPr bwMode="auto">
          <a:xfrm>
            <a:off x="366824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6" name="Freeform 25"/>
          <p:cNvSpPr>
            <a:spLocks/>
          </p:cNvSpPr>
          <p:nvPr/>
        </p:nvSpPr>
        <p:spPr bwMode="auto">
          <a:xfrm>
            <a:off x="366824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7" name="Freeform 26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tIns="45720" bIns="0" anchor="t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9A418E9-6530-4C72-A92E-3FB04D0A3FF0}" type="datetimeFigureOut">
              <a:rPr lang="en-US" smtClean="0"/>
              <a:t>29.09.2020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0445626-195D-49BD-BC9D-B8525D44A1DC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363160" y="402264"/>
            <a:ext cx="850392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 flipH="1">
            <a:off x="371538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>
          <a:xfrm flipH="1">
            <a:off x="411109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0" name="Rectangle 9"/>
          <p:cNvSpPr/>
          <p:nvPr/>
        </p:nvSpPr>
        <p:spPr>
          <a:xfrm flipH="1">
            <a:off x="44845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H="1">
            <a:off x="476702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>
          <a:xfrm>
            <a:off x="500478" y="680477"/>
            <a:ext cx="36576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9A418E9-6530-4C72-A92E-3FB04D0A3FF0}" type="datetimeFigureOut">
              <a:rPr lang="en-US" smtClean="0"/>
              <a:t>29.09.2020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0445626-195D-49BD-BC9D-B8525D44A1D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/>
          <p:cNvSpPr/>
          <p:nvPr/>
        </p:nvSpPr>
        <p:spPr>
          <a:xfrm>
            <a:off x="0" y="402265"/>
            <a:ext cx="886708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 anchor="t"/>
          <a:lstStyle>
            <a:lvl1pPr>
              <a:defRPr sz="400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9A418E9-6530-4C72-A92E-3FB04D0A3FF0}" type="datetimeFigureOut">
              <a:rPr lang="en-US" smtClean="0"/>
              <a:t>29.09.2020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0445626-195D-49BD-BC9D-B8525D44A1DC}" type="slidenum">
              <a:rPr lang="en-US" smtClean="0"/>
              <a:t>‹#›</a:t>
            </a:fld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87790" y="680477"/>
            <a:ext cx="45720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7" name="Rectangle 16"/>
          <p:cNvSpPr/>
          <p:nvPr/>
        </p:nvSpPr>
        <p:spPr>
          <a:xfrm>
            <a:off x="47305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8" name="Rectangle 17"/>
          <p:cNvSpPr/>
          <p:nvPr/>
        </p:nvSpPr>
        <p:spPr>
          <a:xfrm>
            <a:off x="2825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0" name="Rectangle 19"/>
          <p:cNvSpPr/>
          <p:nvPr/>
        </p:nvSpPr>
        <p:spPr>
          <a:xfrm flipH="1">
            <a:off x="149770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1" name="Rectangle 20"/>
          <p:cNvSpPr/>
          <p:nvPr/>
        </p:nvSpPr>
        <p:spPr>
          <a:xfrm flipH="1">
            <a:off x="189341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Rectangle 21"/>
          <p:cNvSpPr/>
          <p:nvPr/>
        </p:nvSpPr>
        <p:spPr>
          <a:xfrm flipH="1">
            <a:off x="22668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 flipH="1">
            <a:off x="254934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30" name="Rectangle 29"/>
          <p:cNvSpPr/>
          <p:nvPr/>
        </p:nvSpPr>
        <p:spPr>
          <a:xfrm>
            <a:off x="278710" y="680477"/>
            <a:ext cx="36576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9A418E9-6530-4C72-A92E-3FB04D0A3FF0}" type="datetimeFigureOut">
              <a:rPr lang="en-US" smtClean="0"/>
              <a:t>29.09.2020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0445626-195D-49BD-BC9D-B8525D44A1D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9A418E9-6530-4C72-A92E-3FB04D0A3FF0}" type="datetimeFigureOut">
              <a:rPr lang="en-US" smtClean="0"/>
              <a:t>29.09.2020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0445626-195D-49BD-BC9D-B8525D44A1D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9A418E9-6530-4C72-A92E-3FB04D0A3FF0}" type="datetimeFigureOut">
              <a:rPr lang="en-US" smtClean="0"/>
              <a:t>29.09.2020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0445626-195D-49BD-BC9D-B8525D44A1D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368032" y="0"/>
            <a:ext cx="8778240" cy="1878037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9" name="Straight Connector 8"/>
          <p:cNvCxnSpPr/>
          <p:nvPr/>
        </p:nvCxnSpPr>
        <p:spPr>
          <a:xfrm flipV="1">
            <a:off x="363195" y="1885028"/>
            <a:ext cx="8782622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0" name="Group 9"/>
          <p:cNvGrpSpPr/>
          <p:nvPr/>
        </p:nvGrpSpPr>
        <p:grpSpPr>
          <a:xfrm rot="5400000">
            <a:off x="8514581" y="1219200"/>
            <a:ext cx="132763" cy="128466"/>
            <a:chOff x="6668087" y="1297746"/>
            <a:chExt cx="161840" cy="156602"/>
          </a:xfrm>
        </p:grpSpPr>
        <p:cxnSp>
          <p:nvCxnSpPr>
            <p:cNvPr id="15" name="Straight Connector 14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grpSp>
        <p:nvGrpSpPr>
          <p:cNvPr id="14" name="Group 13"/>
          <p:cNvGrpSpPr/>
          <p:nvPr/>
        </p:nvGrpSpPr>
        <p:grpSpPr>
          <a:xfrm rot="5400000">
            <a:off x="8666981" y="1371600"/>
            <a:ext cx="132763" cy="128466"/>
            <a:chOff x="6668087" y="1297746"/>
            <a:chExt cx="161840" cy="156602"/>
          </a:xfrm>
        </p:grpSpPr>
        <p:cxnSp>
          <p:nvCxnSpPr>
            <p:cNvPr id="11" name="Straight Connector 10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Group 17"/>
          <p:cNvGrpSpPr/>
          <p:nvPr/>
        </p:nvGrpSpPr>
        <p:grpSpPr>
          <a:xfrm rot="5400000">
            <a:off x="8320088" y="1474763"/>
            <a:ext cx="132763" cy="128466"/>
            <a:chOff x="6668087" y="1297746"/>
            <a:chExt cx="161840" cy="156602"/>
          </a:xfrm>
        </p:grpSpPr>
        <p:cxnSp>
          <p:nvCxnSpPr>
            <p:cNvPr id="19" name="Straight Connector 18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477000" y="55499"/>
            <a:ext cx="2133600" cy="365125"/>
          </a:xfrm>
        </p:spPr>
        <p:txBody>
          <a:bodyPr/>
          <a:lstStyle>
            <a:extLst/>
          </a:lstStyle>
          <a:p>
            <a:fld id="{F9A418E9-6530-4C72-A92E-3FB04D0A3FF0}" type="datetimeFigureOut">
              <a:rPr lang="en-US" smtClean="0"/>
              <a:t>29.09.2020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55499"/>
            <a:ext cx="5562600" cy="365125"/>
          </a:xfrm>
        </p:spPr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55499"/>
            <a:ext cx="457200" cy="365125"/>
          </a:xfrm>
        </p:spPr>
        <p:txBody>
          <a:bodyPr/>
          <a:lstStyle>
            <a:extLst/>
          </a:lstStyle>
          <a:p>
            <a:fld id="{D0445626-195D-49BD-BC9D-B8525D44A1D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5" name="Rectangle 14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7" name="Rectangle 16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783560"/>
            <a:ext cx="7772400" cy="457200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F9A418E9-6530-4C72-A92E-3FB04D0A3FF0}" type="datetimeFigureOut">
              <a:rPr lang="en-US" smtClean="0"/>
              <a:t>29.09.2020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  <a:extLst/>
          </a:lstStyle>
          <a:p>
            <a:fld id="{D0445626-195D-49BD-BC9D-B8525D44A1DC}" type="slidenum">
              <a:rPr lang="en-US" smtClean="0"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 spc="-100" baseline="0">
          <a:solidFill>
            <a:schemeClr val="tx2">
              <a:satMod val="200000"/>
            </a:schemeClr>
          </a:solidFill>
          <a:latin typeface="+mj-lt"/>
          <a:ea typeface="+mj-ea"/>
          <a:cs typeface="+mj-cs"/>
        </a:defRPr>
      </a:lvl1pPr>
      <a:extLst/>
    </p:titleStyle>
    <p:bodyStyle>
      <a:lvl1pPr marL="411480" indent="-342900" algn="l" rtl="0" eaLnBrk="1" latinLnBrk="0" hangingPunct="1">
        <a:spcBef>
          <a:spcPts val="700"/>
        </a:spcBef>
        <a:buClr>
          <a:schemeClr val="tx2"/>
        </a:buClr>
        <a:buSzPct val="95000"/>
        <a:buFont typeface="Wingdings"/>
        <a:buChar char="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0664" indent="-28575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2"/>
        </a:buClr>
        <a:buFont typeface="Wingdings 2"/>
        <a:buChar char="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1872" indent="-228600" algn="l" rtl="0" eaLnBrk="1" latinLnBrk="0" hangingPunct="1">
        <a:spcBef>
          <a:spcPct val="20000"/>
        </a:spcBef>
        <a:buClr>
          <a:schemeClr val="accent3"/>
        </a:buClr>
        <a:buFont typeface="Wingdings 3"/>
        <a:buChar char="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Metodologija</a:t>
            </a:r>
            <a:r>
              <a:rPr lang="en-US" dirty="0" smtClean="0"/>
              <a:t> </a:t>
            </a:r>
            <a:r>
              <a:rPr lang="en-US" dirty="0" err="1" smtClean="0"/>
              <a:t>prou</a:t>
            </a:r>
            <a:r>
              <a:rPr lang="sr-Latn-ME" dirty="0" smtClean="0"/>
              <a:t>čavanja književnosti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857442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ME" dirty="0" smtClean="0">
                <a:solidFill>
                  <a:srgbClr val="FF0000"/>
                </a:solidFill>
              </a:rPr>
              <a:t>Pozitivizam</a:t>
            </a:r>
            <a:r>
              <a:rPr lang="sr-Latn-ME" dirty="0" smtClean="0"/>
              <a:t>-učenje Ogista Konta.  Bavi se utvrđivanjem činjenica. </a:t>
            </a:r>
          </a:p>
          <a:p>
            <a:pPr marL="68580" indent="0">
              <a:buNone/>
            </a:pPr>
            <a:r>
              <a:rPr lang="sr-Latn-ME" dirty="0" smtClean="0"/>
              <a:t>Akcenat je na  prikupljanju inforamcija o piscu i njegovom vremenu, uticajima.  Proučava  piščevo porijeklo , sredinu u kojoj je stvarao. </a:t>
            </a:r>
            <a:r>
              <a:rPr lang="sr-Latn-ME" dirty="0"/>
              <a:t> </a:t>
            </a:r>
            <a:r>
              <a:rPr lang="sr-Latn-ME" dirty="0" smtClean="0"/>
              <a:t>Najveći nedostatak ovih istraživanja je zapostavljanje umjetničke  vrijdnosti književnosti.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124836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vi-VN" dirty="0" smtClean="0">
                <a:solidFill>
                  <a:srgbClr val="FF0000"/>
                </a:solidFill>
              </a:rPr>
              <a:t>Teorija recepcije </a:t>
            </a:r>
            <a:r>
              <a:rPr lang="vi-VN" dirty="0" smtClean="0"/>
              <a:t>istražuje kako se književno djelo prima</a:t>
            </a:r>
          </a:p>
          <a:p>
            <a:pPr marL="0" indent="0">
              <a:buNone/>
            </a:pPr>
            <a:r>
              <a:rPr lang="vi-VN" dirty="0" smtClean="0"/>
              <a:t>od čitaoca ili čitalačke publike kao društvenog konteksta.</a:t>
            </a:r>
          </a:p>
          <a:p>
            <a:pPr marL="0" indent="0">
              <a:buNone/>
            </a:pPr>
            <a:r>
              <a:rPr lang="vi-VN" dirty="0" smtClean="0"/>
              <a:t>Da bi došlo do recepcije (primanja djela i njegovog</a:t>
            </a:r>
          </a:p>
          <a:p>
            <a:pPr marL="0" indent="0">
              <a:buNone/>
            </a:pPr>
            <a:r>
              <a:rPr lang="vi-VN" dirty="0" smtClean="0"/>
              <a:t>razumijevanja) neophodno je da postoji</a:t>
            </a:r>
          </a:p>
          <a:p>
            <a:pPr marL="0" indent="0">
              <a:buNone/>
            </a:pPr>
            <a:r>
              <a:rPr lang="vi-VN" dirty="0" smtClean="0"/>
              <a:t>odgovarajući </a:t>
            </a:r>
            <a:r>
              <a:rPr lang="vi-VN" dirty="0" smtClean="0">
                <a:solidFill>
                  <a:schemeClr val="tx2">
                    <a:lumMod val="75000"/>
                  </a:schemeClr>
                </a:solidFill>
              </a:rPr>
              <a:t>horizont očekivanja </a:t>
            </a:r>
            <a:r>
              <a:rPr lang="vi-VN" dirty="0" smtClean="0"/>
              <a:t>i kod čitalaca. To će</a:t>
            </a:r>
          </a:p>
          <a:p>
            <a:pPr marL="0" indent="0">
              <a:buNone/>
            </a:pPr>
            <a:r>
              <a:rPr lang="vi-VN" dirty="0" smtClean="0"/>
              <a:t>se dogoditi ako čitalac (publika) raspolaže</a:t>
            </a:r>
          </a:p>
          <a:p>
            <a:pPr marL="0" indent="0">
              <a:buNone/>
            </a:pPr>
            <a:r>
              <a:rPr lang="vi-VN" dirty="0" smtClean="0"/>
              <a:t>odgovarajućim estetskim iskustvom stečenim čitanjem</a:t>
            </a:r>
          </a:p>
          <a:p>
            <a:pPr marL="0" indent="0">
              <a:buNone/>
            </a:pPr>
            <a:r>
              <a:rPr lang="vi-VN" dirty="0" smtClean="0"/>
              <a:t>drugih tekstova</a:t>
            </a:r>
            <a:r>
              <a:rPr lang="sr-Latn-ME" dirty="0" smtClean="0"/>
              <a:t>.</a:t>
            </a:r>
            <a:r>
              <a:rPr lang="vi-VN" dirty="0" smtClean="0"/>
              <a:t> Predrazumijevanje</a:t>
            </a:r>
            <a:r>
              <a:rPr lang="sr-Latn-ME" dirty="0" smtClean="0"/>
              <a:t> </a:t>
            </a:r>
            <a:r>
              <a:rPr lang="vi-VN" dirty="0" smtClean="0"/>
              <a:t>obuhvata čitaočeva konkretna očekivanja koja p</a:t>
            </a:r>
            <a:r>
              <a:rPr lang="sr-Latn-ME" dirty="0" smtClean="0"/>
              <a:t>ripadaju </a:t>
            </a:r>
            <a:r>
              <a:rPr lang="vi-VN" dirty="0" smtClean="0"/>
              <a:t>"vidokrugu</a:t>
            </a:r>
            <a:r>
              <a:rPr lang="sr-Latn-ME" dirty="0" smtClean="0"/>
              <a:t>“</a:t>
            </a:r>
            <a:r>
              <a:rPr lang="vi-VN" dirty="0" smtClean="0"/>
              <a:t> </a:t>
            </a:r>
            <a:r>
              <a:rPr lang="sr-Latn-ME" dirty="0" smtClean="0"/>
              <a:t> njegovih </a:t>
            </a:r>
            <a:r>
              <a:rPr lang="vi-VN" dirty="0" smtClean="0"/>
              <a:t>interesovanja,</a:t>
            </a:r>
            <a:r>
              <a:rPr lang="sr-Latn-ME" dirty="0" smtClean="0"/>
              <a:t> želja potreba i iskustva.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34808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ME" dirty="0" smtClean="0"/>
              <a:t>Unutrašnji pristup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15616" y="1196752"/>
            <a:ext cx="6624736" cy="5256584"/>
          </a:xfrm>
        </p:spPr>
        <p:txBody>
          <a:bodyPr>
            <a:normAutofit fontScale="77500" lnSpcReduction="20000"/>
          </a:bodyPr>
          <a:lstStyle/>
          <a:p>
            <a:pPr marL="68580" indent="0">
              <a:buNone/>
            </a:pPr>
            <a:r>
              <a:rPr lang="sr-Latn-ME" dirty="0" smtClean="0"/>
              <a:t>Unutrašnji pristup je novijeg datuma i vezuje se za moderne teorije tumačenja književnog djela. </a:t>
            </a:r>
          </a:p>
          <a:p>
            <a:pPr marL="68580" indent="0">
              <a:buNone/>
            </a:pPr>
            <a:r>
              <a:rPr lang="sr-Latn-ME" dirty="0" smtClean="0"/>
              <a:t>Ovaj pristup posmatra književno djelo kao jezički znak.</a:t>
            </a:r>
          </a:p>
          <a:p>
            <a:pPr marL="68580" indent="0">
              <a:buNone/>
            </a:pPr>
            <a:r>
              <a:rPr lang="sr-Latn-ME" dirty="0" smtClean="0"/>
              <a:t>Unutrašnji metod je proizveo interpretaciju.</a:t>
            </a:r>
          </a:p>
          <a:p>
            <a:pPr indent="0">
              <a:buNone/>
            </a:pPr>
            <a:r>
              <a:rPr lang="sr-Latn-ME" dirty="0" smtClean="0"/>
              <a:t>Bavi se: </a:t>
            </a:r>
          </a:p>
          <a:p>
            <a:r>
              <a:rPr lang="sr-Latn-ME" dirty="0" smtClean="0"/>
              <a:t>analizom jezika</a:t>
            </a:r>
          </a:p>
          <a:p>
            <a:r>
              <a:rPr lang="sr-Latn-ME" dirty="0"/>
              <a:t>t</a:t>
            </a:r>
            <a:r>
              <a:rPr lang="sr-Latn-ME" dirty="0" smtClean="0"/>
              <a:t>ematikom</a:t>
            </a:r>
          </a:p>
          <a:p>
            <a:r>
              <a:rPr lang="sr-Latn-ME" dirty="0"/>
              <a:t>l</a:t>
            </a:r>
            <a:r>
              <a:rPr lang="sr-Latn-ME" dirty="0" smtClean="0"/>
              <a:t>ikovima i njihovim karakterima</a:t>
            </a:r>
          </a:p>
          <a:p>
            <a:r>
              <a:rPr lang="sr-Latn-ME" dirty="0"/>
              <a:t>v</a:t>
            </a:r>
            <a:r>
              <a:rPr lang="sr-Latn-ME" dirty="0" smtClean="0"/>
              <a:t>remenom</a:t>
            </a:r>
          </a:p>
          <a:p>
            <a:r>
              <a:rPr lang="sr-Latn-ME" dirty="0"/>
              <a:t>p</a:t>
            </a:r>
            <a:r>
              <a:rPr lang="sr-Latn-ME" dirty="0" smtClean="0"/>
              <a:t>rostorom </a:t>
            </a:r>
          </a:p>
          <a:p>
            <a:r>
              <a:rPr lang="sr-Latn-ME" dirty="0"/>
              <a:t>s</a:t>
            </a:r>
            <a:r>
              <a:rPr lang="sr-Latn-ME" dirty="0" smtClean="0"/>
              <a:t>trukturom</a:t>
            </a:r>
          </a:p>
          <a:p>
            <a:r>
              <a:rPr lang="sr-Latn-ME" dirty="0"/>
              <a:t>o</a:t>
            </a:r>
            <a:r>
              <a:rPr lang="sr-Latn-ME" dirty="0" smtClean="0"/>
              <a:t>dnosima među pojedinačnim  elementima i njihovo funkcionisanje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621440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r-Latn-ME" dirty="0" smtClean="0"/>
              <a:t>Stilistički metod -</a:t>
            </a:r>
            <a:r>
              <a:rPr lang="sr-Latn-CS" dirty="0" smtClean="0"/>
              <a:t>proučava </a:t>
            </a:r>
            <a:r>
              <a:rPr lang="sr-Latn-CS" dirty="0"/>
              <a:t>stil književnog djela koristeći rezultate lingvističke stilistike.</a:t>
            </a:r>
          </a:p>
          <a:p>
            <a:endParaRPr lang="sr-Latn-ME" dirty="0" smtClean="0"/>
          </a:p>
          <a:p>
            <a:r>
              <a:rPr lang="sr-Latn-ME" dirty="0" smtClean="0"/>
              <a:t>Predmet pročavanja je: jezik, unutrašnja struktura djela,</a:t>
            </a:r>
            <a:r>
              <a:rPr lang="en-US" dirty="0" smtClean="0"/>
              <a:t> </a:t>
            </a:r>
            <a:r>
              <a:rPr lang="sr-Latn-ME" dirty="0" smtClean="0"/>
              <a:t>struktura lika, jezik kao nosilac  značenja, smisao  i poruka, simbolika  jezika i višeznačnost.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412287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ME" dirty="0" smtClean="0"/>
              <a:t>Psihološki metod -objašnjenje književnog djela traži u psihologiji pisca , junaka djela ili vremena u kome je nastalo.</a:t>
            </a:r>
          </a:p>
          <a:p>
            <a:r>
              <a:rPr lang="sr-Latn-ME" dirty="0" smtClean="0"/>
              <a:t>Ovaj metod podstaknut  je psihoanalizom Sigmunda Frojda.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422887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552" y="116632"/>
            <a:ext cx="8424936" cy="6624736"/>
          </a:xfrm>
        </p:spPr>
        <p:txBody>
          <a:bodyPr>
            <a:normAutofit fontScale="77500" lnSpcReduction="20000"/>
          </a:bodyPr>
          <a:lstStyle/>
          <a:p>
            <a:pPr marL="68580" indent="0">
              <a:buNone/>
            </a:pPr>
            <a:r>
              <a:rPr lang="sr-Latn-ME" dirty="0" smtClean="0"/>
              <a:t>Formalistički metod</a:t>
            </a:r>
          </a:p>
          <a:p>
            <a:pPr>
              <a:buNone/>
            </a:pPr>
            <a:r>
              <a:rPr lang="sr-Latn-CS" dirty="0" smtClean="0"/>
              <a:t>      U </a:t>
            </a:r>
            <a:r>
              <a:rPr lang="sr-Latn-CS" dirty="0"/>
              <a:t>središtu njihovog ispitivanja su forma, materijal (građa) i postupak. Suština književnog djela nije u sadržini (šta) nego u postupku (kako).</a:t>
            </a:r>
            <a:endParaRPr lang="en-US" dirty="0"/>
          </a:p>
          <a:p>
            <a:pPr>
              <a:buNone/>
            </a:pPr>
            <a:endParaRPr lang="sr-Latn-CS" dirty="0"/>
          </a:p>
          <a:p>
            <a:pPr indent="0">
              <a:buNone/>
            </a:pPr>
            <a:r>
              <a:rPr lang="sr-Latn-ME" dirty="0" smtClean="0">
                <a:solidFill>
                  <a:srgbClr val="FF0000"/>
                </a:solidFill>
              </a:rPr>
              <a:t>Ruski formalizam </a:t>
            </a:r>
            <a:r>
              <a:rPr lang="sr-Latn-ME" dirty="0" smtClean="0"/>
              <a:t>se razvijao kroz dvije škole .</a:t>
            </a:r>
          </a:p>
          <a:p>
            <a:pPr indent="0">
              <a:buNone/>
            </a:pPr>
            <a:r>
              <a:rPr lang="sr-Latn-ME" dirty="0" smtClean="0"/>
              <a:t>-Moskovska škola ( Roman Jakobson) akcenat je na lingvističkim ispitivanjima i pjesničkom jeziku.</a:t>
            </a:r>
          </a:p>
          <a:p>
            <a:pPr indent="0">
              <a:buNone/>
            </a:pPr>
            <a:r>
              <a:rPr lang="sr-Latn-ME" dirty="0" smtClean="0"/>
              <a:t>-Petrogradska škola bavi se teorijskim problemima( poetikom, teorijom književnosti)</a:t>
            </a:r>
            <a:endParaRPr lang="en-US" dirty="0" smtClean="0"/>
          </a:p>
          <a:p>
            <a:pPr indent="0">
              <a:buNone/>
            </a:pPr>
            <a:r>
              <a:rPr lang="en-US" dirty="0" smtClean="0"/>
              <a:t>U </a:t>
            </a:r>
            <a:r>
              <a:rPr lang="en-US" dirty="0" err="1" smtClean="0"/>
              <a:t>sredi</a:t>
            </a:r>
            <a:r>
              <a:rPr lang="sr-Latn-ME" dirty="0" smtClean="0"/>
              <a:t>š</a:t>
            </a:r>
            <a:r>
              <a:rPr lang="en-US" dirty="0" err="1" smtClean="0"/>
              <a:t>tu</a:t>
            </a:r>
            <a:r>
              <a:rPr lang="en-US" dirty="0" smtClean="0"/>
              <a:t> </a:t>
            </a:r>
            <a:r>
              <a:rPr lang="en-US" dirty="0" err="1" smtClean="0"/>
              <a:t>ispitivanja</a:t>
            </a:r>
            <a:r>
              <a:rPr lang="en-US" dirty="0" smtClean="0"/>
              <a:t> </a:t>
            </a:r>
            <a:r>
              <a:rPr lang="en-US" dirty="0" err="1" smtClean="0"/>
              <a:t>formalista</a:t>
            </a:r>
            <a:r>
              <a:rPr lang="en-US" dirty="0" smtClean="0"/>
              <a:t> je </a:t>
            </a:r>
            <a:r>
              <a:rPr lang="en-US" dirty="0" err="1" smtClean="0"/>
              <a:t>forma,materijal</a:t>
            </a:r>
            <a:r>
              <a:rPr lang="en-US" dirty="0" smtClean="0"/>
              <a:t> I </a:t>
            </a:r>
            <a:r>
              <a:rPr lang="en-US" dirty="0" err="1" smtClean="0"/>
              <a:t>postupak</a:t>
            </a:r>
            <a:r>
              <a:rPr lang="en-US" dirty="0" smtClean="0"/>
              <a:t>.</a:t>
            </a:r>
            <a:endParaRPr lang="sr-Latn-ME" dirty="0" smtClean="0"/>
          </a:p>
          <a:p>
            <a:pPr indent="0">
              <a:buNone/>
            </a:pPr>
            <a:r>
              <a:rPr lang="sr-Latn-ME" dirty="0" smtClean="0"/>
              <a:t>Suština nije u sadržini nego u postupku.</a:t>
            </a:r>
          </a:p>
          <a:p>
            <a:pPr indent="0">
              <a:buNone/>
            </a:pPr>
            <a:r>
              <a:rPr lang="sr-Latn-ME" dirty="0" smtClean="0"/>
              <a:t>Umjetničko stavranje je postupak a književno djelo sveukupnost postupaka.</a:t>
            </a:r>
          </a:p>
          <a:p>
            <a:pPr indent="0">
              <a:buNone/>
            </a:pPr>
            <a:r>
              <a:rPr lang="sr-Latn-ME" dirty="0" smtClean="0"/>
              <a:t>U učenju Viktora Šklovskog umjetnost se shvata kao postupak a književno djelo kao suma postupaka.</a:t>
            </a:r>
          </a:p>
          <a:p>
            <a:pPr indent="0">
              <a:buNone/>
            </a:pPr>
            <a:r>
              <a:rPr lang="sr-Latn-ME" dirty="0" smtClean="0"/>
              <a:t>Termin POSTUPAK – ključni </a:t>
            </a:r>
            <a:r>
              <a:rPr lang="en-US" dirty="0" smtClean="0"/>
              <a:t> je </a:t>
            </a:r>
            <a:r>
              <a:rPr lang="sr-Latn-ME" dirty="0" smtClean="0"/>
              <a:t>termin formalizma</a:t>
            </a:r>
          </a:p>
          <a:p>
            <a:pPr indent="0">
              <a:buNone/>
            </a:pPr>
            <a:r>
              <a:rPr lang="sr-Latn-ME" dirty="0" smtClean="0"/>
              <a:t>Težište je na estetskim osobenostima – istražuje se umjetnička funkcija jezika.</a:t>
            </a:r>
          </a:p>
          <a:p>
            <a:pPr indent="0">
              <a:buNone/>
            </a:pPr>
            <a:endParaRPr lang="en-US" dirty="0" smtClean="0"/>
          </a:p>
          <a:p>
            <a:pPr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404376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552" y="260648"/>
            <a:ext cx="8147248" cy="6094912"/>
          </a:xfrm>
        </p:spPr>
        <p:txBody>
          <a:bodyPr>
            <a:normAutofit/>
          </a:bodyPr>
          <a:lstStyle/>
          <a:p>
            <a:pPr marL="68580" indent="0">
              <a:buNone/>
            </a:pPr>
            <a:r>
              <a:rPr lang="sr-Latn-ME" dirty="0" smtClean="0"/>
              <a:t>Fenomenološki metod</a:t>
            </a:r>
          </a:p>
          <a:p>
            <a:pPr marL="68580" indent="0">
              <a:buNone/>
            </a:pPr>
            <a:endParaRPr lang="sr-Latn-ME" dirty="0" smtClean="0"/>
          </a:p>
          <a:p>
            <a:pPr indent="0">
              <a:buNone/>
            </a:pPr>
            <a:r>
              <a:rPr lang="sr-Latn-ME" dirty="0" smtClean="0"/>
              <a:t>Književno djelo treba analizirati kao predmet u strukturi naše svijesti.</a:t>
            </a:r>
          </a:p>
          <a:p>
            <a:pPr indent="0">
              <a:buNone/>
            </a:pPr>
            <a:r>
              <a:rPr lang="sr-Latn-ME" dirty="0" smtClean="0"/>
              <a:t>Roman  Ingarden  razvija teoriju o slojevima književnog djela.</a:t>
            </a:r>
          </a:p>
          <a:p>
            <a:pPr indent="0">
              <a:buNone/>
            </a:pPr>
            <a:r>
              <a:rPr lang="sr-Latn-ME" dirty="0" smtClean="0"/>
              <a:t>On  razlikuje </a:t>
            </a:r>
            <a:r>
              <a:rPr lang="sr-Latn-ME" dirty="0" smtClean="0"/>
              <a:t>čet</a:t>
            </a:r>
            <a:r>
              <a:rPr lang="en-US" dirty="0" smtClean="0"/>
              <a:t>i</a:t>
            </a:r>
            <a:r>
              <a:rPr lang="sr-Latn-ME" dirty="0" smtClean="0"/>
              <a:t>ri </a:t>
            </a:r>
            <a:r>
              <a:rPr lang="sr-Latn-ME" dirty="0" smtClean="0"/>
              <a:t>sloja:</a:t>
            </a:r>
          </a:p>
          <a:p>
            <a:pPr indent="0">
              <a:buNone/>
            </a:pPr>
            <a:r>
              <a:rPr lang="sr-Latn-ME" dirty="0">
                <a:solidFill>
                  <a:srgbClr val="C00000"/>
                </a:solidFill>
              </a:rPr>
              <a:t>z</a:t>
            </a:r>
            <a:r>
              <a:rPr lang="sr-Latn-ME" dirty="0" smtClean="0">
                <a:solidFill>
                  <a:srgbClr val="C00000"/>
                </a:solidFill>
              </a:rPr>
              <a:t>vukovni sloj riječi</a:t>
            </a:r>
          </a:p>
          <a:p>
            <a:pPr indent="0">
              <a:buNone/>
            </a:pPr>
            <a:r>
              <a:rPr lang="sr-Latn-ME" dirty="0">
                <a:solidFill>
                  <a:srgbClr val="C00000"/>
                </a:solidFill>
              </a:rPr>
              <a:t>s</a:t>
            </a:r>
            <a:r>
              <a:rPr lang="sr-Latn-ME" dirty="0" smtClean="0">
                <a:solidFill>
                  <a:srgbClr val="C00000"/>
                </a:solidFill>
              </a:rPr>
              <a:t>loj značenja ri</a:t>
            </a:r>
            <a:r>
              <a:rPr lang="en-US" dirty="0" smtClean="0">
                <a:solidFill>
                  <a:srgbClr val="C00000"/>
                </a:solidFill>
              </a:rPr>
              <a:t>j</a:t>
            </a:r>
            <a:r>
              <a:rPr lang="sr-Latn-ME" dirty="0" smtClean="0">
                <a:solidFill>
                  <a:srgbClr val="C00000"/>
                </a:solidFill>
              </a:rPr>
              <a:t>eči</a:t>
            </a:r>
          </a:p>
          <a:p>
            <a:pPr indent="0">
              <a:buNone/>
            </a:pPr>
            <a:r>
              <a:rPr lang="sr-Latn-ME" dirty="0">
                <a:solidFill>
                  <a:srgbClr val="C00000"/>
                </a:solidFill>
              </a:rPr>
              <a:t>s</a:t>
            </a:r>
            <a:r>
              <a:rPr lang="sr-Latn-ME" dirty="0" smtClean="0">
                <a:solidFill>
                  <a:srgbClr val="C00000"/>
                </a:solidFill>
              </a:rPr>
              <a:t>loj predmetnosti </a:t>
            </a:r>
          </a:p>
          <a:p>
            <a:pPr indent="0">
              <a:buNone/>
            </a:pPr>
            <a:r>
              <a:rPr lang="sr-Latn-ME" dirty="0" smtClean="0">
                <a:solidFill>
                  <a:srgbClr val="C00000"/>
                </a:solidFill>
              </a:rPr>
              <a:t>sloj shematizovanih aspekata</a:t>
            </a:r>
            <a:endParaRPr lang="en-US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750646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indent="0">
              <a:buNone/>
            </a:pPr>
            <a:r>
              <a:rPr lang="sr-Latn-ME" dirty="0" smtClean="0">
                <a:solidFill>
                  <a:schemeClr val="tx2">
                    <a:lumMod val="50000"/>
                  </a:schemeClr>
                </a:solidFill>
              </a:rPr>
              <a:t>Zvukovni sloj </a:t>
            </a:r>
            <a:r>
              <a:rPr lang="sr-Latn-ME" dirty="0" smtClean="0"/>
              <a:t>počiva na glasovnoj zvučnosti riječi koja se postiže ponavljanjem istih ili sličnih glasova ili glasovnih grupa.</a:t>
            </a:r>
          </a:p>
          <a:p>
            <a:pPr indent="0">
              <a:buNone/>
            </a:pPr>
            <a:r>
              <a:rPr lang="sr-Latn-ME" dirty="0" smtClean="0"/>
              <a:t>Svaka riječ u književnom djelu zvuči na sebi svojstven način zavisno od konteksta u kojem se nalazi. </a:t>
            </a:r>
          </a:p>
          <a:p>
            <a:pPr lvl="0" indent="0">
              <a:lnSpc>
                <a:spcPct val="100000"/>
              </a:lnSpc>
              <a:spcBef>
                <a:spcPts val="0"/>
              </a:spcBef>
              <a:buNone/>
              <a:defRPr/>
            </a:pPr>
            <a:endParaRPr lang="en-US" kern="0" dirty="0">
              <a:solidFill>
                <a:sysClr val="windowText" lastClr="000000"/>
              </a:solidFill>
              <a:latin typeface="Franklin Gothic Book"/>
            </a:endParaRPr>
          </a:p>
          <a:p>
            <a:pPr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857599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r-Latn-ME" dirty="0" smtClean="0">
                <a:solidFill>
                  <a:schemeClr val="accent2">
                    <a:lumMod val="75000"/>
                  </a:schemeClr>
                </a:solidFill>
              </a:rPr>
              <a:t>Sloj značenja- </a:t>
            </a:r>
            <a:r>
              <a:rPr lang="sr-Latn-ME" dirty="0" smtClean="0"/>
              <a:t>svaka riječ ima svoje osnovno značenje. U svijetu književnog djela riječi dobijaju preneseno značenje koje predstavlja ključ za razumijevanje istog. </a:t>
            </a:r>
          </a:p>
          <a:p>
            <a:r>
              <a:rPr lang="sr-Latn-ME" dirty="0" smtClean="0"/>
              <a:t>Sa fenomenološkog aspekta važna je  i emocionalna obojenost riječi , rečenica.  Ingarden ukazuje na mrtve riječi  koje imaju nedvosmisleno značenje i žive riječi tipične za književnoumjetničko djelo-snažne su i pune života.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743568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ME" dirty="0" smtClean="0">
                <a:solidFill>
                  <a:srgbClr val="00B050"/>
                </a:solidFill>
              </a:rPr>
              <a:t>Sloj  predmetnosti </a:t>
            </a:r>
            <a:r>
              <a:rPr lang="sr-Latn-ME" dirty="0" smtClean="0"/>
              <a:t> - predstavlja skup svih predmeta koj</a:t>
            </a:r>
            <a:r>
              <a:rPr lang="en-US" dirty="0" smtClean="0"/>
              <a:t>i </a:t>
            </a:r>
            <a:r>
              <a:rPr lang="sr-Latn-ME" dirty="0" smtClean="0"/>
              <a:t>čine svijet književnog djela: stvari, predjeli, ljudi , događaji, osjećanja, raspoloženja.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60276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r-Latn-ME" dirty="0" smtClean="0"/>
              <a:t>Književnost kao umjetnost riječi predmet je prouča</a:t>
            </a:r>
            <a:r>
              <a:rPr lang="en-US" dirty="0" err="1" smtClean="0"/>
              <a:t>vanja</a:t>
            </a:r>
            <a:r>
              <a:rPr lang="en-US" dirty="0" smtClean="0"/>
              <a:t> </a:t>
            </a:r>
            <a:r>
              <a:rPr lang="sr-Latn-ME" dirty="0" smtClean="0"/>
              <a:t> pojedinih disciplina nauke o književnosti</a:t>
            </a:r>
            <a:r>
              <a:rPr lang="sr-Cyrl-ME" dirty="0" smtClean="0"/>
              <a:t>: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-</a:t>
            </a:r>
            <a:r>
              <a:rPr lang="sr-Latn-ME" dirty="0" smtClean="0"/>
              <a:t>k</a:t>
            </a:r>
            <a:r>
              <a:rPr lang="en-US" dirty="0" err="1" smtClean="0"/>
              <a:t>nji</a:t>
            </a:r>
            <a:r>
              <a:rPr lang="sr-Latn-ME" dirty="0" smtClean="0"/>
              <a:t>ž</a:t>
            </a:r>
            <a:r>
              <a:rPr lang="en-US" dirty="0" err="1" smtClean="0"/>
              <a:t>evne</a:t>
            </a:r>
            <a:r>
              <a:rPr lang="en-US" dirty="0" smtClean="0"/>
              <a:t> </a:t>
            </a:r>
            <a:r>
              <a:rPr lang="en-US" dirty="0" err="1" smtClean="0"/>
              <a:t>kritike</a:t>
            </a:r>
            <a:endParaRPr lang="sr-Latn-ME" dirty="0" smtClean="0"/>
          </a:p>
          <a:p>
            <a:pPr marL="0" indent="0">
              <a:buNone/>
            </a:pPr>
            <a:r>
              <a:rPr lang="en-US" dirty="0" smtClean="0"/>
              <a:t>-</a:t>
            </a:r>
            <a:r>
              <a:rPr lang="sr-Latn-ME" dirty="0" smtClean="0"/>
              <a:t>istorije književnosti </a:t>
            </a:r>
          </a:p>
          <a:p>
            <a:pPr marL="0" indent="0">
              <a:buNone/>
            </a:pPr>
            <a:r>
              <a:rPr lang="en-US" dirty="0" smtClean="0"/>
              <a:t>-</a:t>
            </a:r>
            <a:r>
              <a:rPr lang="sr-Latn-ME" dirty="0" smtClean="0"/>
              <a:t>teorije književnosti</a:t>
            </a:r>
          </a:p>
          <a:p>
            <a:pPr marL="0" indent="0">
              <a:buNone/>
            </a:pPr>
            <a:r>
              <a:rPr lang="sr-Latn-ME" dirty="0" smtClean="0"/>
              <a:t>Proučavanje k</a:t>
            </a:r>
            <a:r>
              <a:rPr lang="en-US" dirty="0" smtClean="0"/>
              <a:t>n</a:t>
            </a:r>
            <a:r>
              <a:rPr lang="sr-Latn-ME" dirty="0" smtClean="0"/>
              <a:t>jiževnosti jeste otkrivanje književnoumjetničkog djela i mjesta koje ima u odnosu n</a:t>
            </a:r>
            <a:r>
              <a:rPr lang="en-US" dirty="0" smtClean="0"/>
              <a:t>a</a:t>
            </a:r>
            <a:r>
              <a:rPr lang="sr-Latn-ME" dirty="0" smtClean="0"/>
              <a:t> druge umjetnosti ili druga književna djela.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041660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sr-Latn-ME" dirty="0" smtClean="0">
                <a:solidFill>
                  <a:srgbClr val="00B0F0"/>
                </a:solidFill>
              </a:rPr>
              <a:t>Sloj shematizovanih aspekata </a:t>
            </a:r>
            <a:r>
              <a:rPr lang="sr-Latn-ME" dirty="0" smtClean="0"/>
              <a:t>predstavlja onaj dio koji čitalac dopunjava svojom maštom čitajući neko djelo. Pisac nikada ne prikazuje predmetnosti u svim detaljima,  ne daje potpuni opis mjesta.  Pisac prepušta čiatocu da  dopuni djelo na osnovu znanja , iskustva i doživljaja. Na primjer u opisu portreta nekog junaka dati su samo neki detalji, ali će čitalac aktivirati svoju maštu, doživljaj , iskustvo i dopuniti portret. Svaki čitalac na svoj način dopunjava djelo i dobija svoju sliku čovjeka, ulice, pejzaža itd.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719718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r-Latn-ME" dirty="0" smtClean="0"/>
              <a:t>Strukturalistički metod</a:t>
            </a:r>
          </a:p>
          <a:p>
            <a:pPr marL="68580" indent="0">
              <a:buNone/>
            </a:pPr>
            <a:r>
              <a:rPr lang="sr-Latn-ME" dirty="0" smtClean="0"/>
              <a:t>Strukturalna kritika želi da otkrije principe na kojima je zasnovano i struktuirano djelo.</a:t>
            </a:r>
          </a:p>
          <a:p>
            <a:pPr marL="68580" indent="0">
              <a:buNone/>
            </a:pPr>
            <a:r>
              <a:rPr lang="sr-Latn-ME" dirty="0" smtClean="0"/>
              <a:t>Struktura označava izvjesnu cjelinu sačinjenu od odrđenog broja djelova; način  na koji se izgrađuje neka v</a:t>
            </a:r>
            <a:r>
              <a:rPr lang="en-US" dirty="0" err="1" smtClean="0"/>
              <a:t>rs</a:t>
            </a:r>
            <a:r>
              <a:rPr lang="sr-Latn-ME" dirty="0" smtClean="0"/>
              <a:t>ta ljudskog izražavanja; skup kompozicionih obilježja ko</a:t>
            </a:r>
            <a:r>
              <a:rPr lang="en-US" smtClean="0"/>
              <a:t>j</a:t>
            </a:r>
            <a:r>
              <a:rPr lang="sr-Latn-ME" smtClean="0"/>
              <a:t>a </a:t>
            </a:r>
            <a:r>
              <a:rPr lang="sr-Latn-ME" dirty="0" smtClean="0"/>
              <a:t>su zajednička djelima istog žanra ;unutrašnju formu književnog djela koja je izgrađena od različitih elemenata među kojima postoji usaglašenost.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34332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err="1" smtClean="0"/>
              <a:t>Knji</a:t>
            </a:r>
            <a:r>
              <a:rPr lang="sr-Latn-ME" dirty="0" smtClean="0"/>
              <a:t>ž</a:t>
            </a:r>
            <a:r>
              <a:rPr lang="en-US" dirty="0" err="1" smtClean="0"/>
              <a:t>evnost</a:t>
            </a:r>
            <a:r>
              <a:rPr lang="en-US" dirty="0" smtClean="0"/>
              <a:t> </a:t>
            </a:r>
            <a:r>
              <a:rPr lang="sr-Latn-ME" dirty="0" smtClean="0"/>
              <a:t>, u šir</a:t>
            </a:r>
            <a:r>
              <a:rPr lang="en-US" dirty="0" err="1" smtClean="0"/>
              <a:t>em</a:t>
            </a:r>
            <a:r>
              <a:rPr lang="en-US" dirty="0" smtClean="0"/>
              <a:t> </a:t>
            </a:r>
            <a:r>
              <a:rPr lang="sr-Latn-ME" dirty="0" smtClean="0"/>
              <a:t>smislu riječi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podrazumijeva</a:t>
            </a:r>
            <a:r>
              <a:rPr lang="en-US" dirty="0" smtClean="0"/>
              <a:t> </a:t>
            </a:r>
            <a:r>
              <a:rPr lang="sr-Latn-ME" dirty="0" smtClean="0"/>
              <a:t>cjelokupnu naučnu i umjetničko</a:t>
            </a:r>
            <a:r>
              <a:rPr lang="en-US" dirty="0" smtClean="0"/>
              <a:t>-</a:t>
            </a:r>
            <a:r>
              <a:rPr lang="sr-Latn-ME" dirty="0" smtClean="0"/>
              <a:t>književnu djelatnost  i u tom smislu ona je ravna značenju koje ima riječ </a:t>
            </a:r>
            <a:r>
              <a:rPr lang="sr-Latn-ME" dirty="0" smtClean="0">
                <a:solidFill>
                  <a:srgbClr val="002060"/>
                </a:solidFill>
              </a:rPr>
              <a:t>literatura.</a:t>
            </a:r>
          </a:p>
          <a:p>
            <a:pPr marL="0" indent="0">
              <a:buNone/>
            </a:pPr>
            <a:r>
              <a:rPr lang="sr-Latn-ME" dirty="0" smtClean="0"/>
              <a:t> Književnost  i literatura imaju i uže značenje </a:t>
            </a:r>
            <a:r>
              <a:rPr lang="sr-Latn-ME" dirty="0" smtClean="0">
                <a:solidFill>
                  <a:srgbClr val="FF0000"/>
                </a:solidFill>
              </a:rPr>
              <a:t>umjetnička književnost </a:t>
            </a:r>
            <a:r>
              <a:rPr lang="en-US" dirty="0">
                <a:solidFill>
                  <a:srgbClr val="FF0000"/>
                </a:solidFill>
              </a:rPr>
              <a:t>-</a:t>
            </a:r>
            <a:r>
              <a:rPr lang="sr-Latn-ME" dirty="0" smtClean="0">
                <a:solidFill>
                  <a:srgbClr val="FF0000"/>
                </a:solidFill>
              </a:rPr>
              <a:t> beletristika </a:t>
            </a:r>
            <a:r>
              <a:rPr lang="sr-Latn-ME" dirty="0" smtClean="0"/>
              <a:t>. </a:t>
            </a:r>
          </a:p>
          <a:p>
            <a:pPr marL="0" indent="0">
              <a:buNone/>
            </a:pPr>
            <a:r>
              <a:rPr lang="sr-Latn-ME" dirty="0" smtClean="0"/>
              <a:t>Riječ poezija od grčke riječi -poiesis ( stvaranje, stvaralaštvo) značila je u početku muzičko i književno stvaranje, kasnije  je poezij</a:t>
            </a:r>
            <a:r>
              <a:rPr lang="en-US" dirty="0" smtClean="0"/>
              <a:t>a</a:t>
            </a:r>
            <a:r>
              <a:rPr lang="sr-Latn-ME" dirty="0" smtClean="0"/>
              <a:t> </a:t>
            </a:r>
            <a:r>
              <a:rPr lang="en-US" dirty="0" err="1" smtClean="0"/>
              <a:t>podrazumijevala</a:t>
            </a:r>
            <a:r>
              <a:rPr lang="en-US" dirty="0" smtClean="0"/>
              <a:t> </a:t>
            </a:r>
            <a:r>
              <a:rPr lang="sr-Latn-ME" dirty="0" smtClean="0"/>
              <a:t>književnoumjetničko stvaranje</a:t>
            </a:r>
            <a:r>
              <a:rPr lang="en-US" dirty="0" smtClean="0"/>
              <a:t>,  </a:t>
            </a:r>
            <a:r>
              <a:rPr lang="en-US" dirty="0" err="1" smtClean="0"/>
              <a:t>takvo</a:t>
            </a:r>
            <a:r>
              <a:rPr lang="en-US" dirty="0" smtClean="0"/>
              <a:t> </a:t>
            </a:r>
            <a:r>
              <a:rPr lang="en-US" dirty="0" err="1" smtClean="0"/>
              <a:t>zna</a:t>
            </a:r>
            <a:r>
              <a:rPr lang="sr-Latn-ME" dirty="0" smtClean="0"/>
              <a:t>čenje ima i danas.</a:t>
            </a:r>
            <a:endParaRPr lang="en-US" dirty="0" smtClean="0"/>
          </a:p>
          <a:p>
            <a:pPr marL="0" indent="0">
              <a:buNone/>
            </a:pPr>
            <a:r>
              <a:rPr lang="sr-Latn-ME" dirty="0" smtClean="0"/>
              <a:t>Poezija u svakodnevnom g</a:t>
            </a:r>
            <a:r>
              <a:rPr lang="en-US" dirty="0" smtClean="0"/>
              <a:t>o</a:t>
            </a:r>
            <a:r>
              <a:rPr lang="sr-Latn-ME" dirty="0" smtClean="0"/>
              <a:t>voru znači samo ona djela</a:t>
            </a:r>
            <a:r>
              <a:rPr lang="en-US" dirty="0" smtClean="0"/>
              <a:t> </a:t>
            </a:r>
            <a:r>
              <a:rPr lang="en-US" dirty="0" err="1" smtClean="0"/>
              <a:t>koja</a:t>
            </a:r>
            <a:r>
              <a:rPr lang="en-US" dirty="0" smtClean="0"/>
              <a:t> </a:t>
            </a:r>
            <a:r>
              <a:rPr lang="en-US" dirty="0" err="1" smtClean="0"/>
              <a:t>su</a:t>
            </a:r>
            <a:r>
              <a:rPr lang="en-US" dirty="0" smtClean="0"/>
              <a:t> </a:t>
            </a:r>
            <a:r>
              <a:rPr lang="sr-Latn-ME" dirty="0" smtClean="0"/>
              <a:t> pisana u stihovima.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67086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783560"/>
            <a:ext cx="8219256" cy="4572000"/>
          </a:xfrm>
        </p:spPr>
        <p:txBody>
          <a:bodyPr/>
          <a:lstStyle/>
          <a:p>
            <a:r>
              <a:rPr lang="sr-Latn-ME" dirty="0" smtClean="0"/>
              <a:t>Naučna literatura označava sva naučna djela</a:t>
            </a:r>
          </a:p>
          <a:p>
            <a:r>
              <a:rPr lang="sr-Latn-ME" dirty="0" smtClean="0"/>
              <a:t>Umjetnička ili lijepa književnost  </a:t>
            </a:r>
            <a:r>
              <a:rPr lang="sr-Cyrl-ME" dirty="0" smtClean="0"/>
              <a:t>(</a:t>
            </a:r>
            <a:r>
              <a:rPr lang="en-US" dirty="0" err="1" smtClean="0"/>
              <a:t>poezija</a:t>
            </a:r>
            <a:r>
              <a:rPr lang="en-US" dirty="0" smtClean="0"/>
              <a:t>  i </a:t>
            </a:r>
            <a:r>
              <a:rPr lang="en-US" dirty="0" err="1" smtClean="0"/>
              <a:t>pjesni</a:t>
            </a:r>
            <a:r>
              <a:rPr lang="sr-Latn-ME" dirty="0" smtClean="0"/>
              <a:t>štvo) označava sva</a:t>
            </a:r>
            <a:r>
              <a:rPr lang="en-US" dirty="0" smtClean="0"/>
              <a:t> </a:t>
            </a:r>
            <a:r>
              <a:rPr lang="sr-Latn-ME" dirty="0" smtClean="0"/>
              <a:t>književnoumjetnička djela u stihu i prozi.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94045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548680"/>
            <a:ext cx="7772400" cy="5806880"/>
          </a:xfrm>
        </p:spPr>
        <p:txBody>
          <a:bodyPr>
            <a:normAutofit fontScale="92500" lnSpcReduction="20000"/>
          </a:bodyPr>
          <a:lstStyle/>
          <a:p>
            <a:pPr indent="0">
              <a:buNone/>
            </a:pPr>
            <a:r>
              <a:rPr lang="sr-Latn-ME" dirty="0" smtClean="0">
                <a:solidFill>
                  <a:srgbClr val="FF0000"/>
                </a:solidFill>
              </a:rPr>
              <a:t>NAUKA O KNJIŽEVNOSTI </a:t>
            </a:r>
            <a:r>
              <a:rPr lang="sr-Latn-ME" dirty="0" smtClean="0"/>
              <a:t>obuhvata </a:t>
            </a:r>
            <a:r>
              <a:rPr lang="sr-Latn-ME" dirty="0" smtClean="0">
                <a:solidFill>
                  <a:srgbClr val="00B050"/>
                </a:solidFill>
              </a:rPr>
              <a:t>teoriju književnosti, </a:t>
            </a:r>
            <a:r>
              <a:rPr lang="sr-Latn-ME" dirty="0" smtClean="0"/>
              <a:t> </a:t>
            </a:r>
            <a:r>
              <a:rPr lang="sr-Latn-ME" dirty="0" smtClean="0">
                <a:solidFill>
                  <a:srgbClr val="00B050"/>
                </a:solidFill>
              </a:rPr>
              <a:t>književnu kritiku  </a:t>
            </a:r>
            <a:r>
              <a:rPr lang="sr-Latn-ME" dirty="0" smtClean="0"/>
              <a:t>i </a:t>
            </a:r>
            <a:r>
              <a:rPr lang="en-US" dirty="0" smtClean="0"/>
              <a:t> </a:t>
            </a:r>
            <a:r>
              <a:rPr lang="sr-Latn-ME" dirty="0" smtClean="0">
                <a:solidFill>
                  <a:srgbClr val="00B050"/>
                </a:solidFill>
              </a:rPr>
              <a:t>istoriju književnosti</a:t>
            </a:r>
            <a:r>
              <a:rPr lang="sr-Latn-ME" dirty="0" smtClean="0"/>
              <a:t>.</a:t>
            </a:r>
            <a:endParaRPr lang="sr-Latn-ME" dirty="0"/>
          </a:p>
          <a:p>
            <a:r>
              <a:rPr lang="sr-Latn-ME" dirty="0" smtClean="0"/>
              <a:t>Teorija književnosti ili poetika je teorijska naučna disciplina koja se bavi opštim osobinama književnog djela.  </a:t>
            </a:r>
            <a:endParaRPr lang="en-US" dirty="0" smtClean="0"/>
          </a:p>
          <a:p>
            <a:r>
              <a:rPr lang="sr-Latn-ME" dirty="0" smtClean="0"/>
              <a:t>Teorija književnosti ispituje:</a:t>
            </a:r>
          </a:p>
          <a:p>
            <a:pPr indent="0">
              <a:buNone/>
            </a:pPr>
            <a:r>
              <a:rPr lang="sr-Latn-ME" dirty="0" smtClean="0"/>
              <a:t>-prirodu književnog djela  kao osobenog vida čovjekovog duhovnog stvaranja</a:t>
            </a:r>
          </a:p>
          <a:p>
            <a:pPr indent="0">
              <a:buNone/>
            </a:pPr>
            <a:r>
              <a:rPr lang="sr-Latn-ME" dirty="0" smtClean="0"/>
              <a:t>-ispituje jezik kao sredstvo kojim se ostvaruje književnoumjetničko djelo, čime u oblast svog ispitivanja uključuje stilistiku.</a:t>
            </a:r>
          </a:p>
          <a:p>
            <a:pPr indent="0">
              <a:buNone/>
            </a:pPr>
            <a:r>
              <a:rPr lang="sr-Latn-ME" dirty="0" smtClean="0"/>
              <a:t>-proučava  oblik , strukturu djela kao umjetničku formu ( književni rodovi i vrste)</a:t>
            </a:r>
          </a:p>
          <a:p>
            <a:pPr indent="0">
              <a:buNone/>
            </a:pPr>
            <a:endParaRPr lang="sr-Latn-ME" dirty="0"/>
          </a:p>
          <a:p>
            <a:pPr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26655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sr-Latn-ME" dirty="0" smtClean="0">
                <a:solidFill>
                  <a:srgbClr val="FF0000"/>
                </a:solidFill>
              </a:rPr>
              <a:t>Književna kritika </a:t>
            </a:r>
            <a:r>
              <a:rPr lang="sr-Latn-ME" dirty="0" smtClean="0"/>
              <a:t>je spona između književnog djela i  čitalaca. Bavi se vrednovanjem i interpretacijom književnih djela.</a:t>
            </a:r>
          </a:p>
          <a:p>
            <a:r>
              <a:rPr lang="sr-Latn-ME" dirty="0"/>
              <a:t> </a:t>
            </a:r>
            <a:r>
              <a:rPr lang="sr-Latn-ME" dirty="0" smtClean="0">
                <a:solidFill>
                  <a:srgbClr val="FF0000"/>
                </a:solidFill>
              </a:rPr>
              <a:t>Istorija književnosti </a:t>
            </a:r>
            <a:r>
              <a:rPr lang="sr-Latn-ME" dirty="0" smtClean="0"/>
              <a:t>je treći sastavni dio nauke o književnosti i proučava istorijski razvoj književnosti jednog naroda ili jedne epohe uključ</a:t>
            </a:r>
            <a:r>
              <a:rPr lang="en-US" dirty="0" smtClean="0"/>
              <a:t>u</a:t>
            </a:r>
            <a:r>
              <a:rPr lang="sr-Latn-ME" dirty="0" smtClean="0"/>
              <a:t>jući u krug svog ispitivanja pojedine pisce i njihova djela. </a:t>
            </a:r>
          </a:p>
          <a:p>
            <a:pPr marL="68580" indent="0">
              <a:buNone/>
            </a:pPr>
            <a:r>
              <a:rPr lang="sr-Latn-ME" dirty="0" smtClean="0"/>
              <a:t>Istorija književnosti može proučvati književnost samo jednog naroda –</a:t>
            </a:r>
            <a:r>
              <a:rPr lang="en-US" dirty="0" smtClean="0"/>
              <a:t> </a:t>
            </a:r>
            <a:r>
              <a:rPr lang="sr-Latn-ME" dirty="0" smtClean="0"/>
              <a:t>nacionalna  istorija, a može posmatrati i veći broj nacionalnih književnosti, opštu ili svjetsku književnost.</a:t>
            </a:r>
          </a:p>
          <a:p>
            <a:endParaRPr lang="sr-Latn-ME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29112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sr-Latn-ME" dirty="0" smtClean="0"/>
              <a:t>Različiti su pristupi književnoumjetničkom djelu, različiti su i rezultati tih pristupa</a:t>
            </a:r>
            <a:r>
              <a:rPr lang="en-US" dirty="0" smtClean="0"/>
              <a:t> </a:t>
            </a:r>
            <a:r>
              <a:rPr lang="sr-Latn-ME" dirty="0" smtClean="0"/>
              <a:t> tj. način kako se  neko djelo procjenjuje i vrednuje. </a:t>
            </a:r>
          </a:p>
          <a:p>
            <a:pPr marL="0" indent="0">
              <a:buNone/>
            </a:pPr>
            <a:r>
              <a:rPr lang="sr-Latn-ME" dirty="0" smtClean="0"/>
              <a:t> Dva osnovna pristupa književno-umjetničkom djelu su :</a:t>
            </a:r>
          </a:p>
          <a:p>
            <a:pPr marL="0" indent="0">
              <a:buNone/>
            </a:pPr>
            <a:r>
              <a:rPr lang="sr-Latn-ME" dirty="0" smtClean="0">
                <a:solidFill>
                  <a:srgbClr val="7030A0"/>
                </a:solidFill>
              </a:rPr>
              <a:t>-spoljašnji</a:t>
            </a:r>
          </a:p>
          <a:p>
            <a:pPr marL="0" indent="0">
              <a:buNone/>
            </a:pPr>
            <a:r>
              <a:rPr lang="sr-Latn-ME" dirty="0" smtClean="0"/>
              <a:t>-</a:t>
            </a:r>
            <a:r>
              <a:rPr lang="sr-Latn-ME" dirty="0" smtClean="0">
                <a:solidFill>
                  <a:srgbClr val="FF0000"/>
                </a:solidFill>
              </a:rPr>
              <a:t>unutrašnji </a:t>
            </a:r>
          </a:p>
          <a:p>
            <a:pPr marL="0" indent="0">
              <a:buNone/>
            </a:pPr>
            <a:endParaRPr lang="sr-Latn-ME" dirty="0" smtClean="0"/>
          </a:p>
          <a:p>
            <a:pPr marL="0" indent="0">
              <a:buNone/>
            </a:pP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68411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15616" y="188640"/>
            <a:ext cx="7632848" cy="6336704"/>
          </a:xfrm>
        </p:spPr>
        <p:txBody>
          <a:bodyPr>
            <a:normAutofit fontScale="92500" lnSpcReduction="20000"/>
          </a:bodyPr>
          <a:lstStyle/>
          <a:p>
            <a:r>
              <a:rPr lang="sr-Latn-ME" dirty="0" smtClean="0"/>
              <a:t>Spoljašnji pristup je je stariji, njime je i započelo proučav</a:t>
            </a:r>
            <a:r>
              <a:rPr lang="en-US" dirty="0" smtClean="0"/>
              <a:t>a</a:t>
            </a:r>
            <a:r>
              <a:rPr lang="sr-Latn-ME" dirty="0" smtClean="0"/>
              <a:t>nje književnog djela.</a:t>
            </a:r>
          </a:p>
          <a:p>
            <a:r>
              <a:rPr lang="sr-Latn-ME" dirty="0" smtClean="0"/>
              <a:t>Spoljašnji pristup se zanima za sve ono što je  izvan književnog djela uticalo  na njegov nastanak i smisao:</a:t>
            </a:r>
          </a:p>
          <a:p>
            <a:pPr marL="0" indent="0">
              <a:buNone/>
            </a:pPr>
            <a:r>
              <a:rPr lang="sr-Latn-ME" dirty="0" smtClean="0"/>
              <a:t>        -podsticaji koji su uticali na stv</a:t>
            </a:r>
            <a:r>
              <a:rPr lang="en-US" dirty="0" smtClean="0"/>
              <a:t>a</a:t>
            </a:r>
            <a:r>
              <a:rPr lang="sr-Latn-ME" dirty="0" smtClean="0"/>
              <a:t>ranje djela</a:t>
            </a:r>
          </a:p>
          <a:p>
            <a:pPr marL="0" indent="0">
              <a:buNone/>
            </a:pPr>
            <a:r>
              <a:rPr lang="sr-Latn-ME" dirty="0" smtClean="0"/>
              <a:t>        -društveno istorijski ambijent</a:t>
            </a:r>
          </a:p>
          <a:p>
            <a:pPr marL="0" indent="0">
              <a:buNone/>
            </a:pPr>
            <a:r>
              <a:rPr lang="sr-Latn-ME" dirty="0" smtClean="0"/>
              <a:t>         -kulturna klima u kojoj je djelo nastalo</a:t>
            </a:r>
          </a:p>
          <a:p>
            <a:pPr marL="0" indent="0">
              <a:buNone/>
            </a:pPr>
            <a:r>
              <a:rPr lang="sr-Latn-ME" dirty="0" smtClean="0"/>
              <a:t>         -tradicija na koju se djelo oslanja</a:t>
            </a:r>
          </a:p>
          <a:p>
            <a:pPr marL="0" indent="0">
              <a:buNone/>
            </a:pPr>
            <a:r>
              <a:rPr lang="sr-Latn-ME" dirty="0" smtClean="0"/>
              <a:t>         -</a:t>
            </a:r>
            <a:r>
              <a:rPr lang="sr-Latn-ME" dirty="0"/>
              <a:t>k</a:t>
            </a:r>
            <a:r>
              <a:rPr lang="sr-Latn-ME" dirty="0" smtClean="0"/>
              <a:t>njiževni kontekst-uticaji</a:t>
            </a:r>
          </a:p>
          <a:p>
            <a:pPr marL="0" indent="0">
              <a:buNone/>
            </a:pPr>
            <a:r>
              <a:rPr lang="sr-Latn-ME" dirty="0" smtClean="0"/>
              <a:t>         -društevna, politička i filozofska shvatanja koja djelo odražava-</a:t>
            </a:r>
          </a:p>
          <a:p>
            <a:pPr marL="0" indent="0">
              <a:buNone/>
            </a:pPr>
            <a:r>
              <a:rPr lang="sr-Latn-ME" dirty="0" smtClean="0"/>
              <a:t>          -piščeva biografija </a:t>
            </a:r>
            <a:endParaRPr lang="sr-Latn-ME" dirty="0"/>
          </a:p>
          <a:p>
            <a:pPr marL="0" indent="0">
              <a:buNone/>
            </a:pPr>
            <a:r>
              <a:rPr lang="sr-Latn-ME" dirty="0" smtClean="0"/>
              <a:t>          -recepcija djela u različtim vremenima i sredinama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891756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332656"/>
            <a:ext cx="7772400" cy="6022904"/>
          </a:xfrm>
        </p:spPr>
        <p:txBody>
          <a:bodyPr>
            <a:normAutofit/>
          </a:bodyPr>
          <a:lstStyle/>
          <a:p>
            <a:r>
              <a:rPr lang="sr-Latn-ME" dirty="0" smtClean="0"/>
              <a:t> U spoljašnji pristup književnom djelu spadaju:</a:t>
            </a:r>
          </a:p>
          <a:p>
            <a:pPr marL="0" indent="0">
              <a:buNone/>
            </a:pPr>
            <a:r>
              <a:rPr lang="en-US" dirty="0" smtClean="0"/>
              <a:t>-</a:t>
            </a:r>
            <a:r>
              <a:rPr lang="sr-Latn-ME" dirty="0" smtClean="0"/>
              <a:t>pozitivistički metod</a:t>
            </a:r>
          </a:p>
          <a:p>
            <a:pPr marL="0" indent="0">
              <a:buNone/>
            </a:pPr>
            <a:r>
              <a:rPr lang="en-US" dirty="0" smtClean="0"/>
              <a:t>-</a:t>
            </a:r>
            <a:r>
              <a:rPr lang="sr-Latn-ME" dirty="0" smtClean="0"/>
              <a:t>filološka kritika</a:t>
            </a:r>
          </a:p>
          <a:p>
            <a:pPr marL="0" indent="0">
              <a:buNone/>
            </a:pPr>
            <a:r>
              <a:rPr lang="en-US" dirty="0" smtClean="0"/>
              <a:t>-</a:t>
            </a:r>
            <a:r>
              <a:rPr lang="sr-Latn-ME" dirty="0" smtClean="0"/>
              <a:t>biografska kritika</a:t>
            </a:r>
          </a:p>
          <a:p>
            <a:pPr marL="0" indent="0">
              <a:buNone/>
            </a:pPr>
            <a:r>
              <a:rPr lang="en-US" dirty="0" smtClean="0"/>
              <a:t>-</a:t>
            </a:r>
            <a:r>
              <a:rPr lang="sr-Latn-ME" dirty="0" smtClean="0"/>
              <a:t>sociološka kritika</a:t>
            </a:r>
          </a:p>
          <a:p>
            <a:pPr marL="0" indent="0">
              <a:buNone/>
            </a:pPr>
            <a:r>
              <a:rPr lang="en-US" dirty="0" smtClean="0"/>
              <a:t>-</a:t>
            </a:r>
            <a:r>
              <a:rPr lang="sr-Latn-ME" dirty="0" smtClean="0"/>
              <a:t>psihološka kritika</a:t>
            </a:r>
          </a:p>
          <a:p>
            <a:pPr marL="0" indent="0">
              <a:buNone/>
            </a:pPr>
            <a:r>
              <a:rPr lang="en-US" dirty="0" smtClean="0"/>
              <a:t>-</a:t>
            </a:r>
            <a:r>
              <a:rPr lang="sr-Latn-ME" dirty="0" smtClean="0"/>
              <a:t>filozofska kritika</a:t>
            </a:r>
          </a:p>
          <a:p>
            <a:pPr marL="0" indent="0">
              <a:buNone/>
            </a:pPr>
            <a:r>
              <a:rPr lang="en-US" dirty="0" smtClean="0"/>
              <a:t>-</a:t>
            </a:r>
            <a:r>
              <a:rPr lang="sr-Latn-ME" dirty="0" smtClean="0"/>
              <a:t>komparativni metod i </a:t>
            </a:r>
          </a:p>
          <a:p>
            <a:pPr marL="0" indent="0">
              <a:buNone/>
            </a:pPr>
            <a:r>
              <a:rPr lang="sr-Latn-ME" dirty="0" smtClean="0"/>
              <a:t>metod teorije recepcije.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087000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281</TotalTime>
  <Words>1180</Words>
  <Application>Microsoft Office PowerPoint</Application>
  <PresentationFormat>On-screen Show (4:3)</PresentationFormat>
  <Paragraphs>102</Paragraphs>
  <Slides>21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Metro</vt:lpstr>
      <vt:lpstr>Metodologija proučavanja književnosti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Unutrašnji pristup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Metodologija proučavanja književnosti</dc:title>
  <dc:creator>Korisnik</dc:creator>
  <cp:lastModifiedBy>Korisnik</cp:lastModifiedBy>
  <cp:revision>34</cp:revision>
  <dcterms:created xsi:type="dcterms:W3CDTF">2020-08-17T13:40:42Z</dcterms:created>
  <dcterms:modified xsi:type="dcterms:W3CDTF">2020-09-29T19:43:18Z</dcterms:modified>
</cp:coreProperties>
</file>