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19B9D7C-BDA9-4776-A639-BA066F09BD7A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D9E399F-9D1D-4FA5-8E18-8E7142B1FA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9D7C-BDA9-4776-A639-BA066F09BD7A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399F-9D1D-4FA5-8E18-8E7142B1FA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9D7C-BDA9-4776-A639-BA066F09BD7A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399F-9D1D-4FA5-8E18-8E7142B1FA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9D7C-BDA9-4776-A639-BA066F09BD7A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399F-9D1D-4FA5-8E18-8E7142B1FA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9D7C-BDA9-4776-A639-BA066F09BD7A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399F-9D1D-4FA5-8E18-8E7142B1FA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9D7C-BDA9-4776-A639-BA066F09BD7A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399F-9D1D-4FA5-8E18-8E7142B1FA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19B9D7C-BDA9-4776-A639-BA066F09BD7A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9E399F-9D1D-4FA5-8E18-8E7142B1FA8F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19B9D7C-BDA9-4776-A639-BA066F09BD7A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D9E399F-9D1D-4FA5-8E18-8E7142B1FA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9D7C-BDA9-4776-A639-BA066F09BD7A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399F-9D1D-4FA5-8E18-8E7142B1FA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9D7C-BDA9-4776-A639-BA066F09BD7A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399F-9D1D-4FA5-8E18-8E7142B1FA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9D7C-BDA9-4776-A639-BA066F09BD7A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399F-9D1D-4FA5-8E18-8E7142B1FA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19B9D7C-BDA9-4776-A639-BA066F09BD7A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D9E399F-9D1D-4FA5-8E18-8E7142B1FA8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Tehni</a:t>
            </a:r>
            <a:r>
              <a:rPr lang="sr-Latn-RS" dirty="0" smtClean="0"/>
              <a:t>čka regulativa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sr-Latn-RS" dirty="0" smtClean="0"/>
              <a:t>Aktiv energetike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Tehnički propisi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dirty="0" smtClean="0"/>
              <a:t>Propisi koji sadrže tehničke i druge zahtjeve za procese, proizvode i usluge neposredno ili posredno ili pozivanjem na standard nazivaju </a:t>
            </a:r>
            <a:r>
              <a:rPr lang="sr-Latn-BA" b="1" u="sng" dirty="0" smtClean="0"/>
              <a:t>tehnički propisi.</a:t>
            </a:r>
            <a:endParaRPr lang="en-US" b="1" u="sng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sr-Latn-BA" sz="3200" dirty="0" smtClean="0"/>
              <a:t>Tehničkim propisima se utvrđuju zahtjevi čijom se primjenom obezbeđuje</a:t>
            </a:r>
            <a:r>
              <a:rPr lang="sr-Latn-BA" sz="3200" dirty="0" smtClean="0"/>
              <a:t>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98136"/>
          </a:xfrm>
        </p:spPr>
        <p:txBody>
          <a:bodyPr>
            <a:normAutofit/>
          </a:bodyPr>
          <a:lstStyle/>
          <a:p>
            <a:pPr lvl="0"/>
            <a:r>
              <a:rPr lang="sr-Latn-BA" dirty="0" smtClean="0"/>
              <a:t>Z</a:t>
            </a:r>
            <a:r>
              <a:rPr lang="sr-Latn-BA" dirty="0" smtClean="0"/>
              <a:t>aštita </a:t>
            </a:r>
            <a:r>
              <a:rPr lang="sr-Latn-BA" dirty="0" smtClean="0"/>
              <a:t>života i zdravlja ljudi, životne sredine i sl.</a:t>
            </a:r>
            <a:endParaRPr lang="en-US" dirty="0" smtClean="0"/>
          </a:p>
          <a:p>
            <a:pPr lvl="0"/>
            <a:r>
              <a:rPr lang="sr-Latn-BA" dirty="0" smtClean="0"/>
              <a:t>Nesmetan promet robe i usluga na domaćem tržištu i sa inostranstvom,</a:t>
            </a:r>
            <a:endParaRPr lang="en-US" dirty="0" smtClean="0"/>
          </a:p>
          <a:p>
            <a:pPr lvl="0"/>
            <a:r>
              <a:rPr lang="sr-Latn-BA" dirty="0" smtClean="0"/>
              <a:t>Tehnička i konstrukciona sigurnost objekata, postrojenja, uređaja i drugih sredstava, kao i sigurnost pri izvođenju radova,</a:t>
            </a:r>
            <a:endParaRPr lang="en-US" dirty="0" smtClean="0"/>
          </a:p>
          <a:p>
            <a:pPr lvl="0"/>
            <a:r>
              <a:rPr lang="sr-Latn-BA" dirty="0" smtClean="0"/>
              <a:t>Zaštita korisnika proizvoda i usluga (zaštita potrošača),</a:t>
            </a:r>
            <a:endParaRPr lang="en-US" dirty="0" smtClean="0"/>
          </a:p>
          <a:p>
            <a:pPr lvl="0"/>
            <a:r>
              <a:rPr lang="sr-Latn-BA" dirty="0" smtClean="0"/>
              <a:t>Brz, tačan i razumljiv prenos i saopštavanje </a:t>
            </a:r>
            <a:r>
              <a:rPr lang="sr-Latn-BA" dirty="0" smtClean="0"/>
              <a:t>informacija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31536"/>
          </a:xfrm>
        </p:spPr>
        <p:txBody>
          <a:bodyPr/>
          <a:lstStyle/>
          <a:p>
            <a:r>
              <a:rPr lang="sr-Latn-BA" dirty="0" smtClean="0"/>
              <a:t>Granske i interne standarde mogu za svoje potrebe da donose preduzeća i drga pravna lica ( na primjer, Elektroprivreda Crne Gore</a:t>
            </a:r>
            <a:r>
              <a:rPr lang="sr-Latn-BA" dirty="0" smtClean="0"/>
              <a:t>)</a:t>
            </a:r>
          </a:p>
          <a:p>
            <a:endParaRPr lang="en-US" dirty="0" smtClean="0"/>
          </a:p>
          <a:p>
            <a:r>
              <a:rPr lang="sr-Latn-BA" dirty="0" smtClean="0"/>
              <a:t>Tehničke preporuke i upustva mogu za svoje potrebe da donose preduzeća i druga pravna </a:t>
            </a:r>
            <a:r>
              <a:rPr lang="sr-Latn-BA" dirty="0" smtClean="0"/>
              <a:t>lica, kojima </a:t>
            </a:r>
            <a:r>
              <a:rPr lang="sr-Latn-BA" dirty="0" smtClean="0"/>
              <a:t>se odredjuju konkretne smjernice za projektantska rješenja, izbor opreme, način ugradnje opreme, ispitivanja, </a:t>
            </a:r>
            <a:r>
              <a:rPr lang="sr-Latn-BA" dirty="0" smtClean="0"/>
              <a:t>itd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83936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Glavni</a:t>
            </a:r>
            <a:r>
              <a:rPr lang="en-US" b="1" dirty="0" smtClean="0"/>
              <a:t> </a:t>
            </a:r>
            <a:r>
              <a:rPr lang="en-US" b="1" dirty="0" err="1" smtClean="0"/>
              <a:t>cilj</a:t>
            </a:r>
            <a:r>
              <a:rPr lang="en-US" b="1" dirty="0" smtClean="0"/>
              <a:t> </a:t>
            </a:r>
            <a:r>
              <a:rPr lang="en-US" b="1" dirty="0" err="1" smtClean="0"/>
              <a:t>tehničkih</a:t>
            </a:r>
            <a:r>
              <a:rPr lang="en-US" b="1" dirty="0" smtClean="0"/>
              <a:t> </a:t>
            </a:r>
            <a:r>
              <a:rPr lang="en-US" b="1" dirty="0" err="1" smtClean="0"/>
              <a:t>propisa</a:t>
            </a:r>
            <a:r>
              <a:rPr lang="en-US" b="1" dirty="0" smtClean="0"/>
              <a:t> je </a:t>
            </a:r>
            <a:r>
              <a:rPr lang="en-US" b="1" dirty="0" err="1" smtClean="0"/>
              <a:t>osigurati</a:t>
            </a:r>
            <a:r>
              <a:rPr lang="en-US" b="1" dirty="0" smtClean="0"/>
              <a:t> </a:t>
            </a:r>
            <a:r>
              <a:rPr lang="en-US" b="1" dirty="0" err="1" smtClean="0"/>
              <a:t>jedinstven</a:t>
            </a:r>
            <a:r>
              <a:rPr lang="en-US" b="1" dirty="0" smtClean="0"/>
              <a:t> </a:t>
            </a:r>
            <a:r>
              <a:rPr lang="en-US" b="1" dirty="0" err="1" smtClean="0"/>
              <a:t>način</a:t>
            </a:r>
            <a:r>
              <a:rPr lang="en-US" b="1" dirty="0" smtClean="0"/>
              <a:t> </a:t>
            </a:r>
            <a:r>
              <a:rPr lang="en-US" b="1" dirty="0" err="1" smtClean="0"/>
              <a:t>izvođenja</a:t>
            </a:r>
            <a:r>
              <a:rPr lang="en-US" b="1" dirty="0" smtClean="0"/>
              <a:t> </a:t>
            </a:r>
            <a:r>
              <a:rPr lang="en-US" b="1" dirty="0" err="1" smtClean="0"/>
              <a:t>priključka</a:t>
            </a:r>
            <a:r>
              <a:rPr lang="en-US" b="1" dirty="0" smtClean="0"/>
              <a:t> </a:t>
            </a:r>
            <a:r>
              <a:rPr lang="en-US" b="1" dirty="0" err="1" smtClean="0"/>
              <a:t>vešespratnih</a:t>
            </a:r>
            <a:r>
              <a:rPr lang="en-US" b="1" dirty="0" smtClean="0"/>
              <a:t> </a:t>
            </a:r>
            <a:r>
              <a:rPr lang="en-US" b="1" dirty="0" err="1" smtClean="0"/>
              <a:t>stambenih</a:t>
            </a:r>
            <a:r>
              <a:rPr lang="en-US" b="1" dirty="0" smtClean="0"/>
              <a:t> </a:t>
            </a:r>
            <a:r>
              <a:rPr lang="en-US" b="1" dirty="0" err="1" smtClean="0"/>
              <a:t>objekata</a:t>
            </a:r>
            <a:r>
              <a:rPr lang="en-US" b="1" dirty="0" smtClean="0"/>
              <a:t> </a:t>
            </a:r>
            <a:r>
              <a:rPr lang="en-US" b="1" dirty="0" err="1" smtClean="0"/>
              <a:t>uz</a:t>
            </a:r>
            <a:r>
              <a:rPr lang="en-US" b="1" dirty="0" smtClean="0"/>
              <a:t> </a:t>
            </a:r>
            <a:r>
              <a:rPr lang="en-US" b="1" dirty="0" err="1" smtClean="0"/>
              <a:t>korišćenje</a:t>
            </a:r>
            <a:r>
              <a:rPr lang="en-US" b="1" dirty="0" smtClean="0"/>
              <a:t> </a:t>
            </a:r>
            <a:r>
              <a:rPr lang="en-US" b="1" dirty="0" err="1" smtClean="0"/>
              <a:t>standardne</a:t>
            </a:r>
            <a:r>
              <a:rPr lang="en-US" b="1" dirty="0" smtClean="0"/>
              <a:t> </a:t>
            </a:r>
            <a:r>
              <a:rPr lang="en-US" b="1" dirty="0" err="1" smtClean="0"/>
              <a:t>opreme</a:t>
            </a:r>
            <a:r>
              <a:rPr lang="en-US" b="1" dirty="0" smtClean="0"/>
              <a:t>.</a:t>
            </a:r>
            <a:endParaRPr lang="sr-Latn-RS" b="1" dirty="0" smtClean="0"/>
          </a:p>
          <a:p>
            <a:endParaRPr lang="sr-Latn-RS" b="1" dirty="0" smtClean="0"/>
          </a:p>
          <a:p>
            <a:r>
              <a:rPr lang="en-US" dirty="0" err="1" smtClean="0"/>
              <a:t>Neophodno</a:t>
            </a:r>
            <a:r>
              <a:rPr lang="en-US" dirty="0" smtClean="0"/>
              <a:t> </a:t>
            </a:r>
            <a:r>
              <a:rPr lang="en-US" dirty="0" smtClean="0"/>
              <a:t>je </a:t>
            </a:r>
            <a:r>
              <a:rPr lang="en-US" dirty="0" err="1" smtClean="0"/>
              <a:t>pravobitno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tim</a:t>
            </a:r>
            <a:r>
              <a:rPr lang="en-US" dirty="0" smtClean="0"/>
              <a:t> </a:t>
            </a:r>
            <a:r>
              <a:rPr lang="en-US" dirty="0" err="1" smtClean="0"/>
              <a:t>preporukama</a:t>
            </a:r>
            <a:r>
              <a:rPr lang="en-US" dirty="0" smtClean="0"/>
              <a:t> </a:t>
            </a:r>
            <a:r>
              <a:rPr lang="en-US" dirty="0" err="1" smtClean="0"/>
              <a:t>upoznati</a:t>
            </a:r>
            <a:r>
              <a:rPr lang="en-US" dirty="0" smtClean="0"/>
              <a:t>: </a:t>
            </a:r>
            <a:endParaRPr lang="sr-Latn-RS" dirty="0" smtClean="0"/>
          </a:p>
          <a:p>
            <a:pPr>
              <a:buNone/>
            </a:pPr>
            <a:r>
              <a:rPr lang="sr-Latn-RS" dirty="0" smtClean="0"/>
              <a:t>	- </a:t>
            </a:r>
            <a:r>
              <a:rPr lang="en-US" dirty="0" err="1" smtClean="0"/>
              <a:t>projektante</a:t>
            </a:r>
            <a:r>
              <a:rPr lang="en-US" dirty="0" smtClean="0"/>
              <a:t>, </a:t>
            </a:r>
            <a:endParaRPr lang="sr-Latn-RS" dirty="0" smtClean="0"/>
          </a:p>
          <a:p>
            <a:pPr>
              <a:buNone/>
            </a:pPr>
            <a:r>
              <a:rPr lang="sr-Latn-RS" dirty="0" smtClean="0"/>
              <a:t>	</a:t>
            </a:r>
            <a:r>
              <a:rPr lang="sr-Latn-RS" dirty="0" smtClean="0"/>
              <a:t>- </a:t>
            </a:r>
            <a:r>
              <a:rPr lang="en-US" dirty="0" err="1" smtClean="0"/>
              <a:t>investitore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endParaRPr lang="sr-Latn-RS" dirty="0" smtClean="0"/>
          </a:p>
          <a:p>
            <a:pPr>
              <a:buNone/>
            </a:pPr>
            <a:r>
              <a:rPr lang="sr-Latn-RS" dirty="0" smtClean="0"/>
              <a:t>	</a:t>
            </a:r>
            <a:r>
              <a:rPr lang="sr-Latn-RS" dirty="0" smtClean="0"/>
              <a:t>- </a:t>
            </a:r>
            <a:r>
              <a:rPr lang="en-US" dirty="0" err="1" smtClean="0"/>
              <a:t>izvođače</a:t>
            </a:r>
            <a:r>
              <a:rPr lang="en-US" dirty="0" smtClean="0"/>
              <a:t> </a:t>
            </a:r>
            <a:r>
              <a:rPr lang="en-US" dirty="0" err="1" smtClean="0"/>
              <a:t>radova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višespratnim</a:t>
            </a:r>
            <a:r>
              <a:rPr lang="en-US" dirty="0" smtClean="0"/>
              <a:t> </a:t>
            </a:r>
            <a:r>
              <a:rPr lang="en-US" dirty="0" err="1" smtClean="0"/>
              <a:t>stambenim</a:t>
            </a:r>
            <a:r>
              <a:rPr lang="en-US" dirty="0" smtClean="0"/>
              <a:t> </a:t>
            </a:r>
            <a:r>
              <a:rPr lang="en-US" dirty="0" err="1" smtClean="0"/>
              <a:t>objektima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60136"/>
          </a:xfrm>
        </p:spPr>
        <p:txBody>
          <a:bodyPr>
            <a:normAutofit/>
          </a:bodyPr>
          <a:lstStyle/>
          <a:p>
            <a:r>
              <a:rPr lang="en-US" dirty="0" err="1" smtClean="0"/>
              <a:t>Tehničkom</a:t>
            </a:r>
            <a:r>
              <a:rPr lang="en-US" dirty="0" smtClean="0"/>
              <a:t> </a:t>
            </a:r>
            <a:r>
              <a:rPr lang="en-US" dirty="0" err="1" smtClean="0"/>
              <a:t>preporukom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izvođenje</a:t>
            </a:r>
            <a:r>
              <a:rPr lang="en-US" dirty="0" smtClean="0"/>
              <a:t> </a:t>
            </a:r>
            <a:r>
              <a:rPr lang="en-US" dirty="0" err="1" smtClean="0"/>
              <a:t>priključka</a:t>
            </a:r>
            <a:r>
              <a:rPr lang="en-US" dirty="0" smtClean="0"/>
              <a:t> u </a:t>
            </a:r>
            <a:r>
              <a:rPr lang="en-US" dirty="0" err="1" smtClean="0"/>
              <a:t>višespratnim</a:t>
            </a:r>
            <a:r>
              <a:rPr lang="en-US" dirty="0" smtClean="0"/>
              <a:t> </a:t>
            </a:r>
            <a:r>
              <a:rPr lang="en-US" dirty="0" err="1" smtClean="0"/>
              <a:t>stambenim</a:t>
            </a:r>
            <a:r>
              <a:rPr lang="en-US" dirty="0" smtClean="0"/>
              <a:t> </a:t>
            </a:r>
            <a:r>
              <a:rPr lang="en-US" dirty="0" err="1" smtClean="0"/>
              <a:t>objektima</a:t>
            </a:r>
            <a:r>
              <a:rPr lang="en-US" dirty="0" smtClean="0"/>
              <a:t> </a:t>
            </a:r>
            <a:r>
              <a:rPr lang="en-US" dirty="0" err="1" smtClean="0"/>
              <a:t>definisani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uslovi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izvođenje</a:t>
            </a:r>
            <a:r>
              <a:rPr lang="en-US" dirty="0" smtClean="0"/>
              <a:t> </a:t>
            </a:r>
            <a:r>
              <a:rPr lang="en-US" dirty="0" err="1" smtClean="0"/>
              <a:t>vanjskog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unutarašnjeg</a:t>
            </a:r>
            <a:r>
              <a:rPr lang="en-US" dirty="0" smtClean="0"/>
              <a:t> </a:t>
            </a:r>
            <a:r>
              <a:rPr lang="en-US" dirty="0" err="1" smtClean="0"/>
              <a:t>priključka</a:t>
            </a:r>
            <a:r>
              <a:rPr lang="en-US" dirty="0" smtClean="0"/>
              <a:t>, </a:t>
            </a:r>
            <a:r>
              <a:rPr lang="en-US" dirty="0" err="1" smtClean="0"/>
              <a:t>sastava</a:t>
            </a:r>
            <a:r>
              <a:rPr lang="en-US" dirty="0" smtClean="0"/>
              <a:t> </a:t>
            </a:r>
            <a:r>
              <a:rPr lang="en-US" dirty="0" err="1" smtClean="0"/>
              <a:t>razvoda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mjerenja</a:t>
            </a:r>
            <a:r>
              <a:rPr lang="en-US" dirty="0" smtClean="0"/>
              <a:t> </a:t>
            </a:r>
            <a:r>
              <a:rPr lang="en-US" dirty="0" err="1" smtClean="0"/>
              <a:t>električne</a:t>
            </a:r>
            <a:r>
              <a:rPr lang="en-US" dirty="0" smtClean="0"/>
              <a:t> </a:t>
            </a:r>
            <a:r>
              <a:rPr lang="en-US" dirty="0" err="1" smtClean="0"/>
              <a:t>energije</a:t>
            </a:r>
            <a:r>
              <a:rPr lang="en-US" dirty="0" smtClean="0"/>
              <a:t>,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uslove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izvođenje</a:t>
            </a:r>
            <a:r>
              <a:rPr lang="en-US" dirty="0" smtClean="0"/>
              <a:t> </a:t>
            </a:r>
            <a:r>
              <a:rPr lang="sr-Latn-RS" dirty="0" smtClean="0"/>
              <a:t>e</a:t>
            </a:r>
            <a:r>
              <a:rPr lang="en-US" dirty="0" err="1" smtClean="0"/>
              <a:t>lektroenergetskih</a:t>
            </a:r>
            <a:r>
              <a:rPr lang="en-US" dirty="0" smtClean="0"/>
              <a:t> </a:t>
            </a:r>
            <a:r>
              <a:rPr lang="en-US" dirty="0" err="1" smtClean="0"/>
              <a:t>instalacija</a:t>
            </a:r>
            <a:r>
              <a:rPr lang="en-US" dirty="0" smtClean="0"/>
              <a:t> u </a:t>
            </a:r>
            <a:r>
              <a:rPr lang="en-US" dirty="0" err="1" smtClean="0"/>
              <a:t>stanovima</a:t>
            </a:r>
            <a:r>
              <a:rPr lang="en-US" dirty="0" smtClean="0"/>
              <a:t> </a:t>
            </a:r>
            <a:r>
              <a:rPr lang="en-US" dirty="0" err="1" smtClean="0"/>
              <a:t>krajnjeg</a:t>
            </a:r>
            <a:r>
              <a:rPr lang="en-US" dirty="0" smtClean="0"/>
              <a:t> </a:t>
            </a:r>
            <a:r>
              <a:rPr lang="en-US" dirty="0" err="1" smtClean="0"/>
              <a:t>kupca</a:t>
            </a:r>
            <a:r>
              <a:rPr lang="en-US" dirty="0" smtClean="0"/>
              <a:t>. </a:t>
            </a:r>
            <a:endParaRPr lang="sr-Latn-RS" dirty="0" smtClean="0"/>
          </a:p>
          <a:p>
            <a:r>
              <a:rPr lang="en-US" dirty="0" err="1" smtClean="0"/>
              <a:t>Tehničke</a:t>
            </a:r>
            <a:r>
              <a:rPr lang="en-US" dirty="0" smtClean="0"/>
              <a:t> </a:t>
            </a:r>
            <a:r>
              <a:rPr lang="en-US" dirty="0" err="1" smtClean="0"/>
              <a:t>preporuke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usklađene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važećim</a:t>
            </a:r>
            <a:r>
              <a:rPr lang="en-US" dirty="0" smtClean="0"/>
              <a:t> </a:t>
            </a:r>
            <a:r>
              <a:rPr lang="en-US" dirty="0" err="1" smtClean="0"/>
              <a:t>tehničkim</a:t>
            </a:r>
            <a:r>
              <a:rPr lang="en-US" dirty="0" smtClean="0"/>
              <a:t> </a:t>
            </a:r>
            <a:r>
              <a:rPr lang="en-US" dirty="0" err="1" smtClean="0"/>
              <a:t>propisima</a:t>
            </a:r>
            <a:r>
              <a:rPr lang="en-US" dirty="0" smtClean="0"/>
              <a:t>, </a:t>
            </a:r>
            <a:r>
              <a:rPr lang="en-US" dirty="0" err="1" smtClean="0"/>
              <a:t>standardima</a:t>
            </a:r>
            <a:r>
              <a:rPr lang="en-US" dirty="0" smtClean="0"/>
              <a:t>, </a:t>
            </a:r>
            <a:r>
              <a:rPr lang="en-US" dirty="0" err="1" smtClean="0"/>
              <a:t>važećim</a:t>
            </a:r>
            <a:r>
              <a:rPr lang="en-US" dirty="0" smtClean="0"/>
              <a:t> </a:t>
            </a:r>
            <a:r>
              <a:rPr lang="en-US" dirty="0" err="1" smtClean="0"/>
              <a:t>opštim</a:t>
            </a:r>
            <a:r>
              <a:rPr lang="en-US" dirty="0" smtClean="0"/>
              <a:t> </a:t>
            </a:r>
            <a:r>
              <a:rPr lang="en-US" dirty="0" err="1" smtClean="0"/>
              <a:t>uslovima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isporuku</a:t>
            </a:r>
            <a:r>
              <a:rPr lang="en-US" dirty="0" smtClean="0"/>
              <a:t> </a:t>
            </a:r>
            <a:r>
              <a:rPr lang="en-US" dirty="0" err="1" smtClean="0"/>
              <a:t>električne</a:t>
            </a:r>
            <a:r>
              <a:rPr lang="en-US" dirty="0" smtClean="0"/>
              <a:t> </a:t>
            </a:r>
            <a:r>
              <a:rPr lang="en-US" dirty="0" err="1" smtClean="0"/>
              <a:t>energije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pravilnikom</a:t>
            </a:r>
            <a:r>
              <a:rPr lang="en-US" dirty="0" smtClean="0"/>
              <a:t> o </a:t>
            </a:r>
            <a:r>
              <a:rPr lang="en-US" dirty="0" err="1" smtClean="0"/>
              <a:t>mjernom</a:t>
            </a:r>
            <a:r>
              <a:rPr lang="en-US" dirty="0" smtClean="0"/>
              <a:t> </a:t>
            </a:r>
            <a:r>
              <a:rPr lang="en-US" dirty="0" err="1" smtClean="0"/>
              <a:t>mjestu</a:t>
            </a:r>
            <a:r>
              <a:rPr lang="en-US" dirty="0" smtClean="0"/>
              <a:t> </a:t>
            </a:r>
            <a:r>
              <a:rPr lang="en-US" dirty="0" err="1" smtClean="0"/>
              <a:t>krajnjeg</a:t>
            </a:r>
            <a:r>
              <a:rPr lang="en-US" dirty="0" smtClean="0"/>
              <a:t> </a:t>
            </a:r>
            <a:r>
              <a:rPr lang="en-US" dirty="0" err="1" smtClean="0"/>
              <a:t>kupca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Tehnička</a:t>
            </a:r>
            <a:r>
              <a:rPr lang="en-US" dirty="0" smtClean="0"/>
              <a:t> regulative </a:t>
            </a:r>
            <a:r>
              <a:rPr lang="en-US" dirty="0" err="1" smtClean="0"/>
              <a:t>obuhvata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sr-Latn-BA" dirty="0" smtClean="0"/>
              <a:t>Standarde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sr-Latn-BA" dirty="0"/>
              <a:t>Tehničke </a:t>
            </a:r>
            <a:r>
              <a:rPr lang="sr-Latn-BA" dirty="0" smtClean="0"/>
              <a:t>propise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sr-Latn-BA" dirty="0"/>
              <a:t>Granske i intene </a:t>
            </a:r>
            <a:r>
              <a:rPr lang="sr-Latn-BA" dirty="0" smtClean="0"/>
              <a:t>standarde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sr-Latn-BA" dirty="0"/>
              <a:t>Tehničke preporuke i upustva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Standardi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sr-Latn-BA" b="1" dirty="0">
                <a:solidFill>
                  <a:srgbClr val="FF0000"/>
                </a:solidFill>
              </a:rPr>
              <a:t>Standardi</a:t>
            </a:r>
            <a:r>
              <a:rPr lang="sr-Latn-BA" dirty="0"/>
              <a:t> su dokumentovani </a:t>
            </a:r>
            <a:r>
              <a:rPr lang="sr-Latn-BA" dirty="0" smtClean="0"/>
              <a:t>sporazumi čiji sadržaj </a:t>
            </a:r>
            <a:r>
              <a:rPr lang="sr-Latn-BA" dirty="0"/>
              <a:t>čine tehničke specifikacije i drugi precizni kriterijumi koji se koriste kao pravila, upustva ili definicije karakteristika sa ciljem obezbjeđivanja da materijali, proizvodi, procesi i usluge u potpunosti zadovolje svoju namjenu.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BA" dirty="0" smtClean="0"/>
              <a:t>Najznačajni međunarodni standardi su: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r-Latn-BA" b="1" dirty="0" smtClean="0"/>
              <a:t>ISO</a:t>
            </a:r>
            <a:r>
              <a:rPr lang="sr-Latn-BA" dirty="0" smtClean="0"/>
              <a:t> </a:t>
            </a:r>
            <a:r>
              <a:rPr lang="sr-Latn-BA" dirty="0"/>
              <a:t>– International Organization for Standardization</a:t>
            </a:r>
            <a:endParaRPr lang="en-US" dirty="0"/>
          </a:p>
          <a:p>
            <a:pPr lvl="0"/>
            <a:r>
              <a:rPr lang="sr-Latn-BA" b="1" dirty="0"/>
              <a:t>IEC </a:t>
            </a:r>
            <a:r>
              <a:rPr lang="sr-Latn-BA" dirty="0"/>
              <a:t>– International Electrotechinal Commission</a:t>
            </a:r>
            <a:endParaRPr lang="en-US" dirty="0"/>
          </a:p>
          <a:p>
            <a:pPr lvl="0"/>
            <a:r>
              <a:rPr lang="sr-Latn-BA" b="1" dirty="0"/>
              <a:t>IEEE </a:t>
            </a:r>
            <a:r>
              <a:rPr lang="sr-Latn-BA" dirty="0"/>
              <a:t>– Institute of Electrical and Eletronics Engineers</a:t>
            </a:r>
            <a:endParaRPr lang="en-US" dirty="0"/>
          </a:p>
          <a:p>
            <a:pPr lvl="0"/>
            <a:r>
              <a:rPr lang="sr-Latn-BA" b="1" dirty="0"/>
              <a:t>CENELEC</a:t>
            </a:r>
            <a:r>
              <a:rPr lang="sr-Latn-BA" dirty="0"/>
              <a:t> – European Committeee for Electrotechncal Standardization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BA" dirty="0" smtClean="0"/>
              <a:t>Sistem standardizacije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dirty="0" smtClean="0"/>
              <a:t>Svrha </a:t>
            </a:r>
            <a:r>
              <a:rPr lang="sr-Latn-BA" dirty="0"/>
              <a:t>sistema standardizacije je povećanje tržišnog potencijala, ohrabrenje tehnološkog razvoja i garancija sigurnosi potrošača i radnika, kao i doprinos ekologiji i očuvanju životne sredine.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BA" dirty="0" smtClean="0"/>
              <a:t>Najvažniji zadatak standarda u oblasti električnih instalacija je: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Latn-BA" dirty="0" smtClean="0"/>
              <a:t>Da </a:t>
            </a:r>
            <a:r>
              <a:rPr lang="sr-Latn-BA" dirty="0"/>
              <a:t>se obezbijedi zaštita i sigurnost imovine od opasnosti (penapon, kratki spoj, pad napona)</a:t>
            </a:r>
            <a:endParaRPr lang="en-US" dirty="0"/>
          </a:p>
          <a:p>
            <a:pPr lvl="0"/>
            <a:r>
              <a:rPr lang="sr-Latn-BA" dirty="0"/>
              <a:t>Da se obezbijedi zaštita i sigurnost ljudi (opasnost od strujnog udara),</a:t>
            </a:r>
            <a:endParaRPr lang="en-US" dirty="0"/>
          </a:p>
          <a:p>
            <a:pPr lvl="0"/>
            <a:r>
              <a:rPr lang="sr-Latn-BA" dirty="0"/>
              <a:t>Da se upotrijebi dugotrajna i olakšana upotreba električnih instalacija.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BA" dirty="0" smtClean="0"/>
              <a:t>Nacinalni standardi: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sr-Latn-BA" dirty="0" smtClean="0"/>
              <a:t>JUS </a:t>
            </a:r>
            <a:r>
              <a:rPr lang="sr-Latn-BA" dirty="0"/>
              <a:t>– jugoslovenski standard</a:t>
            </a:r>
            <a:endParaRPr lang="en-US" dirty="0"/>
          </a:p>
          <a:p>
            <a:pPr lvl="0"/>
            <a:r>
              <a:rPr lang="sr-Latn-BA" dirty="0"/>
              <a:t>DIN – Deutsches Institute fur Normung (Njemacki unstitut za norme)</a:t>
            </a:r>
            <a:endParaRPr lang="en-US" dirty="0"/>
          </a:p>
          <a:p>
            <a:pPr lvl="0"/>
            <a:r>
              <a:rPr lang="sr-Latn-BA" dirty="0"/>
              <a:t>ANSI – American Ntional Standards Institute (Američki nacionalni institut za standarde)</a:t>
            </a:r>
            <a:endParaRPr lang="en-US" dirty="0"/>
          </a:p>
          <a:p>
            <a:pPr lvl="0"/>
            <a:r>
              <a:rPr lang="sr-Latn-BA" dirty="0"/>
              <a:t>AFNOR – Association Francaise de Normalisation (Francuska asocijacija za normiranje)</a:t>
            </a:r>
            <a:endParaRPr lang="en-US" dirty="0"/>
          </a:p>
          <a:p>
            <a:pPr lvl="0"/>
            <a:r>
              <a:rPr lang="sr-Cyrl-BA" dirty="0"/>
              <a:t>ГОСТ –  ruski nacional</a:t>
            </a:r>
            <a:r>
              <a:rPr lang="sr-Latn-BA" dirty="0"/>
              <a:t>ni standard</a:t>
            </a:r>
            <a:endParaRPr lang="en-US" dirty="0"/>
          </a:p>
          <a:p>
            <a:pPr lvl="0"/>
            <a:r>
              <a:rPr lang="sr-Cyrl-BA" dirty="0"/>
              <a:t>СРПС - </a:t>
            </a:r>
            <a:r>
              <a:rPr lang="sr-Latn-BA" dirty="0"/>
              <a:t> srpski standard</a:t>
            </a:r>
            <a:endParaRPr lang="en-US" dirty="0"/>
          </a:p>
          <a:p>
            <a:pPr lvl="0"/>
            <a:r>
              <a:rPr lang="sr-Latn-BA" dirty="0"/>
              <a:t>HN – hrvatska norma (standard)</a:t>
            </a:r>
            <a:endParaRPr lang="en-US" dirty="0"/>
          </a:p>
          <a:p>
            <a:pPr lvl="0"/>
            <a:r>
              <a:rPr lang="sr-Latn-BA" dirty="0"/>
              <a:t>MEST – Montenegro (crnogorski) standard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BA" dirty="0" smtClean="0"/>
              <a:t>Osnovni razlozi za uvođenje međunarodnih standarda su: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sr-Latn-BA" dirty="0" smtClean="0"/>
              <a:t>Povećanje </a:t>
            </a:r>
            <a:r>
              <a:rPr lang="sr-Latn-BA" dirty="0"/>
              <a:t>kvaliteta i pouzdanosti proizvoda uz prihvatljive cijene,</a:t>
            </a:r>
            <a:endParaRPr lang="en-US" dirty="0"/>
          </a:p>
          <a:p>
            <a:pPr lvl="0"/>
            <a:r>
              <a:rPr lang="sr-Latn-BA" dirty="0"/>
              <a:t>Unapređivanje mjera zaštite zdravlja i sigurnosti ljudi, čovjekove okoline i smanjenje količine otpada,</a:t>
            </a:r>
            <a:endParaRPr lang="en-US" dirty="0"/>
          </a:p>
          <a:p>
            <a:pPr lvl="0"/>
            <a:r>
              <a:rPr lang="sr-Latn-BA" dirty="0"/>
              <a:t>Veću </a:t>
            </a:r>
            <a:r>
              <a:rPr lang="sr-Latn-BA" dirty="0" smtClean="0"/>
              <a:t>kompatabilnost </a:t>
            </a:r>
            <a:r>
              <a:rPr lang="sr-Latn-BA" dirty="0"/>
              <a:t>i operativnost robe i usluga,</a:t>
            </a:r>
            <a:endParaRPr lang="en-US" dirty="0"/>
          </a:p>
          <a:p>
            <a:pPr lvl="0"/>
            <a:r>
              <a:rPr lang="sr-Latn-BA" dirty="0"/>
              <a:t>Pojednostavljenja radi povećane upotrebljivosti,</a:t>
            </a:r>
            <a:endParaRPr lang="en-US" dirty="0"/>
          </a:p>
          <a:p>
            <a:pPr lvl="0"/>
            <a:r>
              <a:rPr lang="sr-Latn-BA" dirty="0"/>
              <a:t>Redukciju broja modela, a time i smanjenje troškova,</a:t>
            </a:r>
            <a:endParaRPr lang="en-US" dirty="0"/>
          </a:p>
          <a:p>
            <a:pPr lvl="0"/>
            <a:r>
              <a:rPr lang="sr-Latn-BA" dirty="0"/>
              <a:t>Povećanje efikasnosti distribucije i olakšavanje održavanja.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BA" dirty="0" smtClean="0"/>
              <a:t>Međunarodni standardi nastali na osnovu: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sr-Latn-BA" b="1" dirty="0" smtClean="0"/>
              <a:t>Konsenzusa </a:t>
            </a:r>
            <a:r>
              <a:rPr lang="sr-Latn-BA" dirty="0"/>
              <a:t>– zajednički interesi različitih grupa (proizvođači, potrošači, prodavci, korisnici, laboratorije za ispitivanje, vlade, konstruktori i istraživači),</a:t>
            </a:r>
            <a:endParaRPr lang="en-US" dirty="0"/>
          </a:p>
          <a:p>
            <a:pPr lvl="0"/>
            <a:r>
              <a:rPr lang="sr-Latn-BA" b="1" dirty="0"/>
              <a:t>Razvoja industrije </a:t>
            </a:r>
            <a:r>
              <a:rPr lang="sr-Latn-BA" dirty="0"/>
              <a:t>– globalna rješenja koja zadovoljavaju potrebe industrije i potrošača širom svijeta,</a:t>
            </a:r>
            <a:endParaRPr lang="en-US" dirty="0"/>
          </a:p>
          <a:p>
            <a:pPr lvl="0"/>
            <a:r>
              <a:rPr lang="sr-Latn-BA" b="1" dirty="0"/>
              <a:t>Dobrovoljnog prihvatanja </a:t>
            </a:r>
            <a:r>
              <a:rPr lang="sr-Latn-BA" dirty="0"/>
              <a:t>– razvoj standarda je uslovljen razvojem tržišta (dobrovoljno se prihvataju standardi koji su interesu tržišta i njegovog razvoja).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26</TotalTime>
  <Words>613</Words>
  <Application>Microsoft Office PowerPoint</Application>
  <PresentationFormat>On-screen Show (4:3)</PresentationFormat>
  <Paragraphs>59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Urban</vt:lpstr>
      <vt:lpstr>Tehnička regulativa</vt:lpstr>
      <vt:lpstr>Tehnička regulative obuhvata</vt:lpstr>
      <vt:lpstr>Standardi</vt:lpstr>
      <vt:lpstr>Najznačajni međunarodni standardi su:</vt:lpstr>
      <vt:lpstr>Sistem standardizacije</vt:lpstr>
      <vt:lpstr>Najvažniji zadatak standarda u oblasti električnih instalacija je:</vt:lpstr>
      <vt:lpstr>Nacinalni standardi:</vt:lpstr>
      <vt:lpstr>Osnovni razlozi za uvođenje međunarodnih standarda su:</vt:lpstr>
      <vt:lpstr>Međunarodni standardi nastali na osnovu:</vt:lpstr>
      <vt:lpstr>Tehnički propisi</vt:lpstr>
      <vt:lpstr>Tehničkim propisima se utvrđuju zahtjevi čijom se primjenom obezbeđuje: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Tehnička regulativa</dc:title>
  <dc:creator>damjanovic</dc:creator>
  <cp:lastModifiedBy>damjanovic</cp:lastModifiedBy>
  <cp:revision>1</cp:revision>
  <dcterms:created xsi:type="dcterms:W3CDTF">2018-04-09T17:35:41Z</dcterms:created>
  <dcterms:modified xsi:type="dcterms:W3CDTF">2018-04-09T18:01:42Z</dcterms:modified>
</cp:coreProperties>
</file>