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0" r:id="rId4"/>
    <p:sldId id="257" r:id="rId5"/>
    <p:sldId id="262" r:id="rId6"/>
    <p:sldId id="258" r:id="rId7"/>
    <p:sldId id="259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70649C9-B2A0-42BE-9E72-1E3300601D3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C51061-21FF-4B83-A023-D91E5EA7AB9A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70649C9-B2A0-42BE-9E72-1E3300601D3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JEDNA</a:t>
            </a:r>
            <a:r>
              <a:rPr lang="sr-Latn-ME" smtClean="0"/>
              <a:t>Č</a:t>
            </a:r>
            <a:r>
              <a:rPr lang="en-US" smtClean="0"/>
              <a:t>ENJE SUGLASNIKA PO ZVU</a:t>
            </a:r>
            <a:r>
              <a:rPr lang="sr-Latn-ME" smtClean="0"/>
              <a:t>ČNOSTI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205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ME" dirty="0"/>
              <a:t>Kada se suglasnici </a:t>
            </a:r>
            <a:r>
              <a:rPr lang="sr-Latn-ME" b="1" dirty="0"/>
              <a:t>s</a:t>
            </a:r>
            <a:r>
              <a:rPr lang="sr-Latn-ME" dirty="0"/>
              <a:t> i </a:t>
            </a:r>
            <a:r>
              <a:rPr lang="sr-Latn-ME" b="1" dirty="0"/>
              <a:t>z </a:t>
            </a:r>
            <a:r>
              <a:rPr lang="sr-Latn-ME" dirty="0"/>
              <a:t> nadju ispred  ( ć, đ,dž, č, lj, nj, ž, š) preći će u ž i š  ( pas+če </a:t>
            </a:r>
            <a:r>
              <a:rPr lang="en-US" dirty="0"/>
              <a:t>/p</a:t>
            </a:r>
            <a:r>
              <a:rPr lang="sr-Latn-ME" dirty="0"/>
              <a:t>a</a:t>
            </a:r>
            <a:r>
              <a:rPr lang="sr-Latn-ME" b="1" dirty="0"/>
              <a:t>šč</a:t>
            </a:r>
            <a:r>
              <a:rPr lang="sr-Latn-ME" dirty="0"/>
              <a:t>e </a:t>
            </a:r>
            <a:r>
              <a:rPr lang="sr-Latn-ME" dirty="0" smtClean="0"/>
              <a:t> nos+nja/no</a:t>
            </a:r>
            <a:r>
              <a:rPr lang="sr-Latn-ME" b="1" dirty="0" smtClean="0"/>
              <a:t>šn</a:t>
            </a:r>
            <a:r>
              <a:rPr lang="sr-Latn-ME" dirty="0" smtClean="0"/>
              <a:t>ja</a:t>
            </a:r>
            <a:r>
              <a:rPr lang="sr-Latn-ME" dirty="0"/>
              <a:t>)</a:t>
            </a:r>
          </a:p>
          <a:p>
            <a:r>
              <a:rPr lang="sr-Latn-ME" dirty="0"/>
              <a:t>Kada se </a:t>
            </a:r>
            <a:r>
              <a:rPr lang="sr-Latn-ME" b="1" dirty="0"/>
              <a:t>n </a:t>
            </a:r>
            <a:r>
              <a:rPr lang="sr-Latn-ME" dirty="0"/>
              <a:t>nadje  ispred </a:t>
            </a:r>
            <a:r>
              <a:rPr lang="sr-Latn-ME" b="1" dirty="0"/>
              <a:t>p </a:t>
            </a:r>
            <a:r>
              <a:rPr lang="sr-Latn-ME" dirty="0"/>
              <a:t>ili</a:t>
            </a:r>
            <a:r>
              <a:rPr lang="sr-Latn-ME" b="1" dirty="0"/>
              <a:t> b </a:t>
            </a:r>
            <a:r>
              <a:rPr lang="sr-Latn-ME" dirty="0"/>
              <a:t>prelazi u </a:t>
            </a:r>
            <a:r>
              <a:rPr lang="sr-Latn-ME" b="1" dirty="0"/>
              <a:t>m  </a:t>
            </a:r>
            <a:r>
              <a:rPr lang="sr-Latn-ME" dirty="0" smtClean="0"/>
              <a:t>(stan+beni/sta</a:t>
            </a:r>
            <a:r>
              <a:rPr lang="sr-Latn-ME" b="1" dirty="0" smtClean="0"/>
              <a:t>mb</a:t>
            </a:r>
            <a:r>
              <a:rPr lang="sr-Latn-ME" dirty="0" smtClean="0"/>
              <a:t>eni)</a:t>
            </a:r>
            <a:endParaRPr lang="en-US" dirty="0"/>
          </a:p>
          <a:p>
            <a:pPr indent="0">
              <a:buNone/>
            </a:pPr>
            <a:r>
              <a:rPr lang="en-US" b="1" dirty="0" err="1"/>
              <a:t>Odstupanje</a:t>
            </a:r>
            <a:endParaRPr lang="sr-Latn-ME" b="1" dirty="0"/>
          </a:p>
          <a:p>
            <a:r>
              <a:rPr lang="en-US" b="1" dirty="0" smtClean="0"/>
              <a:t>Z </a:t>
            </a:r>
            <a:r>
              <a:rPr lang="en-US" dirty="0" smtClean="0"/>
              <a:t>i</a:t>
            </a:r>
            <a:r>
              <a:rPr lang="sr-Latn-ME" b="1" dirty="0" smtClean="0"/>
              <a:t> </a:t>
            </a:r>
            <a:r>
              <a:rPr lang="sr-Latn-ME" b="1" dirty="0"/>
              <a:t>S  neće se mijnjati </a:t>
            </a:r>
            <a:r>
              <a:rPr lang="sr-Latn-ME" dirty="0"/>
              <a:t>ispred</a:t>
            </a:r>
            <a:r>
              <a:rPr lang="sr-Latn-ME" b="1" dirty="0"/>
              <a:t> lj i nj </a:t>
            </a:r>
            <a:r>
              <a:rPr lang="sr-Latn-ME" dirty="0"/>
              <a:t>kada su završni </a:t>
            </a:r>
            <a:r>
              <a:rPr lang="sr-Latn-ME" dirty="0" smtClean="0"/>
              <a:t>suglasnici </a:t>
            </a:r>
            <a:r>
              <a:rPr lang="sr-Latn-ME" dirty="0"/>
              <a:t>prefiksa </a:t>
            </a:r>
            <a:r>
              <a:rPr lang="sr-Latn-ME" dirty="0" smtClean="0"/>
              <a:t>: sljubiti</a:t>
            </a:r>
            <a:r>
              <a:rPr lang="en-US" dirty="0" smtClean="0"/>
              <a:t>, </a:t>
            </a:r>
            <a:r>
              <a:rPr lang="en-US" dirty="0" err="1" smtClean="0"/>
              <a:t>razljutiti</a:t>
            </a:r>
            <a:r>
              <a:rPr lang="en-US" dirty="0" smtClean="0"/>
              <a:t>.</a:t>
            </a:r>
          </a:p>
          <a:p>
            <a:r>
              <a:rPr lang="sr-Latn-ME" dirty="0" err="1"/>
              <a:t>k</a:t>
            </a:r>
            <a:r>
              <a:rPr lang="en-US" dirty="0" err="1" smtClean="0"/>
              <a:t>ada</a:t>
            </a:r>
            <a:r>
              <a:rPr lang="en-US" dirty="0" smtClean="0"/>
              <a:t> se </a:t>
            </a:r>
            <a:r>
              <a:rPr lang="en-US" b="1" dirty="0" smtClean="0"/>
              <a:t>s</a:t>
            </a:r>
            <a:r>
              <a:rPr lang="en-US" dirty="0" smtClean="0"/>
              <a:t> i </a:t>
            </a:r>
            <a:r>
              <a:rPr lang="en-US" b="1" dirty="0" smtClean="0"/>
              <a:t>z</a:t>
            </a:r>
            <a:r>
              <a:rPr lang="en-US" dirty="0" smtClean="0"/>
              <a:t>  </a:t>
            </a:r>
            <a:r>
              <a:rPr lang="en-US" dirty="0" err="1" smtClean="0"/>
              <a:t>nadju</a:t>
            </a:r>
            <a:r>
              <a:rPr lang="en-US" dirty="0" smtClean="0"/>
              <a:t> </a:t>
            </a:r>
            <a:r>
              <a:rPr lang="en-US" dirty="0" err="1" smtClean="0"/>
              <a:t>ispred</a:t>
            </a:r>
            <a:r>
              <a:rPr lang="en-US" dirty="0"/>
              <a:t> </a:t>
            </a:r>
            <a:r>
              <a:rPr lang="en-US" b="1" dirty="0" err="1" smtClean="0"/>
              <a:t>lj</a:t>
            </a:r>
            <a:r>
              <a:rPr lang="en-US" dirty="0" smtClean="0"/>
              <a:t> </a:t>
            </a:r>
            <a:r>
              <a:rPr lang="sr-Latn-ME" dirty="0"/>
              <a:t>i</a:t>
            </a:r>
            <a:r>
              <a:rPr lang="en-US" dirty="0" smtClean="0"/>
              <a:t> </a:t>
            </a:r>
            <a:r>
              <a:rPr lang="en-US" b="1" dirty="0" err="1" smtClean="0"/>
              <a:t>nj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produkt</a:t>
            </a:r>
            <a:r>
              <a:rPr lang="en-US" dirty="0" smtClean="0"/>
              <a:t> </a:t>
            </a:r>
            <a:r>
              <a:rPr lang="en-US" dirty="0" err="1" smtClean="0"/>
              <a:t>jotacije</a:t>
            </a:r>
            <a:r>
              <a:rPr lang="sr-Latn-ME" dirty="0" smtClean="0"/>
              <a:t>:</a:t>
            </a:r>
          </a:p>
          <a:p>
            <a:r>
              <a:rPr lang="sr-Latn-ME" dirty="0"/>
              <a:t>p</a:t>
            </a:r>
            <a:r>
              <a:rPr lang="sr-Latn-ME" dirty="0" smtClean="0"/>
              <a:t>osljednji, sljedeći,razljutiti i sl.</a:t>
            </a:r>
            <a:endParaRPr lang="en-US" dirty="0" smtClean="0"/>
          </a:p>
          <a:p>
            <a:r>
              <a:rPr lang="en-US" dirty="0" smtClean="0"/>
              <a:t>Sonant </a:t>
            </a:r>
            <a:r>
              <a:rPr lang="sr-Latn-ME" b="1" dirty="0"/>
              <a:t>n</a:t>
            </a:r>
            <a:r>
              <a:rPr lang="en-US" b="1" dirty="0" smtClean="0"/>
              <a:t> </a:t>
            </a:r>
            <a:r>
              <a:rPr lang="en-US" dirty="0" err="1" smtClean="0"/>
              <a:t>osta</a:t>
            </a:r>
            <a:r>
              <a:rPr lang="sr-Latn-ME" dirty="0" smtClean="0"/>
              <a:t>će nepromijenjen ispred </a:t>
            </a:r>
            <a:r>
              <a:rPr lang="sr-Latn-ME" b="1" dirty="0" smtClean="0"/>
              <a:t>p i b  kada se </a:t>
            </a:r>
            <a:r>
              <a:rPr lang="sr-Latn-ME" dirty="0" smtClean="0"/>
              <a:t>nalazi na granici prefiksa i riječi ili na granici između dvije riječi (vanbračni)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287416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1" indent="0">
              <a:buNone/>
            </a:pPr>
            <a:r>
              <a:rPr lang="en-US" dirty="0" err="1"/>
              <a:t>Doma</a:t>
            </a:r>
            <a:r>
              <a:rPr lang="sr-Latn-ME" dirty="0"/>
              <a:t>ći zadatak</a:t>
            </a:r>
          </a:p>
          <a:p>
            <a:r>
              <a:rPr lang="sr-Latn-ME" dirty="0"/>
              <a:t>Objasni postupak </a:t>
            </a:r>
            <a:r>
              <a:rPr lang="sr-Latn-ME" i="1" dirty="0"/>
              <a:t>jspmt  </a:t>
            </a:r>
            <a:r>
              <a:rPr lang="sr-Latn-ME" dirty="0"/>
              <a:t>u sledećim riječima:</a:t>
            </a:r>
          </a:p>
          <a:p>
            <a:pPr indent="0">
              <a:buNone/>
            </a:pPr>
            <a:r>
              <a:rPr lang="sr-Latn-ME" i="1" dirty="0"/>
              <a:t>gošća                                    </a:t>
            </a:r>
            <a:r>
              <a:rPr lang="sr-Latn-ME" i="1" dirty="0" smtClean="0"/>
              <a:t>   </a:t>
            </a:r>
            <a:r>
              <a:rPr lang="sr-Latn-ME" dirty="0" smtClean="0"/>
              <a:t>vožnja</a:t>
            </a:r>
            <a:endParaRPr lang="sr-Latn-ME" dirty="0"/>
          </a:p>
          <a:p>
            <a:pPr indent="0">
              <a:buNone/>
            </a:pPr>
            <a:r>
              <a:rPr lang="sr-Latn-ME" dirty="0"/>
              <a:t>pašče                                    </a:t>
            </a:r>
            <a:r>
              <a:rPr lang="sr-Latn-ME" dirty="0" smtClean="0"/>
              <a:t> šćućuriti</a:t>
            </a:r>
            <a:endParaRPr lang="sr-Latn-ME" dirty="0"/>
          </a:p>
          <a:p>
            <a:pPr indent="0">
              <a:buNone/>
            </a:pPr>
            <a:r>
              <a:rPr lang="sr-Latn-ME" dirty="0"/>
              <a:t>bolešljiv                                </a:t>
            </a:r>
            <a:r>
              <a:rPr lang="sr-Latn-ME" dirty="0" smtClean="0"/>
              <a:t>iščeznuti </a:t>
            </a:r>
            <a:endParaRPr lang="sr-Latn-ME" dirty="0"/>
          </a:p>
          <a:p>
            <a:pPr indent="0">
              <a:buNone/>
            </a:pPr>
            <a:r>
              <a:rPr lang="sr-Latn-ME" dirty="0" smtClean="0"/>
              <a:t>mišljenje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656545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Suglasnici</a:t>
            </a:r>
            <a:r>
              <a:rPr lang="en-US" dirty="0" smtClean="0"/>
              <a:t> se </a:t>
            </a:r>
            <a:r>
              <a:rPr lang="en-US" dirty="0" err="1" smtClean="0"/>
              <a:t>po</a:t>
            </a:r>
            <a:r>
              <a:rPr lang="en-US" dirty="0" smtClean="0"/>
              <a:t>  </a:t>
            </a:r>
            <a:r>
              <a:rPr lang="en-US" dirty="0" err="1" smtClean="0"/>
              <a:t>zvu</a:t>
            </a:r>
            <a:r>
              <a:rPr lang="sr-Latn-ME" dirty="0" smtClean="0"/>
              <a:t>čnosti dijele na zvučne i nezvučne.</a:t>
            </a:r>
          </a:p>
          <a:p>
            <a:r>
              <a:rPr lang="sr-Latn-ME" dirty="0" smtClean="0"/>
              <a:t>Svi oni imaju svoje parnjake </a:t>
            </a:r>
            <a:r>
              <a:rPr lang="en-US" dirty="0" smtClean="0"/>
              <a:t> </a:t>
            </a:r>
            <a:r>
              <a:rPr lang="en-US" dirty="0" err="1" smtClean="0"/>
              <a:t>suprotne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zvu</a:t>
            </a:r>
            <a:r>
              <a:rPr lang="sr-Latn-ME" dirty="0" smtClean="0"/>
              <a:t>č</a:t>
            </a:r>
            <a:r>
              <a:rPr lang="en-US" dirty="0" err="1" smtClean="0"/>
              <a:t>nosti</a:t>
            </a:r>
            <a:r>
              <a:rPr lang="sr-Latn-ME" dirty="0" smtClean="0"/>
              <a:t>, osim  suglasnika F, H,C.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25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Zvučni</a:t>
            </a:r>
            <a:r>
              <a:rPr lang="en-US" dirty="0"/>
              <a:t> </a:t>
            </a:r>
            <a:r>
              <a:rPr lang="en-US" dirty="0" err="1"/>
              <a:t>suglasnici</a:t>
            </a:r>
            <a:r>
              <a:rPr lang="en-US" dirty="0"/>
              <a:t>:     </a:t>
            </a:r>
            <a:r>
              <a:rPr lang="en-US" b="1" dirty="0"/>
              <a:t>B, G, D, Đ, Ž, </a:t>
            </a:r>
            <a:r>
              <a:rPr lang="en-US" b="1" dirty="0" smtClean="0"/>
              <a:t>Z</a:t>
            </a:r>
            <a:r>
              <a:rPr lang="sr-Latn-ME" dirty="0" smtClean="0"/>
              <a:t>, </a:t>
            </a:r>
            <a:r>
              <a:rPr lang="en-US" b="1" dirty="0" smtClean="0"/>
              <a:t>DŽ</a:t>
            </a:r>
            <a:endParaRPr lang="en-US" b="1" dirty="0"/>
          </a:p>
          <a:p>
            <a:r>
              <a:rPr lang="en-US" dirty="0" err="1"/>
              <a:t>Bezvučni</a:t>
            </a:r>
            <a:r>
              <a:rPr lang="en-US" dirty="0"/>
              <a:t> </a:t>
            </a:r>
            <a:r>
              <a:rPr lang="en-US" dirty="0" err="1"/>
              <a:t>suglasnici</a:t>
            </a:r>
            <a:r>
              <a:rPr lang="en-US" dirty="0"/>
              <a:t>: </a:t>
            </a:r>
            <a:r>
              <a:rPr lang="en-US" b="1" dirty="0"/>
              <a:t>P, K, T, Ć, Š, S</a:t>
            </a:r>
            <a:r>
              <a:rPr lang="en-US" b="1" dirty="0" smtClean="0"/>
              <a:t>,</a:t>
            </a:r>
            <a:r>
              <a:rPr lang="en-US" dirty="0"/>
              <a:t> </a:t>
            </a:r>
            <a:r>
              <a:rPr lang="en-US" b="1" dirty="0" smtClean="0"/>
              <a:t> </a:t>
            </a:r>
            <a:r>
              <a:rPr lang="en-US" b="1" dirty="0"/>
              <a:t>Č, F, H, C</a:t>
            </a:r>
          </a:p>
          <a:p>
            <a:r>
              <a:rPr lang="en-US" dirty="0" err="1"/>
              <a:t>Suglasnici</a:t>
            </a:r>
            <a:r>
              <a:rPr lang="en-US" dirty="0"/>
              <a:t> </a:t>
            </a:r>
            <a:r>
              <a:rPr lang="en-US" b="1" dirty="0"/>
              <a:t>F, H, C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zvučne</a:t>
            </a:r>
            <a:r>
              <a:rPr lang="en-US" dirty="0"/>
              <a:t> </a:t>
            </a:r>
            <a:r>
              <a:rPr lang="en-US" dirty="0" err="1"/>
              <a:t>parnjake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50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3388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Kada</a:t>
            </a:r>
            <a:r>
              <a:rPr lang="en-US" dirty="0" smtClean="0"/>
              <a:t> se </a:t>
            </a:r>
            <a:r>
              <a:rPr lang="sr-Latn-ME" dirty="0" smtClean="0"/>
              <a:t>jedan do drugog nadju suglasnici različiti po zvučnosti , prvi u grupi svoju zvučnost prilagođava onome koji je iza njega.</a:t>
            </a:r>
          </a:p>
          <a:p>
            <a:r>
              <a:rPr lang="sr-Latn-ME" dirty="0" smtClean="0"/>
              <a:t>Ako je prvi </a:t>
            </a:r>
            <a:r>
              <a:rPr lang="sr-Latn-ME" b="1" dirty="0" smtClean="0"/>
              <a:t>zvučni</a:t>
            </a:r>
            <a:r>
              <a:rPr lang="sr-Latn-ME" dirty="0" smtClean="0"/>
              <a:t> a</a:t>
            </a:r>
            <a:r>
              <a:rPr lang="en-US" dirty="0" smtClean="0"/>
              <a:t> </a:t>
            </a:r>
            <a:r>
              <a:rPr lang="sr-Latn-ME" dirty="0" smtClean="0"/>
              <a:t> drugi </a:t>
            </a:r>
            <a:r>
              <a:rPr lang="sr-Latn-ME" b="1" dirty="0" smtClean="0"/>
              <a:t>bezvučni</a:t>
            </a:r>
            <a:r>
              <a:rPr lang="en-US" b="1" dirty="0" smtClean="0"/>
              <a:t>,</a:t>
            </a:r>
            <a:r>
              <a:rPr lang="sr-Latn-ME" b="1" dirty="0" smtClean="0"/>
              <a:t> </a:t>
            </a:r>
            <a:r>
              <a:rPr lang="sr-Latn-ME" dirty="0" smtClean="0"/>
              <a:t>drugi ostaje nepromijenjen</a:t>
            </a:r>
            <a:r>
              <a:rPr lang="en-US" dirty="0" smtClean="0"/>
              <a:t>,</a:t>
            </a:r>
            <a:r>
              <a:rPr lang="sr-Latn-ME" dirty="0" smtClean="0"/>
              <a:t>  prvi prelazi  u svoj bezvučni parnjak </a:t>
            </a:r>
            <a:r>
              <a:rPr lang="sr-Latn-ME" b="1" dirty="0" smtClean="0"/>
              <a:t>vrabac-vrabca-vrapca</a:t>
            </a:r>
          </a:p>
          <a:p>
            <a:r>
              <a:rPr lang="sr-Latn-ME" dirty="0" smtClean="0"/>
              <a:t>Ako je prvi </a:t>
            </a:r>
            <a:r>
              <a:rPr lang="sr-Latn-ME" b="1" dirty="0" smtClean="0"/>
              <a:t>bezvučan</a:t>
            </a:r>
            <a:r>
              <a:rPr lang="sr-Latn-ME" dirty="0" smtClean="0"/>
              <a:t> a drugi </a:t>
            </a:r>
            <a:r>
              <a:rPr lang="sr-Latn-ME" b="1" dirty="0" smtClean="0"/>
              <a:t>zvučan</a:t>
            </a:r>
            <a:r>
              <a:rPr lang="sr-Latn-ME" dirty="0" smtClean="0"/>
              <a:t>, onda prvi prelazi u svoj </a:t>
            </a:r>
            <a:r>
              <a:rPr lang="sr-Latn-ME" b="1" dirty="0" smtClean="0"/>
              <a:t>zvučni </a:t>
            </a:r>
            <a:r>
              <a:rPr lang="sr-Latn-ME" dirty="0" smtClean="0"/>
              <a:t>parnjak da bi se izjedančio sa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smtClean="0"/>
              <a:t>drug</a:t>
            </a:r>
            <a:r>
              <a:rPr lang="sr-Latn-ME" dirty="0" smtClean="0"/>
              <a:t>im koji je  zvučan svat+ba svatba-svadba</a:t>
            </a:r>
          </a:p>
          <a:p>
            <a:r>
              <a:rPr lang="sr-Latn-ME" dirty="0" smtClean="0"/>
              <a:t>Bezvučni </a:t>
            </a:r>
            <a:r>
              <a:rPr lang="sr-Latn-ME" b="1" dirty="0" smtClean="0"/>
              <a:t>f,h</a:t>
            </a:r>
            <a:r>
              <a:rPr lang="sr-Latn-ME" dirty="0" smtClean="0"/>
              <a:t> </a:t>
            </a:r>
            <a:r>
              <a:rPr lang="en-US" dirty="0"/>
              <a:t>i</a:t>
            </a:r>
            <a:r>
              <a:rPr lang="en-US" dirty="0" smtClean="0"/>
              <a:t> </a:t>
            </a:r>
            <a:r>
              <a:rPr lang="sr-Latn-ME" b="1" dirty="0" smtClean="0"/>
              <a:t>c</a:t>
            </a:r>
            <a:r>
              <a:rPr lang="sr-Latn-ME" dirty="0" smtClean="0"/>
              <a:t> ispred zvučnih s</a:t>
            </a:r>
            <a:r>
              <a:rPr lang="en-US" dirty="0" smtClean="0"/>
              <a:t>e</a:t>
            </a:r>
            <a:r>
              <a:rPr lang="sr-Latn-ME" dirty="0" smtClean="0"/>
              <a:t> ne mijenjaju, ali utiču na zvučne ako se nađu ispred njih,tako što zvučni prelaze u bezvučne (rasformirati,  iscuriti</a:t>
            </a:r>
            <a:r>
              <a:rPr lang="sr-Latn-ME" dirty="0"/>
              <a:t>)</a:t>
            </a:r>
            <a:r>
              <a:rPr lang="en-US" dirty="0" smtClean="0"/>
              <a:t> </a:t>
            </a:r>
            <a:endParaRPr lang="sr-Latn-ME" dirty="0" smtClean="0"/>
          </a:p>
          <a:p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69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B</a:t>
            </a:r>
            <a:r>
              <a:rPr lang="en-US" sz="1600" dirty="0"/>
              <a:t> </a:t>
            </a:r>
            <a:r>
              <a:rPr lang="en-US" sz="1600" dirty="0" err="1"/>
              <a:t>prelazi</a:t>
            </a:r>
            <a:r>
              <a:rPr lang="en-US" sz="1600" dirty="0"/>
              <a:t> u </a:t>
            </a:r>
            <a:r>
              <a:rPr lang="en-US" sz="1600" b="1" dirty="0" smtClean="0"/>
              <a:t>P</a:t>
            </a:r>
            <a:endParaRPr lang="sr-Latn-ME" sz="1600" b="1" dirty="0" smtClean="0"/>
          </a:p>
          <a:p>
            <a:pPr marL="0" indent="0">
              <a:buNone/>
            </a:pPr>
            <a:r>
              <a:rPr lang="en-US" sz="1600" dirty="0" err="1" smtClean="0"/>
              <a:t>galeb</a:t>
            </a:r>
            <a:r>
              <a:rPr lang="en-US" sz="1600" dirty="0" smtClean="0"/>
              <a:t>–</a:t>
            </a:r>
            <a:r>
              <a:rPr lang="en-US" sz="1600" dirty="0" err="1" smtClean="0"/>
              <a:t>galepčić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dirty="0" err="1" smtClean="0"/>
              <a:t>poljubac</a:t>
            </a:r>
            <a:r>
              <a:rPr lang="en-US" sz="1600" dirty="0" smtClean="0"/>
              <a:t>–</a:t>
            </a:r>
            <a:r>
              <a:rPr lang="en-US" sz="1600" dirty="0" err="1" smtClean="0"/>
              <a:t>poljupci</a:t>
            </a:r>
            <a:r>
              <a:rPr lang="en-US" sz="1600" dirty="0"/>
              <a:t>, </a:t>
            </a:r>
            <a:r>
              <a:rPr lang="en-US" sz="1600" dirty="0" err="1" smtClean="0"/>
              <a:t>poljupčić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dirty="0" err="1" smtClean="0"/>
              <a:t>vrabac</a:t>
            </a:r>
            <a:r>
              <a:rPr lang="en-US" sz="1600" dirty="0" smtClean="0"/>
              <a:t>–</a:t>
            </a:r>
            <a:r>
              <a:rPr lang="en-US" sz="1600" dirty="0" err="1" smtClean="0"/>
              <a:t>vrapci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b="1" dirty="0"/>
              <a:t>D</a:t>
            </a:r>
            <a:r>
              <a:rPr lang="en-US" sz="1600" dirty="0"/>
              <a:t> </a:t>
            </a:r>
            <a:r>
              <a:rPr lang="en-US" sz="1600" dirty="0" err="1"/>
              <a:t>prelazi</a:t>
            </a:r>
            <a:r>
              <a:rPr lang="en-US" sz="1600" dirty="0"/>
              <a:t> u </a:t>
            </a:r>
            <a:r>
              <a:rPr lang="en-US" sz="1600" b="1" dirty="0" smtClean="0"/>
              <a:t>T</a:t>
            </a:r>
            <a:endParaRPr lang="sr-Latn-ME" sz="1600" b="1" dirty="0" smtClean="0"/>
          </a:p>
          <a:p>
            <a:pPr marL="0" indent="0">
              <a:buNone/>
            </a:pPr>
            <a:r>
              <a:rPr lang="en-US" sz="1600" dirty="0"/>
              <a:t>pod + </a:t>
            </a:r>
            <a:r>
              <a:rPr lang="en-US" sz="1600" dirty="0" err="1" smtClean="0"/>
              <a:t>hranit</a:t>
            </a:r>
            <a:r>
              <a:rPr lang="sr-Latn-ME" sz="1600" dirty="0" smtClean="0"/>
              <a:t>i</a:t>
            </a:r>
            <a:r>
              <a:rPr lang="en-US" sz="1600" dirty="0" smtClean="0"/>
              <a:t>–</a:t>
            </a:r>
            <a:r>
              <a:rPr lang="en-US" sz="1600" dirty="0" err="1" smtClean="0"/>
              <a:t>pothraniti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dirty="0"/>
              <a:t>od + </a:t>
            </a:r>
            <a:r>
              <a:rPr lang="en-US" sz="1600" dirty="0" err="1" smtClean="0"/>
              <a:t>kucati</a:t>
            </a:r>
            <a:r>
              <a:rPr lang="en-US" sz="1600" dirty="0" smtClean="0"/>
              <a:t>–</a:t>
            </a:r>
            <a:r>
              <a:rPr lang="en-US" sz="1600" dirty="0" err="1" smtClean="0"/>
              <a:t>otkucati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b="1" dirty="0"/>
              <a:t>Z </a:t>
            </a:r>
            <a:r>
              <a:rPr lang="en-US" sz="1600" dirty="0" err="1"/>
              <a:t>prelazi</a:t>
            </a:r>
            <a:r>
              <a:rPr lang="en-US" sz="1600" dirty="0"/>
              <a:t> u</a:t>
            </a:r>
            <a:r>
              <a:rPr lang="en-US" sz="1600" b="1" dirty="0"/>
              <a:t> </a:t>
            </a:r>
            <a:r>
              <a:rPr lang="en-US" sz="1600" b="1" dirty="0" smtClean="0"/>
              <a:t>S</a:t>
            </a:r>
            <a:endParaRPr lang="sr-Latn-ME" sz="1600" b="1" dirty="0" smtClean="0"/>
          </a:p>
          <a:p>
            <a:pPr marL="0" indent="0">
              <a:buNone/>
            </a:pPr>
            <a:r>
              <a:rPr lang="en-US" sz="1600" dirty="0" err="1"/>
              <a:t>raz</a:t>
            </a:r>
            <a:r>
              <a:rPr lang="en-US" sz="1600" dirty="0"/>
              <a:t> + </a:t>
            </a:r>
            <a:r>
              <a:rPr lang="en-US" sz="1600" dirty="0" err="1" smtClean="0"/>
              <a:t>formirati</a:t>
            </a:r>
            <a:r>
              <a:rPr lang="en-US" sz="1600" dirty="0" smtClean="0"/>
              <a:t>–</a:t>
            </a:r>
            <a:r>
              <a:rPr lang="en-US" sz="1600" dirty="0" err="1" smtClean="0"/>
              <a:t>rasformirati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dirty="0" err="1" smtClean="0"/>
              <a:t>drzak</a:t>
            </a:r>
            <a:r>
              <a:rPr lang="en-US" sz="1600" dirty="0" smtClean="0"/>
              <a:t>–</a:t>
            </a:r>
            <a:r>
              <a:rPr lang="en-US" sz="1600" dirty="0" err="1" smtClean="0"/>
              <a:t>drska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b="1" dirty="0"/>
              <a:t>Ž </a:t>
            </a:r>
            <a:r>
              <a:rPr lang="en-US" sz="1600" dirty="0" err="1"/>
              <a:t>prelazi</a:t>
            </a:r>
            <a:r>
              <a:rPr lang="en-US" sz="1600" dirty="0"/>
              <a:t> u</a:t>
            </a:r>
            <a:r>
              <a:rPr lang="en-US" sz="1600" b="1" dirty="0"/>
              <a:t> </a:t>
            </a:r>
            <a:r>
              <a:rPr lang="en-US" sz="1600" b="1" dirty="0" smtClean="0"/>
              <a:t>Š</a:t>
            </a:r>
            <a:endParaRPr lang="sr-Latn-ME" sz="1600" b="1" dirty="0" smtClean="0"/>
          </a:p>
          <a:p>
            <a:pPr marL="0" indent="0">
              <a:buNone/>
            </a:pPr>
            <a:r>
              <a:rPr lang="en-US" sz="1600" dirty="0" err="1" smtClean="0"/>
              <a:t>držati</a:t>
            </a:r>
            <a:r>
              <a:rPr lang="en-US" sz="1600" dirty="0" smtClean="0"/>
              <a:t>–</a:t>
            </a:r>
            <a:r>
              <a:rPr lang="en-US" sz="1600" dirty="0" err="1" smtClean="0"/>
              <a:t>drška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b="1" dirty="0"/>
              <a:t>T </a:t>
            </a:r>
            <a:r>
              <a:rPr lang="en-US" sz="1600" dirty="0" err="1"/>
              <a:t>prelazi</a:t>
            </a:r>
            <a:r>
              <a:rPr lang="en-US" sz="1600" dirty="0"/>
              <a:t> u</a:t>
            </a:r>
            <a:r>
              <a:rPr lang="en-US" sz="1600" b="1" dirty="0"/>
              <a:t> </a:t>
            </a:r>
            <a:r>
              <a:rPr lang="en-US" sz="1600" b="1" dirty="0" smtClean="0"/>
              <a:t>D</a:t>
            </a:r>
            <a:endParaRPr lang="sr-Latn-ME" sz="1600" b="1" dirty="0" smtClean="0"/>
          </a:p>
          <a:p>
            <a:pPr marL="0" indent="0">
              <a:buNone/>
            </a:pPr>
            <a:r>
              <a:rPr lang="en-US" sz="1600" dirty="0" err="1" smtClean="0"/>
              <a:t>kositi</a:t>
            </a:r>
            <a:r>
              <a:rPr lang="en-US" sz="1600" dirty="0" smtClean="0"/>
              <a:t>–</a:t>
            </a:r>
            <a:r>
              <a:rPr lang="en-US" sz="1600" dirty="0" err="1" smtClean="0"/>
              <a:t>kosidba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b="1" dirty="0"/>
              <a:t>Č </a:t>
            </a:r>
            <a:r>
              <a:rPr lang="en-US" sz="1600" dirty="0" err="1"/>
              <a:t>prelazi</a:t>
            </a:r>
            <a:r>
              <a:rPr lang="en-US" sz="1600" dirty="0"/>
              <a:t> u</a:t>
            </a:r>
            <a:r>
              <a:rPr lang="en-US" sz="1600" b="1" dirty="0"/>
              <a:t> </a:t>
            </a:r>
            <a:r>
              <a:rPr lang="en-US" sz="1600" b="1" dirty="0" smtClean="0"/>
              <a:t>DŽ</a:t>
            </a:r>
            <a:endParaRPr lang="sr-Latn-ME" sz="1600" b="1" dirty="0" smtClean="0"/>
          </a:p>
          <a:p>
            <a:pPr marL="0" indent="0">
              <a:buNone/>
            </a:pPr>
            <a:r>
              <a:rPr lang="en-US" sz="1600" dirty="0" err="1" smtClean="0"/>
              <a:t>poručiti</a:t>
            </a:r>
            <a:r>
              <a:rPr lang="en-US" sz="1600" dirty="0" smtClean="0"/>
              <a:t>–</a:t>
            </a:r>
            <a:r>
              <a:rPr lang="en-US" sz="1600" dirty="0" err="1" smtClean="0"/>
              <a:t>porudžbenica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7330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Odstupanja</a:t>
            </a:r>
          </a:p>
          <a:p>
            <a:pPr marL="0" indent="0">
              <a:buNone/>
            </a:pPr>
            <a:r>
              <a:rPr lang="sr-Latn-ME" dirty="0" smtClean="0"/>
              <a:t>Zvučni suglasnik </a:t>
            </a:r>
            <a:r>
              <a:rPr lang="sr-Latn-ME" b="1" dirty="0" smtClean="0"/>
              <a:t>d </a:t>
            </a:r>
            <a:r>
              <a:rPr lang="sr-Latn-ME" dirty="0" smtClean="0"/>
              <a:t>ostaje neizmijenjen ispred bezvučnih </a:t>
            </a:r>
          </a:p>
          <a:p>
            <a:pPr marL="0" indent="0">
              <a:buNone/>
            </a:pPr>
            <a:r>
              <a:rPr lang="sr-Latn-ME" b="1" dirty="0" smtClean="0"/>
              <a:t>s</a:t>
            </a:r>
            <a:r>
              <a:rPr lang="sr-Latn-ME" dirty="0" smtClean="0"/>
              <a:t> i </a:t>
            </a:r>
            <a:r>
              <a:rPr lang="sr-Latn-ME" b="1" dirty="0" smtClean="0"/>
              <a:t>š</a:t>
            </a:r>
            <a:r>
              <a:rPr lang="sr-Latn-ME" dirty="0" smtClean="0"/>
              <a:t>: podstanar, predsjednik, gradski, odšetati, podšišati...</a:t>
            </a:r>
          </a:p>
          <a:p>
            <a:pPr marL="0" indent="0">
              <a:buNone/>
            </a:pPr>
            <a:r>
              <a:rPr lang="sr-Latn-ME" dirty="0" smtClean="0"/>
              <a:t>Zvučni suglasnik  </a:t>
            </a:r>
            <a:r>
              <a:rPr lang="sr-Latn-ME" b="1" dirty="0" smtClean="0"/>
              <a:t>đ </a:t>
            </a:r>
            <a:r>
              <a:rPr lang="sr-Latn-ME" dirty="0" smtClean="0"/>
              <a:t>ispred nastavka  -stvo ( vođstvo).</a:t>
            </a:r>
          </a:p>
          <a:p>
            <a:pPr marL="0" indent="0">
              <a:buNone/>
            </a:pPr>
            <a:r>
              <a:rPr lang="sr-Latn-ME" dirty="0" smtClean="0"/>
              <a:t>U stranim imenima i prezimenima  i pridjevima izvedenim iz njih: vašin</a:t>
            </a:r>
            <a:r>
              <a:rPr lang="sr-Latn-ME" b="1" dirty="0" smtClean="0"/>
              <a:t>gt</a:t>
            </a:r>
            <a:r>
              <a:rPr lang="sr-Latn-ME" dirty="0" smtClean="0"/>
              <a:t>onski, gan</a:t>
            </a:r>
            <a:r>
              <a:rPr lang="sr-Latn-ME" b="1" dirty="0" smtClean="0"/>
              <a:t>gs</a:t>
            </a:r>
            <a:r>
              <a:rPr lang="sr-Latn-ME" dirty="0" smtClean="0"/>
              <a:t>ter...</a:t>
            </a:r>
          </a:p>
          <a:p>
            <a:pPr marL="0" indent="0">
              <a:buNone/>
            </a:pPr>
            <a:r>
              <a:rPr lang="sr-Latn-ME" dirty="0" smtClean="0"/>
              <a:t>U složenicama: pre</a:t>
            </a:r>
            <a:r>
              <a:rPr lang="sr-Latn-ME" b="1" dirty="0" smtClean="0"/>
              <a:t>dt</a:t>
            </a:r>
            <a:r>
              <a:rPr lang="sr-Latn-ME" dirty="0" smtClean="0"/>
              <a:t>urski, po</a:t>
            </a:r>
            <a:r>
              <a:rPr lang="sr-Latn-ME" b="1" dirty="0" smtClean="0"/>
              <a:t>dt</a:t>
            </a:r>
            <a:r>
              <a:rPr lang="sr-Latn-ME" dirty="0" smtClean="0"/>
              <a:t>ekst, pos</a:t>
            </a:r>
            <a:r>
              <a:rPr lang="sr-Latn-ME" b="1" dirty="0" smtClean="0"/>
              <a:t>td</a:t>
            </a:r>
            <a:r>
              <a:rPr lang="sr-Latn-ME" dirty="0" smtClean="0"/>
              <a:t>iplomci itd.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0758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6192688"/>
          </a:xfrm>
        </p:spPr>
        <p:txBody>
          <a:bodyPr>
            <a:normAutofit/>
          </a:bodyPr>
          <a:lstStyle/>
          <a:p>
            <a:r>
              <a:rPr lang="sr-Latn-ME" dirty="0" smtClean="0"/>
              <a:t>Domaći zadatak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Objasni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nastale</a:t>
            </a:r>
            <a:r>
              <a:rPr lang="en-US" dirty="0" smtClean="0"/>
              <a:t> </a:t>
            </a:r>
            <a:r>
              <a:rPr lang="en-US" dirty="0" err="1" smtClean="0"/>
              <a:t>rije</a:t>
            </a:r>
            <a:r>
              <a:rPr lang="sr-Latn-ME" dirty="0" smtClean="0"/>
              <a:t>či:</a:t>
            </a:r>
          </a:p>
          <a:p>
            <a:pPr marL="0" indent="0">
              <a:buNone/>
            </a:pPr>
            <a:r>
              <a:rPr lang="sr-Latn-ME" dirty="0"/>
              <a:t>p</a:t>
            </a:r>
            <a:r>
              <a:rPr lang="en-US" dirty="0" err="1" smtClean="0"/>
              <a:t>orud</a:t>
            </a:r>
            <a:r>
              <a:rPr lang="sr-Latn-ME" dirty="0" smtClean="0"/>
              <a:t>žbina                  otpjevati                      otkucati</a:t>
            </a:r>
          </a:p>
          <a:p>
            <a:pPr marL="0" indent="0">
              <a:buNone/>
            </a:pPr>
            <a:r>
              <a:rPr lang="sr-Latn-ME" dirty="0" smtClean="0"/>
              <a:t>beskonačan                  rasformirati                 usfaliti</a:t>
            </a:r>
          </a:p>
          <a:p>
            <a:pPr marL="0" indent="0">
              <a:buNone/>
            </a:pPr>
            <a:r>
              <a:rPr lang="sr-Latn-ME" dirty="0"/>
              <a:t>b</a:t>
            </a:r>
            <a:r>
              <a:rPr lang="sr-Latn-ME" dirty="0" smtClean="0"/>
              <a:t>uregžija                      opčiniti</a:t>
            </a:r>
            <a:endParaRPr lang="sr-Latn-ME" dirty="0"/>
          </a:p>
          <a:p>
            <a:pPr marL="0" indent="0">
              <a:buNone/>
            </a:pPr>
            <a:r>
              <a:rPr lang="sr-Latn-ME" dirty="0"/>
              <a:t>svadba</a:t>
            </a:r>
          </a:p>
          <a:p>
            <a:pPr marL="0" indent="0">
              <a:buNone/>
            </a:pPr>
            <a:r>
              <a:rPr lang="sr-Latn-ME" dirty="0"/>
              <a:t>pothraniti</a:t>
            </a:r>
          </a:p>
          <a:p>
            <a:pPr marL="0" indent="0">
              <a:buNone/>
            </a:pPr>
            <a:r>
              <a:rPr lang="en-US" dirty="0"/>
              <a:t>h</a:t>
            </a:r>
            <a:r>
              <a:rPr lang="sr-Latn-ME" dirty="0" smtClean="0"/>
              <a:t>lepčić</a:t>
            </a:r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955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24744"/>
            <a:ext cx="8496944" cy="3456384"/>
          </a:xfrm>
        </p:spPr>
        <p:txBody>
          <a:bodyPr>
            <a:normAutofit/>
          </a:bodyPr>
          <a:lstStyle/>
          <a:p>
            <a:r>
              <a:rPr lang="en-US" dirty="0" err="1" smtClean="0"/>
              <a:t>Jedna</a:t>
            </a:r>
            <a:r>
              <a:rPr lang="sr-Latn-ME" dirty="0"/>
              <a:t>čenje suglasnika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Latn-ME" dirty="0" smtClean="0"/>
              <a:t>po </a:t>
            </a:r>
            <a:r>
              <a:rPr lang="sr-Latn-ME" dirty="0"/>
              <a:t>mjestu </a:t>
            </a:r>
            <a:r>
              <a:rPr lang="en-US" dirty="0" smtClean="0"/>
              <a:t> </a:t>
            </a:r>
            <a:r>
              <a:rPr lang="sr-Latn-ME" dirty="0" smtClean="0"/>
              <a:t>tvorbe</a:t>
            </a:r>
            <a:r>
              <a:rPr lang="sr-Latn-ME" dirty="0"/>
              <a:t/>
            </a:r>
            <a:br>
              <a:rPr lang="sr-Latn-M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89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Suglasnici po mjestu tvorbe jednače se tako što  se prvi suglasnik zamjenjuje suglasnikom koji </a:t>
            </a:r>
            <a:r>
              <a:rPr lang="en-US" dirty="0" smtClean="0"/>
              <a:t> je </a:t>
            </a:r>
            <a:r>
              <a:rPr lang="sr-Latn-ME" dirty="0" smtClean="0"/>
              <a:t>po </a:t>
            </a:r>
            <a:r>
              <a:rPr lang="sr-Latn-ME" dirty="0"/>
              <a:t>mjestu tvorbe  jednak drugom </a:t>
            </a:r>
            <a:r>
              <a:rPr lang="sr-Latn-ME" dirty="0" smtClean="0"/>
              <a:t>suglasniku</a:t>
            </a:r>
            <a:r>
              <a:rPr lang="en-US" dirty="0" smtClean="0"/>
              <a:t>.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9451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166</TotalTime>
  <Words>379</Words>
  <Application>Microsoft Office PowerPoint</Application>
  <PresentationFormat>On-screen Show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JEDNAČENJE SUGLASNIKA PO ZVUČNOSTI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Jednačenje suglasnika  po mjestu  tvorbe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JEDNAČENJE SUGLASNIKA PO ZVUČNOSTI</dc:title>
  <dc:creator>Korisnik</dc:creator>
  <cp:lastModifiedBy>Korisnik</cp:lastModifiedBy>
  <cp:revision>32</cp:revision>
  <dcterms:created xsi:type="dcterms:W3CDTF">2020-01-26T11:13:51Z</dcterms:created>
  <dcterms:modified xsi:type="dcterms:W3CDTF">2022-01-14T18:41:17Z</dcterms:modified>
</cp:coreProperties>
</file>