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8"/>
  </p:notesMasterIdLst>
  <p:sldIdLst>
    <p:sldId id="264" r:id="rId2"/>
    <p:sldId id="265" r:id="rId3"/>
    <p:sldId id="270" r:id="rId4"/>
    <p:sldId id="275" r:id="rId5"/>
    <p:sldId id="271" r:id="rId6"/>
    <p:sldId id="272" r:id="rId7"/>
    <p:sldId id="27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2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/>
          </a:bodyPr>
          <a:lstStyle/>
          <a:p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pic>
        <p:nvPicPr>
          <p:cNvPr id="5" name="Picture 4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8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mpul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915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ska se našla licem u lice sa strašnim vukom.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reživljavala je teške trenutke. 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“Krv se u Aski sledila”, zanijemila je u svojoj bespomoćnosti, očekivala je najgore.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Trenutak psihološke drame, gorko saznanje i strah da joj je ostalo samo malo vremena.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I to malo vremena “da je jedva ličilo na vrijeme” dalo joj je snage da napravi prvi pokret.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T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o nije bio pokret odbrane, jer je odbrana uzaludna.</a:t>
            </a:r>
            <a:endParaRPr lang="en-US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&quot; - Ivo Andr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763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28600" y="533400"/>
            <a:ext cx="6629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 smtClean="0">
                <a:solidFill>
                  <a:schemeClr val="bg1"/>
                </a:solidFill>
                <a:latin typeface="Comic Sans MS" pitchFamily="66" charset="0"/>
              </a:rPr>
              <a:t>Askina igra za život</a:t>
            </a:r>
          </a:p>
          <a:p>
            <a:endParaRPr lang="sr-Latn-C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ska je znala da će živjeti sve dok igra.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K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ritični trenutak je onda kada je došao kraj “repertoaru” igre koju je naučila u školi.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li ona je nastavila da igra potpuno novu igru koju nikada nije učila u školi, i njoj samoj nepoznat</a:t>
            </a: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u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U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 toj žestokoj borbi igrala je igru “za svoj već izgubljeni život”.</a:t>
            </a:r>
            <a:endParaRPr lang="en-US" sz="2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AKO NACRTATI VUKA SLIKA : KAKO NACRTATI VUKA 10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762999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609600"/>
            <a:ext cx="8001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V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uk je morao da strada na kraju, kako bi Aska živjela.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D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rugim riječima, zlo mora biti pobijeđeno, da bi živjelo ono što je dobro i lijepo.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ska nije čekala, borila se! 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, samo upornom borbom i snažnom voljom mogu se savladati sve prepreke u životu.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“Igra sa smrću” / “Igra za život”</a:t>
            </a:r>
            <a:endParaRPr lang="en-US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038600" y="3048000"/>
            <a:ext cx="464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,,Mi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ne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znamo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kolike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snage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kakve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mogućnosti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krije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u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sebi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svako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živo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stvorenje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. I ne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slutimo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šta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umemo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.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Budemo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prođemo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, a ne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saznamo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šta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mogli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biti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ili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učiniti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. To se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otkriva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samo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u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velikim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izuzetnim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trenucima</a:t>
            </a:r>
            <a:r>
              <a:rPr lang="sr-Latn-CS" sz="2400" b="1" i="1" dirty="0" smtClean="0">
                <a:solidFill>
                  <a:schemeClr val="bg1"/>
                </a:solidFill>
                <a:latin typeface="Comic Sans MS" pitchFamily="66" charset="0"/>
              </a:rPr>
              <a:t>...’’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2895600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hvatanje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smisla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suštine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umjetnosti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3886200"/>
            <a:ext cx="5715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Umjetnost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volja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za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otporom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kazuje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Andrić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na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kraju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ove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pripovijetke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pobjeđuj</a:t>
            </a:r>
            <a:r>
              <a:rPr lang="sr-Latn-C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sv</a:t>
            </a:r>
            <a:r>
              <a:rPr lang="sr-Latn-C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ako zlo,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pa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samu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smrt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a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svako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pravo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umjetničko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djelo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čovjekova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je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pobjeda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nad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prolaznošću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trošnošću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života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  <a:r>
              <a:rPr lang="en-US" b="1" dirty="0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276600" y="2743199"/>
            <a:ext cx="5410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skina igra – moć umjetnosti</a:t>
            </a: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ko j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 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život neka vrsta igre – onda u toj igri moramo biti uporni, izdržljivi, moramo maštati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smišljati nove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,,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pokrete”, dakle na svoj način igrati za život!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5715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 smtClean="0">
                <a:latin typeface="Comic Sans MS" pitchFamily="66" charset="0"/>
              </a:rPr>
              <a:t>Domaći zadatak</a:t>
            </a:r>
          </a:p>
          <a:p>
            <a:endParaRPr lang="sr-Latn-CS" sz="2000" dirty="0" smtClean="0">
              <a:solidFill>
                <a:srgbClr val="000099"/>
              </a:solidFill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Na</a:t>
            </a:r>
            <a:r>
              <a:rPr lang="sr-Latn-CS" sz="2000" dirty="0" smtClean="0">
                <a:latin typeface="Comic Sans MS" pitchFamily="66" charset="0"/>
              </a:rPr>
              <a:t> osnovu pročitanog teksta </a:t>
            </a:r>
            <a:r>
              <a:rPr lang="en-US" sz="2000" dirty="0" smtClean="0">
                <a:latin typeface="Comic Sans MS" pitchFamily="66" charset="0"/>
              </a:rPr>
              <a:t>o</a:t>
            </a:r>
            <a:r>
              <a:rPr lang="sr-Latn-CS" sz="2000" dirty="0" smtClean="0">
                <a:latin typeface="Comic Sans MS" pitchFamily="66" charset="0"/>
              </a:rPr>
              <a:t>dgovorite na  sljedeća pitanja:</a:t>
            </a:r>
          </a:p>
          <a:p>
            <a:endParaRPr lang="sr-Latn-CS" sz="2000" dirty="0" smtClean="0">
              <a:latin typeface="Comic Sans MS" pitchFamily="66" charset="0"/>
            </a:endParaRPr>
          </a:p>
          <a:p>
            <a:endParaRPr lang="sr-Latn-CS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ako vuk doživljava Askinu igru?</a:t>
            </a:r>
          </a:p>
          <a:p>
            <a:r>
              <a:rPr lang="en-US" sz="2000" dirty="0" smtClean="0">
                <a:latin typeface="Comic Sans MS" pitchFamily="66" charset="0"/>
              </a:rPr>
              <a:t>Š</a:t>
            </a:r>
            <a:r>
              <a:rPr lang="sr-Latn-ME" sz="2000" dirty="0" smtClean="0">
                <a:latin typeface="Comic Sans MS" pitchFamily="66" charset="0"/>
              </a:rPr>
              <a:t>ta on o tome kaže?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D</a:t>
            </a:r>
            <a:r>
              <a:rPr lang="sr-Latn-ME" sz="2000" dirty="0" smtClean="0">
                <a:latin typeface="Comic Sans MS" pitchFamily="66" charset="0"/>
              </a:rPr>
              <a:t>a li je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igra potiskivala njegov divlji nagon da pojede malu Asku?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U</a:t>
            </a:r>
            <a:r>
              <a:rPr lang="sr-Latn-ME" sz="2000" dirty="0" smtClean="0">
                <a:latin typeface="Comic Sans MS" pitchFamily="66" charset="0"/>
              </a:rPr>
              <a:t>tiče li igra bar za trenutak na vuka? 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oliko je ta igra mogla da ga oplemeni?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oja je vukova posljednja namjera?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sr-Latn-ME" sz="2000" dirty="0" smtClean="0">
                <a:latin typeface="Comic Sans MS" pitchFamily="66" charset="0"/>
              </a:rPr>
              <a:t>“Vuk dlaku mijenja, ali ćud nikada” –povežite poslovicu sa ponašanjem vu</a:t>
            </a:r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a u priči.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609600"/>
            <a:ext cx="2819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762000"/>
            <a:ext cx="41148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omic Sans MS" pitchFamily="66" charset="0"/>
              </a:rPr>
              <a:t>Alegorijska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pripovijetka</a:t>
            </a:r>
            <a:endParaRPr lang="en-US" sz="2400" b="1" dirty="0" smtClean="0">
              <a:latin typeface="Comic Sans MS" pitchFamily="66" charset="0"/>
            </a:endParaRPr>
          </a:p>
          <a:p>
            <a:r>
              <a:rPr lang="en-US" dirty="0" smtClean="0"/>
              <a:t> </a:t>
            </a: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Ovo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djelo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Iv</a:t>
            </a:r>
            <a:r>
              <a:rPr lang="sr-Latn-CS" sz="20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Andrića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je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vrlo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specifično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jer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se,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praktično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ne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može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svrstati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potpuno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niti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u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jedan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klasični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književni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rod. </a:t>
            </a:r>
          </a:p>
          <a:p>
            <a:endParaRPr lang="en-US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US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Ona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je: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umjetnička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basna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bajka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novela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puna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simbola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  <a:endParaRPr lang="en-US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0" name="Picture 9" descr="Aska i vuk | Likovnjac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28600"/>
            <a:ext cx="464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2439740"/>
            <a:ext cx="5638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8763000" cy="3246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L</a:t>
            </a: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ikovi: jagnje Aska, ovca-majka Aja, vuk, i ovčije     stado Strmih Livada.</a:t>
            </a:r>
          </a:p>
          <a:p>
            <a:pPr>
              <a:buNone/>
            </a:pPr>
            <a:endParaRPr lang="sr-Latn-ME" sz="2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O</a:t>
            </a: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blici kazivanja: naracija/ pripovijedanje </a:t>
            </a:r>
          </a:p>
          <a:p>
            <a:pPr>
              <a:buNone/>
            </a:pP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-deskripcija/opisivanje</a:t>
            </a:r>
          </a:p>
          <a:p>
            <a:pPr>
              <a:buNone/>
            </a:pP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-dijalog/ monolog</a:t>
            </a:r>
          </a:p>
          <a:p>
            <a:pPr>
              <a:buNone/>
            </a:pPr>
            <a:endParaRPr lang="sr-Latn-ME" sz="2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P</a:t>
            </a: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ripovijedanje u našoj priči je u trećem licu;</a:t>
            </a:r>
          </a:p>
          <a:p>
            <a:pPr>
              <a:buNone/>
            </a:pP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 to upućuje na distancu između događaja, likova i onoga ko pripovijeda.</a:t>
            </a:r>
            <a:endParaRPr lang="en-US" sz="20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6" name="Picture 5" descr="Bosnjaci.N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276600"/>
            <a:ext cx="6934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| Likovnjac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09600" y="762000"/>
            <a:ext cx="6172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G</a:t>
            </a: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dje se odvija radnja ove priče?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Da li sam naziv mjesta Strme Livade kazuje nešto o načinu života na njima?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Da li ste odmah naslutili da će Aska postati veliki umjetnik?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Aska</a:t>
            </a:r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je počela da pokazuje svoju ćud, šta to znači?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Kako shvatate Askinu neposlušnost?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U čemu se ona ogleda?</a:t>
            </a:r>
            <a:endParaRPr lang="en-US" sz="2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213633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sr-Latn-CS" b="1" dirty="0" smtClean="0">
              <a:solidFill>
                <a:srgbClr val="C00000"/>
              </a:solidFill>
            </a:endParaRPr>
          </a:p>
          <a:p>
            <a:endParaRPr lang="sr-Latn-CS" b="1" dirty="0" smtClean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Bosnjaci.N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429000"/>
            <a:ext cx="3429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304801"/>
            <a:ext cx="91440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latin typeface="Comic Sans MS" pitchFamily="66" charset="0"/>
              </a:rPr>
              <a:t>,,</a:t>
            </a:r>
            <a:r>
              <a:rPr lang="sr-Latn-ME" sz="2000" b="1" dirty="0" smtClean="0">
                <a:latin typeface="Comic Sans MS" pitchFamily="66" charset="0"/>
              </a:rPr>
              <a:t>Ovo se desilo”</a:t>
            </a:r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 pisac želi da istakne istinitost pričanja, istinitost događaja koji opisuje;</a:t>
            </a:r>
          </a:p>
          <a:p>
            <a:pPr algn="just"/>
            <a:r>
              <a:rPr lang="sr-Latn-ME" sz="2000" b="1" dirty="0" smtClean="0">
                <a:latin typeface="Comic Sans MS" pitchFamily="66" charset="0"/>
              </a:rPr>
              <a:t>(djeluje uvjerljivije na čitaoca)</a:t>
            </a:r>
          </a:p>
          <a:p>
            <a:pPr algn="just"/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Činjenica da se sve odvija </a:t>
            </a:r>
            <a:r>
              <a:rPr lang="en-US" sz="2000" b="1" dirty="0" smtClean="0">
                <a:latin typeface="Comic Sans MS" pitchFamily="66" charset="0"/>
              </a:rPr>
              <a:t>,,</a:t>
            </a:r>
            <a:r>
              <a:rPr lang="sr-Latn-ME" sz="2000" b="1" dirty="0" smtClean="0">
                <a:latin typeface="Comic Sans MS" pitchFamily="66" charset="0"/>
              </a:rPr>
              <a:t>u ovčijem svijetu” – podsjeća nas na basnu. </a:t>
            </a:r>
          </a:p>
          <a:p>
            <a:pPr algn="just"/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Aska, vuk, Aja, ovčiji svijet – ali se, istovremeno govori i o ljudima.</a:t>
            </a:r>
          </a:p>
          <a:p>
            <a:pPr algn="just"/>
            <a:r>
              <a:rPr lang="sr-Latn-ME" sz="2000" b="1" dirty="0" smtClean="0">
                <a:latin typeface="Comic Sans MS" pitchFamily="66" charset="0"/>
              </a:rPr>
              <a:t>Aska je označena kao ovca koja živi na Strmim Livadama. </a:t>
            </a:r>
            <a:r>
              <a:rPr lang="en-US" sz="2000" b="1" dirty="0" smtClean="0">
                <a:latin typeface="Comic Sans MS" pitchFamily="66" charset="0"/>
              </a:rPr>
              <a:t>T</a:t>
            </a:r>
            <a:r>
              <a:rPr lang="sr-Latn-ME" sz="2000" b="1" dirty="0" smtClean="0">
                <a:latin typeface="Comic Sans MS" pitchFamily="66" charset="0"/>
              </a:rPr>
              <a:t>o može da označava i sam ljudski život pun strmina, nizbrdica, op</a:t>
            </a:r>
            <a:r>
              <a:rPr lang="en-US" sz="2000" b="1" dirty="0" smtClean="0">
                <a:latin typeface="Comic Sans MS" pitchFamily="66" charset="0"/>
              </a:rPr>
              <a:t>as</a:t>
            </a:r>
            <a:r>
              <a:rPr lang="sr-Latn-ME" sz="2000" b="1" dirty="0" smtClean="0">
                <a:latin typeface="Comic Sans MS" pitchFamily="66" charset="0"/>
              </a:rPr>
              <a:t>anosti, nesigurnosti i straha da se čovjek svakog časa može stropoštati u provaliju.</a:t>
            </a:r>
          </a:p>
          <a:p>
            <a:endParaRPr lang="sr-Latn-ME" b="1" dirty="0" smtClean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886199"/>
            <a:ext cx="5486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Aska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,,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pokazuje svoju ćud” – upućuje na posebost ovog jagnjeta; samouvjereno ispoljava karakterne crte koje nešto nagovještavaju.</a:t>
            </a:r>
            <a:endParaRPr lang="en-US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D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akle, izrazila je svoju osobenu individualnost – a to 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je 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karakteristik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a 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budućeg umjetnika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ska i vuk&quot; - Ivo Andr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33400" y="685800"/>
            <a:ext cx="6096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Zašto je majka toliko opominjala svoje neposlušno dijete?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Dokažite da je Aska bila velika briga materina.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Č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ime objašnjavate njenu želju da uči baletsku školu?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Kakav stav prema toj želji imaju majka i sredina?</a:t>
            </a:r>
            <a:endParaRPr lang="en-US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"/>
            <a:ext cx="4343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- S</a:t>
            </a:r>
            <a:r>
              <a:rPr lang="sr-Latn-ME" sz="2000" b="1" dirty="0" smtClean="0">
                <a:latin typeface="Comic Sans MS" pitchFamily="66" charset="0"/>
              </a:rPr>
              <a:t>tavovi sredine u kojoj Aska živi izraz su predrasuda, zaostalosti i konzervatizma.</a:t>
            </a:r>
          </a:p>
          <a:p>
            <a:pPr algn="just"/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Askina sudbina u tom pogledu podsjeća na sudbine niza umjetnika, pisaca, naučnika koji su se svojim pozivim</a:t>
            </a:r>
            <a:r>
              <a:rPr lang="en-US" sz="2000" b="1" dirty="0" smtClean="0">
                <a:latin typeface="Comic Sans MS" pitchFamily="66" charset="0"/>
              </a:rPr>
              <a:t>a</a:t>
            </a:r>
            <a:r>
              <a:rPr lang="sr-Latn-ME" sz="2000" b="1" dirty="0" smtClean="0">
                <a:latin typeface="Comic Sans MS" pitchFamily="66" charset="0"/>
              </a:rPr>
              <a:t> suprostavili tradiciji i sh</a:t>
            </a:r>
            <a:r>
              <a:rPr lang="en-US" sz="2000" b="1" dirty="0" err="1" smtClean="0">
                <a:latin typeface="Comic Sans MS" pitchFamily="66" charset="0"/>
              </a:rPr>
              <a:t>va</a:t>
            </a:r>
            <a:r>
              <a:rPr lang="sr-Latn-ME" sz="2000" b="1" dirty="0" smtClean="0">
                <a:latin typeface="Comic Sans MS" pitchFamily="66" charset="0"/>
              </a:rPr>
              <a:t>tanju da treba biti cio život “mirna ovca domaćica</a:t>
            </a:r>
            <a:r>
              <a:rPr lang="sr-Latn-ME" sz="2000" b="1" dirty="0" smtClean="0"/>
              <a:t>”.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3657600"/>
            <a:ext cx="4724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-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Bri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žna majka Aja nije ukrotila Askin 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,,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urođeni nemir” za igrom i umjetnošću, već je počela da gleda na sve to drugačije.</a:t>
            </a: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,,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Ona se pitala šta, na kraju krajeva, može biti ružno u umjetnosti? 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 igra je najplemenitija od svih veština”...</a:t>
            </a:r>
          </a:p>
        </p:txBody>
      </p:sp>
      <p:pic>
        <p:nvPicPr>
          <p:cNvPr id="6" name="Picture 5" descr="Prepričana lektira: Aska i vuk - Ivo Andr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81000"/>
            <a:ext cx="4191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[Tema: Andrić] - Fenomen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381999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" y="685800"/>
            <a:ext cx="8153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S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usret sa strašnim vukom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Opišite Askino duševno stanje u trenutku kada se susrela s vukom.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Prikažite sliku vuka. 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K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akvi su bili izgledi za odbranu i spas Aske?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Na šta se ona gotovo nesvjesno odlučila?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Šta joj je dalo snage da napravi prvi pokret?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AKO NACRTATI VUKA SLIKA : KAKO NACRTATI VUKA 10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7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04800" y="197347"/>
            <a:ext cx="8610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jepota šume, potpuna tišina i zagledanost u začarani predio, potpuno su opčinili malu Asku, pa je izgubila osjećanje za stvarnost.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P</a:t>
            </a:r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rostor u njenim očima je bio beskrajan i nemjerljiv.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na nije razmišljala o majčinim opomenama – o opasnostima koje je vrebaju u šumi.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“U šumi je bilo još mlečne magle koja se, kao ostatak neke čudne noćne igre...”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Askina opčinjenost ljepotom šumskog predjela izražava njenu umjetničku individualnost, razvijeno osjećanje za lijepo – da osjeća ljepotu i da joj se divi..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Čovjek ne smije da se nepromišljeno izlaže opasnostima, ili te opasnosti treba da predvidi.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1050</Words>
  <Application>Microsoft Office PowerPoint</Application>
  <PresentationFormat>On-screen Show (4:3)</PresentationFormat>
  <Paragraphs>116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Korisnik</cp:lastModifiedBy>
  <cp:revision>76</cp:revision>
  <dcterms:created xsi:type="dcterms:W3CDTF">2006-08-16T00:00:00Z</dcterms:created>
  <dcterms:modified xsi:type="dcterms:W3CDTF">2021-10-09T07:38:19Z</dcterms:modified>
</cp:coreProperties>
</file>