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  <p:sldId id="258" r:id="rId3"/>
    <p:sldId id="269" r:id="rId4"/>
    <p:sldId id="270" r:id="rId5"/>
    <p:sldId id="271" r:id="rId6"/>
    <p:sldId id="272" r:id="rId7"/>
    <p:sldId id="259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91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4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4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2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47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0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6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4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7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0985" y="5503226"/>
            <a:ext cx="98651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6000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ELEKTRIČNE </a:t>
            </a:r>
            <a:r>
              <a:rPr lang="sr-Latn-ME" sz="6000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INSTALACIJE</a:t>
            </a:r>
            <a:br>
              <a:rPr lang="sr-Latn-ME" sz="6000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sr-Latn-ME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MELANIJA ĆALASAN dipl.ing</a:t>
            </a:r>
            <a:r>
              <a:rPr lang="en-US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en-US" sz="27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21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883723"/>
              </p:ext>
            </p:extLst>
          </p:nvPr>
        </p:nvGraphicFramePr>
        <p:xfrm>
          <a:off x="178420" y="1851101"/>
          <a:ext cx="12013580" cy="3490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Document" r:id="rId4" imgW="6392397" imgH="1606851" progId="Word.Document.12">
                  <p:embed/>
                </p:oleObj>
              </mc:Choice>
              <mc:Fallback>
                <p:oleObj name="Document" r:id="rId4" imgW="6392397" imgH="160685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8420" y="1851101"/>
                        <a:ext cx="12013580" cy="3490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81668" y="111512"/>
            <a:ext cx="101933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3200" dirty="0"/>
              <a:t>Označavanje provodnika prema CENELECU-uporedna tablica</a:t>
            </a:r>
            <a:endParaRPr lang="en-US" sz="3200" b="1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68576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840347"/>
              </p:ext>
            </p:extLst>
          </p:nvPr>
        </p:nvGraphicFramePr>
        <p:xfrm>
          <a:off x="224379" y="1035338"/>
          <a:ext cx="11496907" cy="268768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011941"/>
                <a:gridCol w="1197594"/>
                <a:gridCol w="1359492"/>
                <a:gridCol w="4927880"/>
              </a:tblGrid>
              <a:tr h="2687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P/F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H05V-K H07V-K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Instalacioni provodnik sa izolacijom od PVC-mase – finožični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Konstrukcija: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bakarni provodnik,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izolacija od PVC-mase.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Upotreba:U suvim prostorijama na mjestima gdje je potrebna naročita savitljivost.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Za instalacije u zgradama polažu se u cijevma koje mogu biti iznad ili ispod maltera.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19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45" y="2138246"/>
            <a:ext cx="3431995" cy="5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07461"/>
              </p:ext>
            </p:extLst>
          </p:nvPr>
        </p:nvGraphicFramePr>
        <p:xfrm>
          <a:off x="211873" y="3824868"/>
          <a:ext cx="11563815" cy="301752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035289"/>
                <a:gridCol w="1204564"/>
                <a:gridCol w="1367404"/>
                <a:gridCol w="4956558"/>
              </a:tblGrid>
              <a:tr h="29216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3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32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PP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H05VV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Instalacioni provodnik sa izolacijom i plaštom od PVC-mase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Konstrukcija: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bakarni provodnik,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izolacija od PVC-mase,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 ispuna od nevulkanizovane gume,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 plašt od PVC-mase.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Upotreba:U suvim i vlažnim prostorijama za polaganje iznad i ispod maltera. Nije dozvoljeno polaganje u zemlju, na otvorenom prostoru ili u beton zalivanjem.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19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45" y="4806178"/>
            <a:ext cx="3676539" cy="92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39590" y="327025"/>
            <a:ext cx="8279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PRIMJERI OZNAČAVANJA ENERETSKI IZOLOVANIH PROVODNIKA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24248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055" y="1025913"/>
            <a:ext cx="11057553" cy="54194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36742" y="144966"/>
            <a:ext cx="3123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b="1" dirty="0" smtClean="0"/>
              <a:t>ZADACI ZA DOMAĆI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7267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712" y="1129765"/>
            <a:ext cx="10515600" cy="101127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/>
            <a:r>
              <a:rPr lang="sr-Latn-CS" b="1" dirty="0" smtClean="0"/>
              <a:t>Označavanje energetski izolovanih provodnika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3219" y="3065780"/>
            <a:ext cx="112685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dirty="0"/>
              <a:t>Oznake izolovanih provodnika po JUS N.C0.006/1961 i  JUS N.C0.010/1970-u sastoje se od grupa slovnih simbola i brojeva. U jednoj oznaci teorijski mož</a:t>
            </a:r>
            <a:r>
              <a:rPr lang="en-US" sz="2800" dirty="0"/>
              <a:t>e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sr-Latn-CS" sz="2800" b="1" dirty="0"/>
              <a:t>š</a:t>
            </a:r>
            <a:r>
              <a:rPr lang="en-US" sz="2800" b="1" dirty="0" err="1"/>
              <a:t>est</a:t>
            </a:r>
            <a:r>
              <a:rPr lang="en-US" sz="2800" b="1" dirty="0"/>
              <a:t> </a:t>
            </a:r>
            <a:r>
              <a:rPr lang="en-US" sz="2800" b="1" dirty="0" err="1"/>
              <a:t>grupa</a:t>
            </a:r>
            <a:r>
              <a:rPr lang="en-US" sz="2800" dirty="0"/>
              <a:t>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7462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544450"/>
              </p:ext>
            </p:extLst>
          </p:nvPr>
        </p:nvGraphicFramePr>
        <p:xfrm>
          <a:off x="0" y="122664"/>
          <a:ext cx="12192000" cy="664014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648272"/>
                <a:gridCol w="6543728"/>
              </a:tblGrid>
              <a:tr h="585681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    I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spc="35" dirty="0" err="1" smtClean="0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9" marR="37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72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6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60" dirty="0" err="1" smtClean="0">
                          <a:effectLst/>
                        </a:rPr>
                        <a:t>Provodnici</a:t>
                      </a:r>
                      <a:r>
                        <a:rPr lang="en-US" sz="2000" spc="60" dirty="0" smtClean="0">
                          <a:effectLst/>
                        </a:rPr>
                        <a:t> </a:t>
                      </a:r>
                      <a:r>
                        <a:rPr lang="en-US" sz="2000" spc="60" dirty="0" err="1" smtClean="0">
                          <a:effectLst/>
                        </a:rPr>
                        <a:t>za</a:t>
                      </a:r>
                      <a:r>
                        <a:rPr lang="en-US" sz="2000" spc="60" dirty="0" smtClean="0">
                          <a:effectLst/>
                        </a:rPr>
                        <a:t> </a:t>
                      </a:r>
                      <a:r>
                        <a:rPr lang="en-US" sz="2000" spc="55" dirty="0" smtClean="0">
                          <a:effectLst/>
                        </a:rPr>
                        <a:t>op</a:t>
                      </a:r>
                      <a:r>
                        <a:rPr lang="sr-Latn-CS" sz="2000" spc="55" dirty="0" smtClean="0">
                          <a:effectLst/>
                        </a:rPr>
                        <a:t>š</a:t>
                      </a:r>
                      <a:r>
                        <a:rPr lang="en-US" sz="2000" spc="55" dirty="0" err="1" smtClean="0">
                          <a:effectLst/>
                        </a:rPr>
                        <a:t>te</a:t>
                      </a:r>
                      <a:r>
                        <a:rPr lang="en-US" sz="2000" spc="55" dirty="0" smtClean="0">
                          <a:effectLst/>
                        </a:rPr>
                        <a:t> </a:t>
                      </a:r>
                      <a:r>
                        <a:rPr lang="en-US" sz="2000" spc="55" dirty="0" err="1" smtClean="0">
                          <a:effectLst/>
                        </a:rPr>
                        <a:t>podru</a:t>
                      </a:r>
                      <a:r>
                        <a:rPr lang="sr-Latn-CS" sz="2000" spc="55" dirty="0" smtClean="0">
                          <a:effectLst/>
                        </a:rPr>
                        <a:t>č</a:t>
                      </a:r>
                      <a:r>
                        <a:rPr lang="en-US" sz="2000" spc="55" dirty="0" smtClean="0">
                          <a:effectLst/>
                        </a:rPr>
                        <a:t>je </a:t>
                      </a:r>
                      <a:r>
                        <a:rPr lang="en-US" sz="2000" spc="55" dirty="0" err="1" smtClean="0">
                          <a:effectLst/>
                        </a:rPr>
                        <a:t>primjene</a:t>
                      </a:r>
                      <a:endParaRPr lang="en-US" sz="2000" dirty="0" smtClean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5" dirty="0" smtClean="0">
                          <a:effectLst/>
                        </a:rPr>
                        <a:t>(</a:t>
                      </a:r>
                      <a:r>
                        <a:rPr lang="en-US" sz="2000" spc="65" dirty="0" err="1" smtClean="0">
                          <a:effectLst/>
                        </a:rPr>
                        <a:t>Provodnici</a:t>
                      </a:r>
                      <a:r>
                        <a:rPr lang="en-US" sz="2000" spc="65" dirty="0" smtClean="0">
                          <a:effectLst/>
                        </a:rPr>
                        <a:t> </a:t>
                      </a:r>
                      <a:r>
                        <a:rPr lang="en-US" sz="2000" spc="65" dirty="0" err="1" smtClean="0">
                          <a:effectLst/>
                        </a:rPr>
                        <a:t>koji</a:t>
                      </a:r>
                      <a:r>
                        <a:rPr lang="en-US" sz="2000" spc="65" dirty="0" smtClean="0">
                          <a:effectLst/>
                        </a:rPr>
                        <a:t> se </a:t>
                      </a:r>
                      <a:r>
                        <a:rPr lang="en-US" sz="2000" spc="65" dirty="0" err="1" smtClean="0">
                          <a:effectLst/>
                        </a:rPr>
                        <a:t>upotrebljavaju</a:t>
                      </a:r>
                      <a:r>
                        <a:rPr lang="en-US" sz="2000" spc="65" dirty="0" smtClean="0">
                          <a:effectLst/>
                        </a:rPr>
                        <a:t> u </a:t>
                      </a:r>
                      <a:r>
                        <a:rPr lang="en-US" sz="2000" spc="65" dirty="0" err="1" smtClean="0">
                          <a:effectLst/>
                        </a:rPr>
                        <a:t>elektri</a:t>
                      </a:r>
                      <a:r>
                        <a:rPr lang="sr-Latn-CS" sz="2000" spc="65" dirty="0" smtClean="0">
                          <a:effectLst/>
                        </a:rPr>
                        <a:t>č</a:t>
                      </a:r>
                      <a:r>
                        <a:rPr lang="en-US" sz="2000" spc="65" dirty="0" err="1" smtClean="0">
                          <a:effectLst/>
                        </a:rPr>
                        <a:t>nim</a:t>
                      </a:r>
                      <a:r>
                        <a:rPr lang="en-US" sz="2000" spc="65" dirty="0" smtClean="0">
                          <a:effectLst/>
                        </a:rPr>
                        <a:t> </a:t>
                      </a:r>
                      <a:r>
                        <a:rPr lang="en-US" sz="2000" spc="65" dirty="0" err="1" smtClean="0">
                          <a:effectLst/>
                        </a:rPr>
                        <a:t>instala</a:t>
                      </a:r>
                      <a:r>
                        <a:rPr lang="en-US" sz="2000" spc="35" dirty="0" err="1" smtClean="0">
                          <a:effectLst/>
                        </a:rPr>
                        <a:t>cijama</a:t>
                      </a:r>
                      <a:r>
                        <a:rPr lang="en-US" sz="2000" spc="35" dirty="0" smtClean="0">
                          <a:effectLst/>
                        </a:rPr>
                        <a:t> </a:t>
                      </a:r>
                      <a:r>
                        <a:rPr lang="en-US" sz="2000" spc="35" dirty="0" err="1" smtClean="0">
                          <a:effectLst/>
                        </a:rPr>
                        <a:t>za</a:t>
                      </a:r>
                      <a:r>
                        <a:rPr lang="en-US" sz="2000" spc="35" dirty="0" smtClean="0">
                          <a:effectLst/>
                        </a:rPr>
                        <a:t> </a:t>
                      </a:r>
                      <a:r>
                        <a:rPr lang="en-US" sz="2000" spc="35" dirty="0" err="1" smtClean="0">
                          <a:effectLst/>
                        </a:rPr>
                        <a:t>zgrade</a:t>
                      </a:r>
                      <a:r>
                        <a:rPr lang="en-US" sz="2000" spc="35" dirty="0" smtClean="0">
                          <a:effectLst/>
                        </a:rPr>
                        <a:t>)</a:t>
                      </a:r>
                    </a:p>
                  </a:txBody>
                  <a:tcPr marL="37659" marR="37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60" dirty="0">
                          <a:effectLst/>
                        </a:rPr>
                        <a:t>       </a:t>
                      </a:r>
                      <a:r>
                        <a:rPr lang="en-US" sz="2000" spc="55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5" dirty="0">
                          <a:effectLst/>
                        </a:rPr>
                        <a:t>      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5" dirty="0">
                          <a:effectLst/>
                        </a:rPr>
                        <a:t>           </a:t>
                      </a:r>
                      <a:r>
                        <a:rPr lang="en-US" sz="2000" spc="55" dirty="0" err="1">
                          <a:effectLst/>
                        </a:rPr>
                        <a:t>Nemaju</a:t>
                      </a:r>
                      <a:r>
                        <a:rPr lang="en-US" sz="2000" spc="55" dirty="0">
                          <a:effectLst/>
                        </a:rPr>
                        <a:t>  </a:t>
                      </a:r>
                      <a:r>
                        <a:rPr lang="en-US" sz="2000" spc="55" dirty="0" err="1">
                          <a:effectLst/>
                        </a:rPr>
                        <a:t>slovni</a:t>
                      </a:r>
                      <a:r>
                        <a:rPr lang="en-US" sz="2000" spc="55" dirty="0">
                          <a:effectLst/>
                        </a:rPr>
                        <a:t>  </a:t>
                      </a:r>
                      <a:r>
                        <a:rPr lang="en-US" sz="2000" spc="55" dirty="0" err="1">
                          <a:effectLst/>
                        </a:rPr>
                        <a:t>simbol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9" marR="3765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42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5">
                          <a:effectLst/>
                        </a:rPr>
                        <a:t> </a:t>
                      </a:r>
                      <a:endParaRPr lang="en-US" sz="2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7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70">
                          <a:effectLst/>
                        </a:rPr>
                        <a:t>Posebno podru</a:t>
                      </a:r>
                      <a:r>
                        <a:rPr lang="sr-Latn-CS" sz="2000" spc="70">
                          <a:effectLst/>
                        </a:rPr>
                        <a:t>č</a:t>
                      </a:r>
                      <a:r>
                        <a:rPr lang="en-US" sz="2000" spc="70">
                          <a:effectLst/>
                        </a:rPr>
                        <a:t>je primjene provodnika,piše se na prvom mjestu u prvoj grupi 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9" marR="3765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889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35" dirty="0">
                          <a:effectLst/>
                        </a:rPr>
                        <a:t> </a:t>
                      </a:r>
                      <a:r>
                        <a:rPr lang="en-US" sz="2000" spc="35" dirty="0" err="1">
                          <a:effectLst/>
                        </a:rPr>
                        <a:t>ozna</a:t>
                      </a:r>
                      <a:r>
                        <a:rPr lang="sr-Latn-CS" sz="2000" spc="35" dirty="0">
                          <a:effectLst/>
                        </a:rPr>
                        <a:t>č</a:t>
                      </a:r>
                      <a:r>
                        <a:rPr lang="en-US" sz="2000" spc="35" dirty="0" err="1">
                          <a:effectLst/>
                        </a:rPr>
                        <a:t>ava</a:t>
                      </a:r>
                      <a:r>
                        <a:rPr lang="en-US" sz="2000" spc="35" dirty="0">
                          <a:effectLst/>
                        </a:rPr>
                        <a:t> se </a:t>
                      </a:r>
                      <a:r>
                        <a:rPr lang="en-US" sz="2000" spc="60" dirty="0" err="1">
                          <a:effectLst/>
                        </a:rPr>
                        <a:t>jednim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slovnim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simbolom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889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50" dirty="0">
                          <a:effectLst/>
                        </a:rPr>
                        <a:t>A  - 	</a:t>
                      </a:r>
                      <a:r>
                        <a:rPr lang="en-US" sz="2000" spc="50" dirty="0" err="1">
                          <a:effectLst/>
                        </a:rPr>
                        <a:t>automobilski</a:t>
                      </a:r>
                      <a:r>
                        <a:rPr lang="en-US" sz="2000" spc="50" dirty="0">
                          <a:effectLst/>
                        </a:rPr>
                        <a:t> </a:t>
                      </a:r>
                      <a:r>
                        <a:rPr lang="en-US" sz="2000" spc="50" dirty="0" err="1">
                          <a:effectLst/>
                        </a:rPr>
                        <a:t>provodnik</a:t>
                      </a:r>
                      <a:r>
                        <a:rPr lang="en-US" sz="2000" spc="50" dirty="0">
                          <a:effectLst/>
                        </a:rPr>
                        <a:t>;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889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0" dirty="0">
                          <a:effectLst/>
                        </a:rPr>
                        <a:t>D </a:t>
                      </a:r>
                      <a:r>
                        <a:rPr lang="sr-Latn-CS" sz="2000" spc="50" dirty="0">
                          <a:effectLst/>
                        </a:rPr>
                        <a:t> -	</a:t>
                      </a:r>
                      <a:r>
                        <a:rPr lang="en-US" sz="2000" spc="50" dirty="0" err="1">
                          <a:effectLst/>
                        </a:rPr>
                        <a:t>dizali</a:t>
                      </a:r>
                      <a:r>
                        <a:rPr lang="sr-Latn-CS" sz="2000" spc="50" dirty="0">
                          <a:effectLst/>
                        </a:rPr>
                        <a:t>š</a:t>
                      </a:r>
                      <a:r>
                        <a:rPr lang="en-US" sz="2000" spc="50" dirty="0" err="1">
                          <a:effectLst/>
                        </a:rPr>
                        <a:t>ni</a:t>
                      </a:r>
                      <a:r>
                        <a:rPr lang="en-US" sz="2000" spc="50" dirty="0">
                          <a:effectLst/>
                        </a:rPr>
                        <a:t> </a:t>
                      </a:r>
                      <a:r>
                        <a:rPr lang="en-US" sz="2000" spc="50" dirty="0" err="1">
                          <a:effectLst/>
                        </a:rPr>
                        <a:t>provodnik</a:t>
                      </a:r>
                      <a:r>
                        <a:rPr lang="en-US" sz="2000" spc="50" dirty="0">
                          <a:effectLst/>
                        </a:rPr>
                        <a:t>;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889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45" dirty="0">
                          <a:effectLst/>
                        </a:rPr>
                        <a:t>S   -</a:t>
                      </a:r>
                      <a:r>
                        <a:rPr lang="sr-Latn-CS" sz="2000" spc="45" dirty="0">
                          <a:effectLst/>
                        </a:rPr>
                        <a:t>	</a:t>
                      </a:r>
                      <a:r>
                        <a:rPr lang="en-US" sz="2000" spc="45" dirty="0" err="1">
                          <a:effectLst/>
                        </a:rPr>
                        <a:t>provodnik</a:t>
                      </a:r>
                      <a:r>
                        <a:rPr lang="en-US" sz="2000" spc="45" dirty="0">
                          <a:effectLst/>
                        </a:rPr>
                        <a:t> </a:t>
                      </a:r>
                      <a:r>
                        <a:rPr lang="en-US" sz="2000" spc="45" dirty="0" err="1">
                          <a:effectLst/>
                        </a:rPr>
                        <a:t>za</a:t>
                      </a:r>
                      <a:r>
                        <a:rPr lang="en-US" sz="2000" spc="45" dirty="0">
                          <a:effectLst/>
                        </a:rPr>
                        <a:t> </a:t>
                      </a:r>
                      <a:r>
                        <a:rPr lang="en-US" sz="2000" spc="45" dirty="0" err="1">
                          <a:effectLst/>
                        </a:rPr>
                        <a:t>svetiljke</a:t>
                      </a:r>
                      <a:r>
                        <a:rPr lang="en-US" sz="2000" spc="45" dirty="0">
                          <a:effectLst/>
                        </a:rPr>
                        <a:t>;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45" dirty="0">
                          <a:effectLst/>
                        </a:rPr>
                        <a:t>Z  -</a:t>
                      </a:r>
                      <a:r>
                        <a:rPr lang="sr-Latn-CS" sz="2000" spc="45" dirty="0">
                          <a:effectLst/>
                        </a:rPr>
                        <a:t>	</a:t>
                      </a:r>
                      <a:r>
                        <a:rPr lang="en-US" sz="2000" spc="45" dirty="0" err="1">
                          <a:effectLst/>
                        </a:rPr>
                        <a:t>provodnik</a:t>
                      </a:r>
                      <a:r>
                        <a:rPr lang="en-US" sz="2000" spc="45" dirty="0">
                          <a:effectLst/>
                        </a:rPr>
                        <a:t> </a:t>
                      </a:r>
                      <a:r>
                        <a:rPr lang="en-US" sz="2000" spc="45" dirty="0" err="1">
                          <a:effectLst/>
                        </a:rPr>
                        <a:t>za</a:t>
                      </a:r>
                      <a:r>
                        <a:rPr lang="en-US" sz="2000" spc="45" dirty="0">
                          <a:effectLst/>
                        </a:rPr>
                        <a:t> </a:t>
                      </a:r>
                      <a:r>
                        <a:rPr lang="en-US" sz="2000" spc="45" dirty="0" err="1">
                          <a:effectLst/>
                        </a:rPr>
                        <a:t>zavari</a:t>
                      </a:r>
                      <a:r>
                        <a:rPr lang="en-US" sz="2000" spc="30" dirty="0" err="1">
                          <a:effectLst/>
                        </a:rPr>
                        <a:t>vanje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9" marR="3765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7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70" dirty="0" err="1">
                          <a:effectLst/>
                        </a:rPr>
                        <a:t>Vrsta</a:t>
                      </a:r>
                      <a:r>
                        <a:rPr lang="en-US" sz="2000" spc="70" dirty="0">
                          <a:effectLst/>
                        </a:rPr>
                        <a:t> </a:t>
                      </a:r>
                      <a:r>
                        <a:rPr lang="en-US" sz="2000" spc="70" dirty="0" err="1">
                          <a:effectLst/>
                        </a:rPr>
                        <a:t>ma</a:t>
                      </a:r>
                      <a:r>
                        <a:rPr lang="en-US" sz="2000" spc="60" dirty="0" err="1">
                          <a:effectLst/>
                        </a:rPr>
                        <a:t>terijala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izolacije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i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60" dirty="0" err="1">
                          <a:effectLst/>
                        </a:rPr>
                        <a:t>vrsta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materijala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pla</a:t>
                      </a:r>
                      <a:r>
                        <a:rPr lang="sr-Latn-CS" sz="2000" spc="60" dirty="0">
                          <a:effectLst/>
                        </a:rPr>
                        <a:t>š</a:t>
                      </a:r>
                      <a:r>
                        <a:rPr lang="en-US" sz="2000" spc="60" dirty="0">
                          <a:effectLst/>
                        </a:rPr>
                        <a:t>ta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spc="60" dirty="0" err="1">
                          <a:effectLst/>
                        </a:rPr>
                        <a:t>Piše</a:t>
                      </a:r>
                      <a:r>
                        <a:rPr lang="en-US" sz="2000" spc="60" dirty="0">
                          <a:effectLst/>
                        </a:rPr>
                        <a:t> se </a:t>
                      </a:r>
                      <a:r>
                        <a:rPr lang="en-US" sz="2000" spc="60" dirty="0" err="1">
                          <a:effectLst/>
                        </a:rPr>
                        <a:t>na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drugom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mjestu</a:t>
                      </a:r>
                      <a:r>
                        <a:rPr lang="en-US" sz="2000" spc="60" dirty="0">
                          <a:effectLst/>
                        </a:rPr>
                        <a:t> u </a:t>
                      </a:r>
                      <a:r>
                        <a:rPr lang="en-US" sz="2000" spc="60" dirty="0" err="1">
                          <a:effectLst/>
                        </a:rPr>
                        <a:t>prvoj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grupi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spc="60" dirty="0" err="1">
                          <a:effectLst/>
                        </a:rPr>
                        <a:t>Ukoliko</a:t>
                      </a:r>
                      <a:r>
                        <a:rPr lang="en-US" sz="2000" spc="60" dirty="0">
                          <a:effectLst/>
                        </a:rPr>
                        <a:t> je </a:t>
                      </a:r>
                      <a:r>
                        <a:rPr lang="en-US" sz="2000" spc="60" dirty="0" err="1">
                          <a:effectLst/>
                        </a:rPr>
                        <a:t>provodnik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namijenjen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za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električne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instalacije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tada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oznaka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vrste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materijala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dolazi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na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prvo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mjesto</a:t>
                      </a:r>
                      <a:r>
                        <a:rPr lang="en-US" sz="2000" spc="60" dirty="0">
                          <a:effectLst/>
                        </a:rPr>
                        <a:t> u </a:t>
                      </a:r>
                      <a:r>
                        <a:rPr lang="en-US" sz="2000" spc="60" dirty="0" err="1">
                          <a:effectLst/>
                        </a:rPr>
                        <a:t>prvoj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grupi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9" marR="3765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80" dirty="0">
                          <a:effectLst/>
                        </a:rPr>
                        <a:t>G - </a:t>
                      </a:r>
                      <a:r>
                        <a:rPr lang="en-US" sz="2000" spc="80" dirty="0">
                          <a:effectLst/>
                        </a:rPr>
                        <a:t>	</a:t>
                      </a:r>
                      <a:r>
                        <a:rPr lang="en-US" sz="2000" spc="80" dirty="0" err="1">
                          <a:effectLst/>
                        </a:rPr>
                        <a:t>guma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65" dirty="0">
                          <a:effectLst/>
                        </a:rPr>
                        <a:t>P  - </a:t>
                      </a:r>
                      <a:r>
                        <a:rPr lang="en-US" sz="2000" spc="65" dirty="0">
                          <a:effectLst/>
                        </a:rPr>
                        <a:t>	</a:t>
                      </a:r>
                      <a:r>
                        <a:rPr lang="en-US" sz="2000" spc="65" dirty="0" err="1">
                          <a:effectLst/>
                        </a:rPr>
                        <a:t>polivinil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60" dirty="0">
                          <a:effectLst/>
                        </a:rPr>
                        <a:t>E  - </a:t>
                      </a:r>
                      <a:r>
                        <a:rPr lang="en-US" sz="2000" spc="60" dirty="0">
                          <a:effectLst/>
                        </a:rPr>
                        <a:t>	</a:t>
                      </a:r>
                      <a:r>
                        <a:rPr lang="en-US" sz="2000" spc="60" dirty="0" err="1">
                          <a:effectLst/>
                        </a:rPr>
                        <a:t>polietilen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60" dirty="0">
                          <a:effectLst/>
                        </a:rPr>
                        <a:t>X  -    </a:t>
                      </a:r>
                      <a:r>
                        <a:rPr lang="en-US" sz="2000" spc="60" dirty="0" err="1">
                          <a:effectLst/>
                        </a:rPr>
                        <a:t>umreženi</a:t>
                      </a:r>
                      <a:r>
                        <a:rPr lang="en-US" sz="2000" spc="60" dirty="0">
                          <a:effectLst/>
                        </a:rPr>
                        <a:t> </a:t>
                      </a:r>
                      <a:r>
                        <a:rPr lang="en-US" sz="2000" spc="60" dirty="0" err="1">
                          <a:effectLst/>
                        </a:rPr>
                        <a:t>polietilen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75" dirty="0">
                          <a:effectLst/>
                        </a:rPr>
                        <a:t>N  - </a:t>
                      </a:r>
                      <a:r>
                        <a:rPr lang="en-US" sz="2000" spc="75" dirty="0">
                          <a:effectLst/>
                        </a:rPr>
                        <a:t>	</a:t>
                      </a:r>
                      <a:r>
                        <a:rPr lang="en-US" sz="2000" spc="75" dirty="0" err="1">
                          <a:effectLst/>
                        </a:rPr>
                        <a:t>neopren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75" dirty="0">
                          <a:effectLst/>
                        </a:rPr>
                        <a:t>B  - </a:t>
                      </a:r>
                      <a:r>
                        <a:rPr lang="en-US" sz="2000" spc="75" dirty="0">
                          <a:effectLst/>
                        </a:rPr>
                        <a:t>	</a:t>
                      </a:r>
                      <a:r>
                        <a:rPr lang="en-US" sz="2000" spc="75" dirty="0" err="1">
                          <a:effectLst/>
                        </a:rPr>
                        <a:t>butil</a:t>
                      </a:r>
                      <a:r>
                        <a:rPr lang="en-US" sz="2000" spc="75" dirty="0">
                          <a:effectLst/>
                        </a:rPr>
                        <a:t> </a:t>
                      </a:r>
                      <a:r>
                        <a:rPr lang="en-US" sz="2000" spc="75" dirty="0" err="1">
                          <a:effectLst/>
                        </a:rPr>
                        <a:t>guma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55" dirty="0">
                          <a:effectLst/>
                        </a:rPr>
                        <a:t>Si  - </a:t>
                      </a:r>
                      <a:r>
                        <a:rPr lang="en-US" sz="2000" spc="55" dirty="0">
                          <a:effectLst/>
                        </a:rPr>
                        <a:t>	</a:t>
                      </a:r>
                      <a:r>
                        <a:rPr lang="en-US" sz="2000" spc="55" dirty="0" err="1">
                          <a:effectLst/>
                        </a:rPr>
                        <a:t>silikonska</a:t>
                      </a:r>
                      <a:r>
                        <a:rPr lang="en-US" sz="2000" spc="55" dirty="0">
                          <a:effectLst/>
                        </a:rPr>
                        <a:t> </a:t>
                      </a:r>
                      <a:r>
                        <a:rPr lang="en-US" sz="2000" spc="55" dirty="0" err="1">
                          <a:effectLst/>
                        </a:rPr>
                        <a:t>guma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5" dirty="0" err="1">
                          <a:effectLst/>
                        </a:rPr>
                        <a:t>Ep</a:t>
                      </a:r>
                      <a:r>
                        <a:rPr lang="en-US" sz="2000" spc="55" dirty="0">
                          <a:effectLst/>
                        </a:rPr>
                        <a:t> -    </a:t>
                      </a:r>
                      <a:r>
                        <a:rPr lang="en-US" sz="2000" spc="55" dirty="0" err="1">
                          <a:effectLst/>
                        </a:rPr>
                        <a:t>etilen-propilen</a:t>
                      </a:r>
                      <a:r>
                        <a:rPr lang="en-US" sz="2000" spc="55" dirty="0">
                          <a:effectLst/>
                        </a:rPr>
                        <a:t> </a:t>
                      </a:r>
                      <a:r>
                        <a:rPr lang="en-US" sz="2000" spc="55" dirty="0" err="1">
                          <a:effectLst/>
                        </a:rPr>
                        <a:t>guma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70" dirty="0">
                          <a:effectLst/>
                        </a:rPr>
                        <a:t>T  - </a:t>
                      </a:r>
                      <a:r>
                        <a:rPr lang="en-US" sz="2000" spc="70" dirty="0">
                          <a:effectLst/>
                        </a:rPr>
                        <a:t>	</a:t>
                      </a:r>
                      <a:r>
                        <a:rPr lang="en-US" sz="2000" spc="70" dirty="0" err="1" smtClean="0">
                          <a:effectLst/>
                        </a:rPr>
                        <a:t>tekstil</a:t>
                      </a:r>
                      <a:endParaRPr lang="en-US" sz="2000" dirty="0">
                        <a:effectLst/>
                      </a:endParaRPr>
                    </a:p>
                  </a:txBody>
                  <a:tcPr marL="37659" marR="3765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41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odvaja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se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kosom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crtom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(/) od II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grupe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0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9" marR="37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0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949710"/>
              </p:ext>
            </p:extLst>
          </p:nvPr>
        </p:nvGraphicFramePr>
        <p:xfrm>
          <a:off x="434897" y="356838"/>
          <a:ext cx="11496908" cy="642323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748454"/>
                <a:gridCol w="5748454"/>
              </a:tblGrid>
              <a:tr h="529378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                                                II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grupa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oznaka</a:t>
                      </a:r>
                      <a:endParaRPr lang="en-US" sz="22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193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Označava</a:t>
                      </a:r>
                      <a:r>
                        <a:rPr lang="en-US" sz="3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3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specifičnost</a:t>
                      </a:r>
                      <a:r>
                        <a:rPr lang="en-US" sz="3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3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konstrukcije</a:t>
                      </a:r>
                      <a:r>
                        <a:rPr lang="en-US" sz="3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3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provodnika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A - 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5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zaštićen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 od </a:t>
                      </a:r>
                      <a:r>
                        <a:rPr lang="en-US" sz="2200" spc="5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atmosferskih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5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uticaja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N - 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nezapaljiv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T - 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	vi</a:t>
                      </a: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š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a 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termi</a:t>
                      </a: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ka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klasa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K - 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4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kalajisani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, </a:t>
                      </a:r>
                      <a:r>
                        <a:rPr lang="en-US" sz="2200" spc="4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samo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4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kada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4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ovo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4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nije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          </a:t>
                      </a:r>
                      <a:r>
                        <a:rPr lang="en-US" sz="2200" spc="4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obavezno</a:t>
                      </a:r>
                      <a:r>
                        <a:rPr lang="en-US" sz="2200" spc="4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F - 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fino</a:t>
                      </a:r>
                      <a:r>
                        <a:rPr lang="sr-Latn-C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ž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</a:t>
                      </a:r>
                      <a:r>
                        <a:rPr lang="sr-Latn-C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ni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M - 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mnogo</a:t>
                      </a:r>
                      <a:r>
                        <a:rPr lang="sr-Latn-C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ž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</a:t>
                      </a:r>
                      <a:r>
                        <a:rPr lang="sr-Latn-C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ni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S - 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naro</a:t>
                      </a:r>
                      <a:r>
                        <a:rPr lang="sr-Latn-C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ito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5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savitljiv</a:t>
                      </a:r>
                      <a:r>
                        <a:rPr lang="en-US" sz="2200" spc="50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L . 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lak</a:t>
                      </a: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š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a 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konstrukcija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J - 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ja</a:t>
                      </a:r>
                      <a:r>
                        <a:rPr lang="sr-Latn-C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a 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konstrukcija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O - 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oja</a:t>
                      </a: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an 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elementom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za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 no</a:t>
                      </a:r>
                      <a:r>
                        <a:rPr lang="sr-Latn-C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š</a:t>
                      </a:r>
                      <a:r>
                        <a:rPr lang="en-US" sz="2200" spc="6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enje</a:t>
                      </a:r>
                      <a:r>
                        <a:rPr lang="en-US" sz="2200" spc="60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P - 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pou</a:t>
                      </a:r>
                      <a:r>
                        <a:rPr lang="sr-Latn-C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ž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en, 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upreden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R - 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razmaknutim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sr-Latn-C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ž</a:t>
                      </a:r>
                      <a:r>
                        <a:rPr lang="en-US" sz="2200" spc="6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ilama</a:t>
                      </a:r>
                      <a:r>
                        <a:rPr lang="en-US" sz="2200" spc="6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U - 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5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5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upredenim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sr-Latn-C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ž</a:t>
                      </a:r>
                      <a:r>
                        <a:rPr lang="en-US" sz="2200" spc="5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ilama</a:t>
                      </a:r>
                      <a:r>
                        <a:rPr lang="en-US" sz="2200" spc="55" dirty="0">
                          <a:solidFill>
                            <a:sysClr val="windowText" lastClr="000000"/>
                          </a:solidFill>
                          <a:effectLst/>
                        </a:rPr>
                        <a:t>,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Z - </a:t>
                      </a:r>
                      <a:r>
                        <a:rPr lang="en-U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sa</a:t>
                      </a:r>
                      <a:r>
                        <a:rPr lang="en-U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elektri</a:t>
                      </a:r>
                      <a:r>
                        <a:rPr lang="sr-Latn-C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č</a:t>
                      </a:r>
                      <a:r>
                        <a:rPr lang="en-U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nom </a:t>
                      </a:r>
                      <a:r>
                        <a:rPr lang="en-US" sz="2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za</a:t>
                      </a:r>
                      <a:r>
                        <a:rPr lang="sr-Latn-C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š</a:t>
                      </a:r>
                      <a:r>
                        <a:rPr lang="en-US" sz="2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titom</a:t>
                      </a:r>
                      <a:r>
                        <a:rPr lang="en-US" sz="2200" spc="7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7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</a:t>
                      </a:r>
                      <a:endParaRPr lang="en-US" sz="2200" dirty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pc="40" dirty="0">
                          <a:solidFill>
                            <a:sysClr val="windowText" lastClr="000000"/>
                          </a:solidFill>
                          <a:effectLst/>
                        </a:rPr>
                        <a:t>V </a:t>
                      </a:r>
                      <a:r>
                        <a:rPr lang="sr-Latn-CS" sz="2200" spc="40" dirty="0">
                          <a:solidFill>
                            <a:sysClr val="windowText" lastClr="000000"/>
                          </a:solidFill>
                          <a:effectLst/>
                        </a:rPr>
                        <a:t>- </a:t>
                      </a:r>
                      <a:r>
                        <a:rPr lang="en-US" sz="2200" spc="40" dirty="0">
                          <a:solidFill>
                            <a:sysClr val="windowText" lastClr="000000"/>
                          </a:solidFill>
                          <a:effectLst/>
                        </a:rPr>
                        <a:t>	</a:t>
                      </a:r>
                      <a:r>
                        <a:rPr lang="en-US" sz="2200" spc="4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visokonaponski</a:t>
                      </a:r>
                      <a:r>
                        <a:rPr lang="en-US" sz="2200" spc="40" dirty="0">
                          <a:solidFill>
                            <a:sysClr val="windowText" lastClr="000000"/>
                          </a:solidFill>
                          <a:effectLst/>
                        </a:rPr>
                        <a:t>.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endParaRPr lang="en-US" sz="22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937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II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grupa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oznaka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odvaja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se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povlakom</a:t>
                      </a:r>
                      <a:r>
                        <a:rPr lang="en-US" sz="2200" spc="35" dirty="0">
                          <a:solidFill>
                            <a:sysClr val="windowText" lastClr="000000"/>
                          </a:solidFill>
                          <a:effectLst/>
                        </a:rPr>
                        <a:t> od III </a:t>
                      </a:r>
                      <a:r>
                        <a:rPr lang="en-US" sz="2200" spc="35" dirty="0" err="1">
                          <a:solidFill>
                            <a:sysClr val="windowText" lastClr="000000"/>
                          </a:solidFill>
                          <a:effectLst/>
                        </a:rPr>
                        <a:t>grupe</a:t>
                      </a:r>
                      <a:endParaRPr lang="en-US" sz="22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676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337792"/>
              </p:ext>
            </p:extLst>
          </p:nvPr>
        </p:nvGraphicFramePr>
        <p:xfrm>
          <a:off x="234173" y="278779"/>
          <a:ext cx="11686480" cy="63561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843240"/>
                <a:gridCol w="5843240"/>
              </a:tblGrid>
              <a:tr h="73310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III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12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55">
                          <a:effectLst/>
                        </a:rPr>
                        <a:t>Sadrži podatak o zaštitnom provodniku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60">
                          <a:effectLst/>
                        </a:rPr>
                        <a:t>Ukoliko je u energetskom vodu ugra</a:t>
                      </a:r>
                      <a:r>
                        <a:rPr lang="sr-Latn-CS" sz="2400" spc="60">
                          <a:effectLst/>
                        </a:rPr>
                        <a:t>đ</a:t>
                      </a:r>
                      <a:r>
                        <a:rPr lang="en-US" sz="2400" spc="60">
                          <a:effectLst/>
                        </a:rPr>
                        <a:t>en za</a:t>
                      </a:r>
                      <a:r>
                        <a:rPr lang="sr-Latn-CS" sz="2400" spc="60">
                          <a:effectLst/>
                        </a:rPr>
                        <a:t>š</a:t>
                      </a:r>
                      <a:r>
                        <a:rPr lang="en-US" sz="2400" spc="60">
                          <a:effectLst/>
                        </a:rPr>
                        <a:t>titni ili nulti </a:t>
                      </a:r>
                      <a:r>
                        <a:rPr lang="en-US" sz="2400" spc="65">
                          <a:effectLst/>
                        </a:rPr>
                        <a:t>provodnik u oznaci se stavlja slovo </a:t>
                      </a:r>
                      <a:r>
                        <a:rPr lang="sr-Latn-CS" sz="2400" spc="65">
                          <a:effectLst/>
                        </a:rPr>
                        <a:t>»</a:t>
                      </a:r>
                      <a:r>
                        <a:rPr lang="en-US" sz="2400" spc="65">
                          <a:effectLst/>
                        </a:rPr>
                        <a:t>Y</a:t>
                      </a:r>
                      <a:r>
                        <a:rPr lang="sr-Latn-CS" sz="2400" spc="65">
                          <a:effectLst/>
                        </a:rPr>
                        <a:t>«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10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III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odvaja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se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povlakom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od IV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grupe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10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IV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16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55">
                          <a:effectLst/>
                        </a:rPr>
                        <a:t>Označ</a:t>
                      </a:r>
                      <a:r>
                        <a:rPr lang="en-US" sz="2400" spc="55">
                          <a:effectLst/>
                        </a:rPr>
                        <a:t>ava vrstu materijala od koga je pro</a:t>
                      </a:r>
                      <a:r>
                        <a:rPr lang="en-US" sz="2400" spc="45">
                          <a:effectLst/>
                        </a:rPr>
                        <a:t>vodnik  izgra</a:t>
                      </a:r>
                      <a:r>
                        <a:rPr lang="sr-Latn-CS" sz="2400" spc="45">
                          <a:effectLst/>
                        </a:rPr>
                        <a:t>đ</a:t>
                      </a:r>
                      <a:r>
                        <a:rPr lang="en-US" sz="2400" spc="45">
                          <a:effectLst/>
                        </a:rPr>
                        <a:t>en  i oblik  presjeka  provodnika</a:t>
                      </a:r>
                      <a:endParaRPr lang="en-US" sz="2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55">
                          <a:effectLst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70">
                          <a:effectLst/>
                        </a:rPr>
                        <a:t>A - </a:t>
                      </a:r>
                      <a:r>
                        <a:rPr lang="en-US" sz="2400" spc="70">
                          <a:effectLst/>
                        </a:rPr>
                        <a:t>	 aluminijumski provodnik i</a:t>
                      </a:r>
                      <a:endParaRPr lang="en-US" sz="2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75">
                          <a:effectLst/>
                        </a:rPr>
                        <a:t>S  -</a:t>
                      </a:r>
                      <a:r>
                        <a:rPr lang="en-US" sz="2400" spc="75">
                          <a:effectLst/>
                        </a:rPr>
                        <a:t>	 sektorski presjek provodnika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45">
                          <a:effectLst/>
                        </a:rPr>
                        <a:t>Kada  je </a:t>
                      </a:r>
                      <a:r>
                        <a:rPr lang="en-US" sz="2400" spc="70">
                          <a:effectLst/>
                        </a:rPr>
                        <a:t>materijal bakar kao i kada je presjek okrugao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70">
                          <a:effectLst/>
                        </a:rPr>
                        <a:t>ne </a:t>
                      </a:r>
                      <a:r>
                        <a:rPr lang="en-US" sz="2400" spc="60">
                          <a:effectLst/>
                        </a:rPr>
                        <a:t>koristi se nikakva oznaka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10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IV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odvaja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se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jednim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slovnim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mjestom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od V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grupe</a:t>
                      </a:r>
                      <a:r>
                        <a:rPr lang="en-US" sz="24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71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640671"/>
              </p:ext>
            </p:extLst>
          </p:nvPr>
        </p:nvGraphicFramePr>
        <p:xfrm>
          <a:off x="289931" y="211873"/>
          <a:ext cx="11664176" cy="655202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832088"/>
                <a:gridCol w="5832088"/>
              </a:tblGrid>
              <a:tr h="524486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V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197" marR="68197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6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50">
                          <a:effectLst/>
                        </a:rPr>
                        <a:t>Daje  podatke  o  broju  ž</a:t>
                      </a:r>
                      <a:r>
                        <a:rPr lang="en-US" sz="2400" spc="50">
                          <a:effectLst/>
                        </a:rPr>
                        <a:t>ila  u  provodniku  i  nominalnom presjeku </a:t>
                      </a:r>
                      <a:r>
                        <a:rPr lang="sr-Latn-CS" sz="2400" spc="50">
                          <a:effectLst/>
                        </a:rPr>
                        <a:t>ž</a:t>
                      </a:r>
                      <a:r>
                        <a:rPr lang="en-US" sz="2400" spc="50">
                          <a:effectLst/>
                        </a:rPr>
                        <a:t>ila</a:t>
                      </a:r>
                      <a:endParaRPr lang="en-US" sz="2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45">
                          <a:effectLst/>
                        </a:rPr>
                        <a:t> </a:t>
                      </a:r>
                      <a:endParaRPr lang="en-US" sz="24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35">
                          <a:effectLst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197" marR="6819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80">
                          <a:effectLst/>
                        </a:rPr>
                        <a:t>Broj ž</a:t>
                      </a:r>
                      <a:r>
                        <a:rPr lang="en-US" sz="2000" spc="80">
                          <a:effectLst/>
                        </a:rPr>
                        <a:t>ila n za energetske provodnike mo</a:t>
                      </a:r>
                      <a:r>
                        <a:rPr lang="sr-Latn-CS" sz="2000" spc="80">
                          <a:effectLst/>
                        </a:rPr>
                        <a:t>ž</a:t>
                      </a:r>
                      <a:r>
                        <a:rPr lang="en-US" sz="2000" spc="80">
                          <a:effectLst/>
                        </a:rPr>
                        <a:t>e biti od </a:t>
                      </a:r>
                      <a:r>
                        <a:rPr lang="en-US" sz="2000" spc="25">
                          <a:effectLst/>
                        </a:rPr>
                        <a:t>1 </a:t>
                      </a:r>
                      <a:r>
                        <a:rPr lang="sr-Latn-CS" sz="2000" spc="25">
                          <a:effectLst/>
                        </a:rPr>
                        <a:t>do</a:t>
                      </a:r>
                      <a:r>
                        <a:rPr lang="en-US" sz="2000" spc="25">
                          <a:effectLst/>
                        </a:rPr>
                        <a:t> 5. </a:t>
                      </a:r>
                      <a:endParaRPr lang="en-US" sz="2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25">
                          <a:effectLst/>
                        </a:rPr>
                        <a:t>Presjek provodnika daje se u mm</a:t>
                      </a:r>
                      <a:r>
                        <a:rPr lang="en-US" sz="2000" spc="25" baseline="30000">
                          <a:effectLst/>
                        </a:rPr>
                        <a:t>2</a:t>
                      </a:r>
                      <a:r>
                        <a:rPr lang="en-US" sz="2000" spc="25">
                          <a:effectLst/>
                        </a:rPr>
                        <a:t> po standardnim </a:t>
                      </a:r>
                      <a:r>
                        <a:rPr lang="en-US" sz="2000" spc="55">
                          <a:effectLst/>
                        </a:rPr>
                        <a:t>vrijednostima prema tablici.</a:t>
                      </a:r>
                      <a:endParaRPr lang="en-US" sz="20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5">
                          <a:effectLst/>
                        </a:rPr>
                        <a:t>Ova dva broja me</a:t>
                      </a:r>
                      <a:r>
                        <a:rPr lang="sr-Latn-CS" sz="2000" spc="55">
                          <a:effectLst/>
                        </a:rPr>
                        <a:t>đ</a:t>
                      </a:r>
                      <a:r>
                        <a:rPr lang="en-US" sz="2000" spc="55">
                          <a:effectLst/>
                        </a:rPr>
                        <a:t>u</a:t>
                      </a:r>
                      <a:r>
                        <a:rPr lang="en-US" sz="2000" spc="50">
                          <a:effectLst/>
                        </a:rPr>
                        <a:t>sobno su vezana znakom mno</a:t>
                      </a:r>
                      <a:r>
                        <a:rPr lang="sr-Latn-CS" sz="2000" spc="50">
                          <a:effectLst/>
                        </a:rPr>
                        <a:t>ž</a:t>
                      </a:r>
                      <a:r>
                        <a:rPr lang="en-US" sz="2000" spc="50">
                          <a:effectLst/>
                        </a:rPr>
                        <a:t>enja npr. 3 x </a:t>
                      </a:r>
                      <a:r>
                        <a:rPr lang="sr-Latn-CS" sz="2000" spc="50">
                          <a:effectLst/>
                        </a:rPr>
                        <a:t>10, š</a:t>
                      </a:r>
                      <a:r>
                        <a:rPr lang="en-US" sz="2000" spc="50">
                          <a:effectLst/>
                        </a:rPr>
                        <a:t>to zna</a:t>
                      </a:r>
                      <a:r>
                        <a:rPr lang="sr-Latn-CS" sz="2000" spc="50">
                          <a:effectLst/>
                        </a:rPr>
                        <a:t>č</a:t>
                      </a:r>
                      <a:r>
                        <a:rPr lang="en-US" sz="2000" spc="50">
                          <a:effectLst/>
                        </a:rPr>
                        <a:t>i </a:t>
                      </a:r>
                      <a:r>
                        <a:rPr lang="sr-Latn-CS" sz="2000" spc="25">
                          <a:effectLst/>
                        </a:rPr>
                        <a:t>tri provodnika presjeka po 10 mm</a:t>
                      </a:r>
                      <a:r>
                        <a:rPr lang="sr-Latn-CS" sz="2000" spc="25" baseline="30000">
                          <a:effectLst/>
                        </a:rPr>
                        <a:t>2</a:t>
                      </a:r>
                      <a:r>
                        <a:rPr lang="sr-Latn-CS" sz="2000" spc="25">
                          <a:effectLst/>
                        </a:rPr>
                        <a:t> ili </a:t>
                      </a:r>
                      <a:r>
                        <a:rPr lang="sr-Latn-CS" sz="2000" spc="45">
                          <a:effectLst/>
                        </a:rPr>
                        <a:t>npr. 3x10+6, </a:t>
                      </a:r>
                      <a:r>
                        <a:rPr lang="sr-Latn-CS" sz="2000" spc="25">
                          <a:effectLst/>
                        </a:rPr>
                        <a:t>što znači: tri provodnika presjeka po 10 mm</a:t>
                      </a:r>
                      <a:r>
                        <a:rPr lang="sr-Latn-CS" sz="2000" spc="25" baseline="30000">
                          <a:effectLst/>
                        </a:rPr>
                        <a:t>2</a:t>
                      </a:r>
                      <a:r>
                        <a:rPr lang="sr-Latn-CS" sz="2000" spc="25">
                          <a:effectLst/>
                        </a:rPr>
                        <a:t> i četvrti </a:t>
                      </a:r>
                      <a:r>
                        <a:rPr lang="sr-Latn-CS" sz="2000" spc="20">
                          <a:effectLst/>
                        </a:rPr>
                        <a:t>provodnik presjeka 6 mm</a:t>
                      </a:r>
                      <a:r>
                        <a:rPr lang="sr-Latn-CS" sz="2000" spc="20" baseline="30000">
                          <a:effectLst/>
                        </a:rPr>
                        <a:t>2</a:t>
                      </a:r>
                      <a:r>
                        <a:rPr lang="sr-Latn-CS" sz="2000" spc="20">
                          <a:effectLst/>
                        </a:rPr>
                        <a:t>.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197" marR="68197" marT="0" marB="0" anchor="ctr"/>
                </a:tc>
              </a:tr>
              <a:tr h="638621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VI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piše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se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odmah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iza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V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grupe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spc="35" dirty="0" err="1" smtClean="0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197" marR="68197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852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VI </a:t>
                      </a:r>
                      <a:r>
                        <a:rPr lang="en-US" sz="2800" spc="35" dirty="0" err="1">
                          <a:solidFill>
                            <a:schemeClr val="tx1"/>
                          </a:solidFill>
                          <a:effectLst/>
                        </a:rPr>
                        <a:t>grupa</a:t>
                      </a:r>
                      <a:r>
                        <a:rPr lang="en-US" sz="2800" spc="3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spc="35" dirty="0" err="1" smtClean="0">
                          <a:solidFill>
                            <a:schemeClr val="tx1"/>
                          </a:solidFill>
                          <a:effectLst/>
                        </a:rPr>
                        <a:t>oznaka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197" marR="68197" marT="0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158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10" dirty="0">
                          <a:effectLst/>
                        </a:rPr>
                        <a:t>Broj koji označava visinu nomi</a:t>
                      </a:r>
                      <a:r>
                        <a:rPr lang="sr-Latn-CS" sz="2400" spc="60" dirty="0">
                          <a:effectLst/>
                        </a:rPr>
                        <a:t>nalnog napona za koji je provodnik izrađen.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197" marR="68197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60" dirty="0">
                          <a:effectLst/>
                        </a:rPr>
                        <a:t>Ova se </a:t>
                      </a:r>
                      <a:r>
                        <a:rPr lang="sr-Latn-CS" sz="2000" spc="15" dirty="0">
                          <a:effectLst/>
                        </a:rPr>
                        <a:t>oznaka ne stavlja za provodnike izrađene za male i niske </a:t>
                      </a:r>
                      <a:r>
                        <a:rPr lang="sr-Latn-CS" sz="2000" spc="25" dirty="0">
                          <a:effectLst/>
                        </a:rPr>
                        <a:t>napone, već isključivo za visoke napone.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000" spc="50" dirty="0">
                          <a:effectLst/>
                        </a:rPr>
                        <a:t>Ako je fazni napon za √3 manji od linij</a:t>
                      </a:r>
                      <a:r>
                        <a:rPr lang="sr-Latn-CS" sz="2000" spc="65" dirty="0">
                          <a:effectLst/>
                        </a:rPr>
                        <a:t>skog, tada se on ne ispisuje, ali ako je drugi odnos </a:t>
                      </a:r>
                      <a:r>
                        <a:rPr lang="sr-Latn-CS" sz="2000" spc="50" dirty="0">
                          <a:effectLst/>
                        </a:rPr>
                        <a:t>između ova dva napona, tada se ispisuje i fazni napon </a:t>
                      </a:r>
                      <a:r>
                        <a:rPr lang="sr-Latn-CS" sz="2000" spc="15" dirty="0">
                          <a:effectLst/>
                        </a:rPr>
                        <a:t>npr. 10/8 kV.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197" marR="6819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6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049" y="524107"/>
            <a:ext cx="114297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600" b="1" dirty="0"/>
              <a:t>Označavanje  provodnika i kablova prema CENELEC-u</a:t>
            </a:r>
            <a:endParaRPr lang="en-US" sz="3600" b="1" dirty="0"/>
          </a:p>
          <a:p>
            <a:r>
              <a:rPr lang="sr-Latn-CS" sz="3600" b="1" dirty="0"/>
              <a:t> </a:t>
            </a:r>
            <a:endParaRPr lang="en-US" sz="3600" b="1" dirty="0"/>
          </a:p>
          <a:p>
            <a:r>
              <a:rPr lang="sr-Latn-CS" sz="3600" b="1" dirty="0"/>
              <a:t>CENELEC-</a:t>
            </a:r>
            <a:r>
              <a:rPr lang="sr-Latn-CS" sz="3600" dirty="0"/>
              <a:t>Evropski komitet za elektrotehničku standardizaciju za zemlje Evropske unije i Zajednice evropskog slobodnog tržišta (EFTA) izdao je standarde za označavanje provodnika koji se razlikuju od „starih“ standarda</a:t>
            </a:r>
            <a:r>
              <a:rPr lang="sr-Latn-CS" sz="3600" dirty="0" smtClean="0"/>
              <a:t>.</a:t>
            </a:r>
          </a:p>
          <a:p>
            <a:r>
              <a:rPr lang="sr-Latn-CS" sz="3600" dirty="0" smtClean="0"/>
              <a:t> </a:t>
            </a:r>
            <a:r>
              <a:rPr lang="sr-Latn-CS" sz="3600" dirty="0"/>
              <a:t>Radi se o takozvanim „harmonizovanim“ provodnicima, koji pored ostalih oznaka, imaju na plaštu oznaku „HAR“.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096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255108"/>
              </p:ext>
            </p:extLst>
          </p:nvPr>
        </p:nvGraphicFramePr>
        <p:xfrm>
          <a:off x="167268" y="133829"/>
          <a:ext cx="11831444" cy="6612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89073"/>
                <a:gridCol w="3042371"/>
              </a:tblGrid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OZNAKA NORME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Harmonizovani tip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H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effectLst/>
                        </a:rPr>
                        <a:t>Nacionalni tip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A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NAZIVNI (RADNI) NAPON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300/300V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03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300/500V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05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450/750V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07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IZOLACIJA PROVODNIKA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PVC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V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Prirodna(NR) i butil guma (SBR)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R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Silikonska guma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S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Etilen.propilen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B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PLAŠT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PVC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V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Prirodna(NR) i butil guma (SBR)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R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Neopren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N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Oplet sa staklenim vlaknima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J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Oplet sa tekstilnim vlaknima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T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Vodootporni oplet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T2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Hlorosulfonirani polietilen(CSM-otporan na plamen)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N4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SPECIJALNA KONSTRUKCIJA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Pljosnati djeljivi provodnici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H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Pljosnati nedjeljivi provodnici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H2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Profilni provodnici, takozvano centralno srce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D5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 PROVODNIK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effectLst/>
                        </a:rPr>
                        <a:t>Puni poprečni presjek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-U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Mnogožični (fleksibilni) za fiksno polaganje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-R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Mnogožični (fleksibilni) za savitljive vodove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-K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Finožični (ekstra fleksibilni) za savitljive vodove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-H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Posebno savitljivi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-Y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BROJ ŽILA                                                     -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ZAŠTITNI PROVODNIK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Sa zaštitnim provodnikom/zeleno žuta žila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G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solidFill>
                            <a:schemeClr val="tx1"/>
                          </a:solidFill>
                          <a:effectLst/>
                        </a:rPr>
                        <a:t>Bez zaštitnog provodnika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>
                          <a:effectLst/>
                        </a:rPr>
                        <a:t>X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spc="10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PRESJEK PROVODNIKA                                       -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3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43" y="1338146"/>
            <a:ext cx="11237426" cy="4326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997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624</Words>
  <Application>Microsoft Office PowerPoint</Application>
  <PresentationFormat>Widescreen</PresentationFormat>
  <Paragraphs>172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Office Theme</vt:lpstr>
      <vt:lpstr>Document</vt:lpstr>
      <vt:lpstr>PowerPoint Presentation</vt:lpstr>
      <vt:lpstr>Označavanje energetski izolovanih provodnika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ELEKTRIČNE INSTALACIJE</dc:title>
  <dc:creator>melanija calasan</dc:creator>
  <cp:lastModifiedBy>melanija calasan</cp:lastModifiedBy>
  <cp:revision>29</cp:revision>
  <dcterms:created xsi:type="dcterms:W3CDTF">2018-09-11T19:54:09Z</dcterms:created>
  <dcterms:modified xsi:type="dcterms:W3CDTF">2018-09-26T07:37:34Z</dcterms:modified>
</cp:coreProperties>
</file>