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7"/>
  </p:notesMasterIdLst>
  <p:sldIdLst>
    <p:sldId id="282" r:id="rId2"/>
    <p:sldId id="276" r:id="rId3"/>
    <p:sldId id="277" r:id="rId4"/>
    <p:sldId id="278" r:id="rId5"/>
    <p:sldId id="279" r:id="rId6"/>
    <p:sldId id="265" r:id="rId7"/>
    <p:sldId id="270" r:id="rId8"/>
    <p:sldId id="267" r:id="rId9"/>
    <p:sldId id="271" r:id="rId10"/>
    <p:sldId id="272" r:id="rId11"/>
    <p:sldId id="273" r:id="rId12"/>
    <p:sldId id="280" r:id="rId13"/>
    <p:sldId id="274" r:id="rId14"/>
    <p:sldId id="275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08.02.2021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9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5DEA0-9416-4CE8-9FEB-9F2CE27191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109F-7888-4136-9B3E-20BAA6C67FDD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19C4-B6E4-4D6E-8D97-DE5AADDB81FB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7D46-938B-4917-9A18-B9553131B127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E999-636C-4132-B432-58E8E3545225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7B5D-88E8-4FB1-92E3-A99C2603A8BF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365F-66F6-4C2C-805D-D761C4C152B0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4DF9-2F56-4D96-955D-9D8A8FD77192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5426-41CC-48C7-8912-28FA9F671D15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8EB-FB91-4281-B0DF-EB4740A3C534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98C5-E4C2-4F70-ADD4-97D4687DC8EF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A3DB0-F3E2-4ACF-A3C7-629DBE7AFDA0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DBC619-B21B-4578-B6F2-943438C3904D}" type="datetime1">
              <a:rPr lang="en-US" smtClean="0"/>
              <a:pPr/>
              <a:t>08.02.2021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z="3600" i="1" dirty="0" smtClean="0"/>
              <a:t>Semjuel Beket</a:t>
            </a:r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i="1" dirty="0" smtClean="0"/>
              <a:t>Čekajući Godoa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00400"/>
            <a:ext cx="63246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230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066800"/>
            <a:ext cx="7391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  <a:p>
            <a:pPr algn="ctr"/>
            <a:endParaRPr lang="sr-Latn-CS" sz="2800" i="1" dirty="0" smtClean="0"/>
          </a:p>
        </p:txBody>
      </p:sp>
      <p:pic>
        <p:nvPicPr>
          <p:cNvPr id="5" name="Picture 4" descr="https://encrypted-tbn2.gstatic.com/images?q=tbn:ANd9GcRDAs0XL9ybOsz6qkXXHBaFwYbxbCT5UEpfH3PLy4Ghgd3QseKA1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84385"/>
            <a:ext cx="6705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3040" y="990600"/>
            <a:ext cx="6196405" cy="4732469"/>
          </a:xfrm>
        </p:spPr>
        <p:txBody>
          <a:bodyPr/>
          <a:lstStyle/>
          <a:p>
            <a:r>
              <a:rPr lang="sr-Latn-ME" dirty="0" smtClean="0"/>
              <a:t>Oni su antijunaci koji samo dugo razgovaraju ili dugo ćute, čudno razmišljaju i rezonuju;</a:t>
            </a:r>
          </a:p>
          <a:p>
            <a:r>
              <a:rPr lang="sr-Latn-ME" dirty="0" smtClean="0"/>
              <a:t>Po tome oličavaju izgubljene i dezorijentisane ljude kojima život ništa nije dao i čiji se ovozemaljski život sveo na nekakvo čekanje.</a:t>
            </a:r>
          </a:p>
          <a:p>
            <a:r>
              <a:rPr lang="sr-Latn-ME" dirty="0" smtClean="0"/>
              <a:t>Znaju koga čekaju, ali ko je (Godo) ne znaju, zašto ga čekaju ne znaju, šta očekuju od njega ni to ne znaju.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3040" y="1447800"/>
            <a:ext cx="6196405" cy="4275269"/>
          </a:xfrm>
        </p:spPr>
        <p:txBody>
          <a:bodyPr/>
          <a:lstStyle/>
          <a:p>
            <a:r>
              <a:rPr lang="sr-Latn-ME" dirty="0" smtClean="0"/>
              <a:t>Čekanje je lišeno smisla i svrhe;</a:t>
            </a:r>
          </a:p>
          <a:p>
            <a:r>
              <a:rPr lang="sr-Latn-ME" dirty="0" smtClean="0"/>
              <a:t>Čekanje je apsurdno jer je neizvjesno i nemotivisano- ono je izraz čovjekove osuđenosti na čekanje, a čekanje je samo varka.</a:t>
            </a:r>
          </a:p>
          <a:p>
            <a:r>
              <a:rPr lang="sr-Latn-ME" dirty="0" smtClean="0"/>
              <a:t>Čekanje je samo druga riječ za čovjekovu nemoć pred sudbinom koja je gluva i nijema za čovjekove patnje i strepnje.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7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63040" y="914400"/>
            <a:ext cx="6196405" cy="4808669"/>
          </a:xfrm>
        </p:spPr>
        <p:txBody>
          <a:bodyPr/>
          <a:lstStyle/>
          <a:p>
            <a:r>
              <a:rPr lang="sr-Latn-ME" dirty="0" smtClean="0"/>
              <a:t>Predmetnosti  prikazane u drami imaju simbolično značenje.</a:t>
            </a:r>
          </a:p>
          <a:p>
            <a:endParaRPr lang="sr-Latn-ME" dirty="0"/>
          </a:p>
          <a:p>
            <a:r>
              <a:rPr lang="sr-Latn-ME" dirty="0" smtClean="0"/>
              <a:t>Polje=</a:t>
            </a:r>
          </a:p>
          <a:p>
            <a:r>
              <a:rPr lang="sr-Latn-ME" dirty="0" smtClean="0"/>
              <a:t>Put=</a:t>
            </a:r>
          </a:p>
          <a:p>
            <a:r>
              <a:rPr lang="sr-Latn-ME" dirty="0" smtClean="0"/>
              <a:t>Drvo=</a:t>
            </a:r>
          </a:p>
          <a:p>
            <a:r>
              <a:rPr lang="sr-Latn-ME" dirty="0" smtClean="0"/>
              <a:t>Veče=</a:t>
            </a:r>
          </a:p>
          <a:p>
            <a:r>
              <a:rPr lang="sr-Latn-ME" dirty="0" smtClean="0"/>
              <a:t>Scena=</a:t>
            </a:r>
          </a:p>
          <a:p>
            <a:r>
              <a:rPr lang="sr-Latn-ME" dirty="0" smtClean="0"/>
              <a:t>Sunce i Mjesec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3040" y="838200"/>
            <a:ext cx="6196405" cy="488486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Predmetnosti</a:t>
            </a:r>
            <a:r>
              <a:rPr lang="en-US" dirty="0"/>
              <a:t>  </a:t>
            </a:r>
            <a:r>
              <a:rPr lang="en-US" dirty="0" err="1"/>
              <a:t>prikazane</a:t>
            </a:r>
            <a:r>
              <a:rPr lang="en-US" dirty="0"/>
              <a:t> u </a:t>
            </a:r>
            <a:r>
              <a:rPr lang="en-US" dirty="0" err="1"/>
              <a:t>drami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simbolično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 smtClean="0"/>
              <a:t>Polje</a:t>
            </a:r>
            <a:r>
              <a:rPr lang="en-US" dirty="0" smtClean="0"/>
              <a:t>=</a:t>
            </a:r>
            <a:r>
              <a:rPr lang="sr-Latn-ME" dirty="0"/>
              <a:t> </a:t>
            </a:r>
            <a:r>
              <a:rPr lang="sr-Latn-ME" dirty="0" smtClean="0"/>
              <a:t>nepregledna životna pozornica</a:t>
            </a:r>
            <a:endParaRPr lang="en-US" dirty="0"/>
          </a:p>
          <a:p>
            <a:r>
              <a:rPr lang="en-US" dirty="0" smtClean="0"/>
              <a:t>Put=</a:t>
            </a:r>
            <a:r>
              <a:rPr lang="sr-Latn-ME" dirty="0" smtClean="0"/>
              <a:t> izlaz, ali to je samo nagovještaj, uistinu izlaza nema, on je samo želja;</a:t>
            </a:r>
            <a:endParaRPr lang="en-US" dirty="0"/>
          </a:p>
          <a:p>
            <a:r>
              <a:rPr lang="en-US" dirty="0" err="1"/>
              <a:t>Drvo</a:t>
            </a:r>
            <a:r>
              <a:rPr lang="en-US" dirty="0" smtClean="0"/>
              <a:t>=</a:t>
            </a:r>
            <a:r>
              <a:rPr lang="sr-Latn-ME" dirty="0" smtClean="0"/>
              <a:t> usamljenost (akteri priče strahuju od samoće)</a:t>
            </a:r>
            <a:endParaRPr lang="en-US" dirty="0"/>
          </a:p>
          <a:p>
            <a:r>
              <a:rPr lang="en-US" dirty="0" err="1"/>
              <a:t>Veče</a:t>
            </a:r>
            <a:r>
              <a:rPr lang="en-US" dirty="0" smtClean="0"/>
              <a:t>=</a:t>
            </a:r>
            <a:r>
              <a:rPr lang="sr-Latn-ME" dirty="0" smtClean="0"/>
              <a:t> veče, neizvjesnost, tajanstvenost;</a:t>
            </a:r>
            <a:endParaRPr lang="en-US" dirty="0"/>
          </a:p>
          <a:p>
            <a:r>
              <a:rPr lang="en-US" dirty="0" err="1"/>
              <a:t>Scena</a:t>
            </a:r>
            <a:r>
              <a:rPr lang="en-US" dirty="0" smtClean="0"/>
              <a:t>=</a:t>
            </a:r>
            <a:r>
              <a:rPr lang="sr-Latn-ME" dirty="0" smtClean="0"/>
              <a:t> nepromjenljivost;</a:t>
            </a:r>
            <a:endParaRPr lang="en-US" dirty="0"/>
          </a:p>
          <a:p>
            <a:r>
              <a:rPr lang="en-US" dirty="0" err="1"/>
              <a:t>Sunce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Mjesec</a:t>
            </a:r>
            <a:r>
              <a:rPr lang="sr-Latn-ME" dirty="0" smtClean="0"/>
              <a:t>- ovi motivi simbolizuju sklad, harmoniju i zakonitost koji vladaju samo u vasioni, dakle izvan prostora ljudske egzistencije;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295400"/>
            <a:ext cx="6196405" cy="4427669"/>
          </a:xfrm>
        </p:spPr>
        <p:txBody>
          <a:bodyPr>
            <a:normAutofit fontScale="92500"/>
          </a:bodyPr>
          <a:lstStyle/>
          <a:p>
            <a:r>
              <a:rPr lang="sr-Latn-ME" dirty="0" smtClean="0"/>
              <a:t>Sve ostalo, što je na zemlji (čovjek, svijet, život) – sve je to ništavno.</a:t>
            </a:r>
          </a:p>
          <a:p>
            <a:r>
              <a:rPr lang="sr-Latn-ME" dirty="0" smtClean="0"/>
              <a:t>Ova drama nudi neke zaključke (značenja):</a:t>
            </a:r>
          </a:p>
          <a:p>
            <a:r>
              <a:rPr lang="sr-Latn-ME" dirty="0" smtClean="0"/>
              <a:t>život je besmislen i apsurdan;</a:t>
            </a:r>
          </a:p>
          <a:p>
            <a:r>
              <a:rPr lang="sr-Latn-ME" dirty="0" smtClean="0"/>
              <a:t> život je pravi cirkus;</a:t>
            </a:r>
          </a:p>
          <a:p>
            <a:r>
              <a:rPr lang="sr-Latn-ME" dirty="0"/>
              <a:t>č</a:t>
            </a:r>
            <a:r>
              <a:rPr lang="sr-Latn-ME" dirty="0" smtClean="0"/>
              <a:t>ovjek je nemoćan;</a:t>
            </a:r>
          </a:p>
          <a:p>
            <a:r>
              <a:rPr lang="sr-Latn-ME" dirty="0" smtClean="0"/>
              <a:t>sve je uzaludno;</a:t>
            </a:r>
          </a:p>
          <a:p>
            <a:r>
              <a:rPr lang="sr-Latn-ME" dirty="0"/>
              <a:t>č</a:t>
            </a:r>
            <a:r>
              <a:rPr lang="sr-Latn-ME" dirty="0" smtClean="0"/>
              <a:t>ekanje je neminovnost;</a:t>
            </a:r>
          </a:p>
          <a:p>
            <a:r>
              <a:rPr lang="sr-Latn-ME" dirty="0"/>
              <a:t>ž</a:t>
            </a:r>
            <a:r>
              <a:rPr lang="sr-Latn-ME" dirty="0" smtClean="0"/>
              <a:t>ivot je neizvjesnost;</a:t>
            </a:r>
          </a:p>
          <a:p>
            <a:r>
              <a:rPr lang="sr-Latn-ME" dirty="0"/>
              <a:t>s</a:t>
            </a:r>
            <a:r>
              <a:rPr lang="sr-Latn-ME" dirty="0" smtClean="0"/>
              <a:t>amo je izvjesna smrt;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36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817583"/>
            <a:ext cx="6993468" cy="782618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Savremena drama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57400"/>
            <a:ext cx="6537960" cy="366566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sr-Latn-CS" dirty="0" smtClean="0"/>
              <a:t>Drama koja nastaje u drugoj polovini 20. vijeka </a:t>
            </a:r>
          </a:p>
          <a:p>
            <a:pPr>
              <a:buFont typeface="Arial" charset="0"/>
              <a:buChar char="•"/>
            </a:pPr>
            <a:r>
              <a:rPr lang="sr-Latn-CS" dirty="0" smtClean="0"/>
              <a:t>Karakteristike : eksperiment, odsustvo prihvaćene forme, uvođenje publike u dramsko zbivanje, filozofski stav</a:t>
            </a:r>
          </a:p>
          <a:p>
            <a:pPr>
              <a:buFont typeface="Arial" charset="0"/>
              <a:buChar char="•"/>
            </a:pPr>
            <a:r>
              <a:rPr lang="sr-Latn-CS" dirty="0" smtClean="0"/>
              <a:t>Pojava antijunaka  ,, odvratno stvorenje koje nam svima nalikuje u najnižim dubinama’’ (,,Kralj Ibi’’, Alfred Žari,  1888.)</a:t>
            </a:r>
          </a:p>
          <a:p>
            <a:pPr>
              <a:buFont typeface="Arial" charset="0"/>
              <a:buChar char="•"/>
            </a:pPr>
            <a:endParaRPr lang="sr-Latn-C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17583"/>
            <a:ext cx="6917268" cy="782618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Antidrama/ Drama apsurda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6592645" cy="404666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sz="2600" dirty="0" err="1" smtClean="0"/>
              <a:t>potpuna</a:t>
            </a:r>
            <a:r>
              <a:rPr lang="en-US" sz="2600" dirty="0" smtClean="0"/>
              <a:t> </a:t>
            </a:r>
            <a:r>
              <a:rPr lang="en-US" sz="2600" dirty="0" err="1" smtClean="0"/>
              <a:t>suprotnost</a:t>
            </a:r>
            <a:r>
              <a:rPr lang="en-US" sz="2600" dirty="0" smtClean="0"/>
              <a:t> </a:t>
            </a:r>
            <a:r>
              <a:rPr lang="en-US" sz="2600" dirty="0" err="1" smtClean="0"/>
              <a:t>klasičnoj</a:t>
            </a:r>
            <a:r>
              <a:rPr lang="en-US" sz="2600" dirty="0" smtClean="0"/>
              <a:t> </a:t>
            </a:r>
            <a:r>
              <a:rPr lang="en-US" sz="2600" dirty="0" err="1" smtClean="0"/>
              <a:t>drami</a:t>
            </a:r>
            <a:r>
              <a:rPr lang="en-US" sz="2600" dirty="0" smtClean="0"/>
              <a:t> </a:t>
            </a:r>
            <a:r>
              <a:rPr lang="en-US" sz="2600" dirty="0" err="1" smtClean="0"/>
              <a:t>jer</a:t>
            </a:r>
            <a:r>
              <a:rPr lang="en-US" sz="2600" dirty="0" smtClean="0"/>
              <a:t> </a:t>
            </a:r>
            <a:r>
              <a:rPr lang="en-US" sz="2600" dirty="0" err="1" smtClean="0"/>
              <a:t>redukuje</a:t>
            </a:r>
            <a:r>
              <a:rPr lang="en-US" sz="2600" dirty="0" smtClean="0"/>
              <a:t> </a:t>
            </a:r>
            <a:r>
              <a:rPr lang="en-US" sz="2600" dirty="0" err="1" smtClean="0"/>
              <a:t>ili</a:t>
            </a:r>
            <a:r>
              <a:rPr lang="en-US" sz="2600" dirty="0" smtClean="0"/>
              <a:t> </a:t>
            </a:r>
            <a:r>
              <a:rPr lang="en-US" sz="2600" dirty="0" err="1" smtClean="0"/>
              <a:t>potpuno</a:t>
            </a:r>
            <a:r>
              <a:rPr lang="en-US" sz="2600" dirty="0" smtClean="0"/>
              <a:t> </a:t>
            </a:r>
            <a:r>
              <a:rPr lang="en-US" sz="2600" dirty="0" err="1" smtClean="0"/>
              <a:t>ignoriše</a:t>
            </a:r>
            <a:r>
              <a:rPr lang="en-US" sz="2600" dirty="0" smtClean="0"/>
              <a:t> </a:t>
            </a:r>
            <a:r>
              <a:rPr lang="en-US" sz="2600" dirty="0" err="1" smtClean="0"/>
              <a:t>sve</a:t>
            </a:r>
            <a:r>
              <a:rPr lang="en-US" sz="2600" dirty="0" smtClean="0"/>
              <a:t> one </a:t>
            </a:r>
            <a:r>
              <a:rPr lang="en-US" sz="2600" dirty="0" err="1" smtClean="0"/>
              <a:t>strukturne</a:t>
            </a:r>
            <a:r>
              <a:rPr lang="en-US" sz="2600" dirty="0" smtClean="0"/>
              <a:t> </a:t>
            </a:r>
            <a:r>
              <a:rPr lang="en-US" sz="2600" dirty="0" err="1" smtClean="0"/>
              <a:t>elemente</a:t>
            </a:r>
            <a:r>
              <a:rPr lang="en-US" sz="2600" dirty="0" smtClean="0"/>
              <a:t> </a:t>
            </a:r>
            <a:r>
              <a:rPr lang="en-US" sz="2600" dirty="0" err="1" smtClean="0"/>
              <a:t>koji</a:t>
            </a:r>
            <a:r>
              <a:rPr lang="en-US" sz="2600" dirty="0" smtClean="0"/>
              <a:t> </a:t>
            </a:r>
            <a:r>
              <a:rPr lang="en-US" sz="2600" dirty="0" err="1" smtClean="0"/>
              <a:t>čine</a:t>
            </a:r>
            <a:r>
              <a:rPr lang="en-US" sz="2600" dirty="0" smtClean="0"/>
              <a:t> </a:t>
            </a:r>
            <a:r>
              <a:rPr lang="en-US" sz="2600" dirty="0" err="1" smtClean="0"/>
              <a:t>dramu</a:t>
            </a:r>
            <a:r>
              <a:rPr lang="en-US" sz="2600" dirty="0" smtClean="0"/>
              <a:t>.</a:t>
            </a:r>
            <a:endParaRPr lang="sr-Latn-CS" sz="2600" dirty="0" smtClean="0"/>
          </a:p>
          <a:p>
            <a:r>
              <a:rPr lang="en-US" sz="2600" dirty="0" err="1" smtClean="0"/>
              <a:t>Jedini</a:t>
            </a:r>
            <a:r>
              <a:rPr lang="en-US" sz="2600" dirty="0" smtClean="0"/>
              <a:t> </a:t>
            </a:r>
            <a:r>
              <a:rPr lang="en-US" sz="2600" dirty="0" err="1" smtClean="0"/>
              <a:t>dramski</a:t>
            </a:r>
            <a:r>
              <a:rPr lang="en-US" sz="2600" dirty="0" smtClean="0"/>
              <a:t> </a:t>
            </a:r>
            <a:r>
              <a:rPr lang="en-US" sz="2600" dirty="0" err="1" smtClean="0"/>
              <a:t>elementi</a:t>
            </a:r>
            <a:r>
              <a:rPr lang="en-US" sz="2600" dirty="0" smtClean="0"/>
              <a:t> </a:t>
            </a:r>
            <a:r>
              <a:rPr lang="en-US" sz="2600" dirty="0" err="1" smtClean="0"/>
              <a:t>su</a:t>
            </a:r>
            <a:r>
              <a:rPr lang="en-US" sz="2600" dirty="0" smtClean="0"/>
              <a:t> </a:t>
            </a:r>
            <a:r>
              <a:rPr lang="en-US" sz="2600" dirty="0" err="1" smtClean="0"/>
              <a:t>likovi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scena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kojoj</a:t>
            </a:r>
            <a:r>
              <a:rPr lang="en-US" sz="2600" dirty="0" smtClean="0"/>
              <a:t> </a:t>
            </a:r>
            <a:r>
              <a:rPr lang="en-US" sz="2600" dirty="0" err="1" smtClean="0"/>
              <a:t>djeluju</a:t>
            </a:r>
            <a:r>
              <a:rPr lang="en-US" sz="2600" dirty="0" smtClean="0"/>
              <a:t>;</a:t>
            </a:r>
          </a:p>
          <a:p>
            <a:r>
              <a:rPr lang="en-US" sz="2600" dirty="0" err="1" smtClean="0"/>
              <a:t>nema</a:t>
            </a:r>
            <a:r>
              <a:rPr lang="en-US" sz="2600" dirty="0" smtClean="0"/>
              <a:t> </a:t>
            </a:r>
            <a:r>
              <a:rPr lang="en-US" sz="2600" dirty="0" err="1" smtClean="0"/>
              <a:t>radnje</a:t>
            </a:r>
            <a:r>
              <a:rPr lang="en-US" sz="2600" dirty="0" smtClean="0"/>
              <a:t>,</a:t>
            </a:r>
            <a:r>
              <a:rPr lang="sr-Latn-ME" sz="2600" dirty="0" smtClean="0"/>
              <a:t> </a:t>
            </a:r>
            <a:r>
              <a:rPr lang="en-US" sz="2600" dirty="0" err="1" smtClean="0"/>
              <a:t>te</a:t>
            </a:r>
            <a:r>
              <a:rPr lang="en-US" sz="2600" dirty="0" smtClean="0"/>
              <a:t> </a:t>
            </a:r>
            <a:r>
              <a:rPr lang="en-US" sz="2600" dirty="0" err="1" smtClean="0"/>
              <a:t>osnovne</a:t>
            </a:r>
            <a:r>
              <a:rPr lang="en-US" sz="2600" dirty="0" smtClean="0"/>
              <a:t> </a:t>
            </a:r>
            <a:r>
              <a:rPr lang="en-US" sz="2600" dirty="0" err="1" smtClean="0"/>
              <a:t>supstance</a:t>
            </a:r>
            <a:r>
              <a:rPr lang="en-US" sz="2600" dirty="0" smtClean="0"/>
              <a:t> </a:t>
            </a:r>
            <a:r>
              <a:rPr lang="en-US" sz="2600" dirty="0" err="1" smtClean="0"/>
              <a:t>drame</a:t>
            </a:r>
            <a:r>
              <a:rPr lang="en-US" sz="2600" dirty="0" smtClean="0"/>
              <a:t>- </a:t>
            </a:r>
            <a:r>
              <a:rPr lang="en-US" sz="2600" dirty="0" err="1" smtClean="0"/>
              <a:t>ni</a:t>
            </a:r>
            <a:r>
              <a:rPr lang="en-US" sz="2600" dirty="0" smtClean="0"/>
              <a:t> </a:t>
            </a:r>
            <a:r>
              <a:rPr lang="en-US" sz="2600" dirty="0" err="1" smtClean="0"/>
              <a:t>početka</a:t>
            </a:r>
            <a:r>
              <a:rPr lang="en-US" sz="2600" dirty="0" smtClean="0"/>
              <a:t>, </a:t>
            </a:r>
            <a:r>
              <a:rPr lang="en-US" sz="2600" dirty="0" err="1" smtClean="0"/>
              <a:t>ni</a:t>
            </a:r>
            <a:r>
              <a:rPr lang="en-US" sz="2600" dirty="0" smtClean="0"/>
              <a:t> </a:t>
            </a:r>
            <a:r>
              <a:rPr lang="en-US" sz="2600" dirty="0" err="1" smtClean="0"/>
              <a:t>trajanja</a:t>
            </a:r>
            <a:r>
              <a:rPr lang="sr-Latn-ME" sz="2600" dirty="0" smtClean="0"/>
              <a:t>,</a:t>
            </a:r>
            <a:r>
              <a:rPr lang="en-US" sz="2600" dirty="0" smtClean="0"/>
              <a:t> </a:t>
            </a:r>
            <a:r>
              <a:rPr lang="en-US" sz="2600" dirty="0" err="1" smtClean="0"/>
              <a:t>ni</a:t>
            </a:r>
            <a:r>
              <a:rPr lang="en-US" sz="2600" dirty="0" smtClean="0"/>
              <a:t> </a:t>
            </a:r>
            <a:r>
              <a:rPr lang="en-US" sz="2600" dirty="0" err="1" smtClean="0"/>
              <a:t>razrješenja</a:t>
            </a:r>
            <a:r>
              <a:rPr lang="en-US" sz="2600" dirty="0" smtClean="0"/>
              <a:t>; </a:t>
            </a:r>
          </a:p>
          <a:p>
            <a:r>
              <a:rPr lang="en-US" sz="2600" dirty="0" err="1" smtClean="0"/>
              <a:t>nema</a:t>
            </a:r>
            <a:r>
              <a:rPr lang="en-US" sz="2600" dirty="0" smtClean="0"/>
              <a:t> </a:t>
            </a:r>
            <a:r>
              <a:rPr lang="en-US" sz="2600" dirty="0" err="1" smtClean="0"/>
              <a:t>sukoba</a:t>
            </a:r>
            <a:r>
              <a:rPr lang="en-US" sz="2600" dirty="0" smtClean="0"/>
              <a:t> </a:t>
            </a:r>
            <a:r>
              <a:rPr lang="en-US" sz="2600" dirty="0" err="1" smtClean="0"/>
              <a:t>koji</a:t>
            </a:r>
            <a:r>
              <a:rPr lang="en-US" sz="2600" dirty="0" smtClean="0"/>
              <a:t> </a:t>
            </a:r>
            <a:r>
              <a:rPr lang="en-US" sz="2600" dirty="0" err="1" smtClean="0"/>
              <a:t>doprinose</a:t>
            </a:r>
            <a:r>
              <a:rPr lang="en-US" sz="2600" dirty="0" smtClean="0"/>
              <a:t> </a:t>
            </a:r>
            <a:r>
              <a:rPr lang="en-US" sz="2600" dirty="0" err="1" smtClean="0"/>
              <a:t>razvijanju</a:t>
            </a:r>
            <a:r>
              <a:rPr lang="en-US" sz="2600" dirty="0" smtClean="0"/>
              <a:t> </a:t>
            </a:r>
            <a:r>
              <a:rPr lang="en-US" sz="2600" dirty="0" err="1" smtClean="0"/>
              <a:t>radnje</a:t>
            </a:r>
            <a:r>
              <a:rPr lang="en-US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 smtClean="0"/>
              <a:t>ispoljavanj</a:t>
            </a:r>
            <a:r>
              <a:rPr lang="sr-Latn-CS" sz="2600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junaka</a:t>
            </a:r>
            <a:r>
              <a:rPr lang="en-US" sz="2600" dirty="0" smtClean="0"/>
              <a:t>;   </a:t>
            </a:r>
          </a:p>
          <a:p>
            <a:r>
              <a:rPr lang="en-US" sz="2600" dirty="0" err="1" smtClean="0"/>
              <a:t>nema</a:t>
            </a:r>
            <a:r>
              <a:rPr lang="en-US" sz="2600" dirty="0" smtClean="0"/>
              <a:t> </a:t>
            </a:r>
            <a:r>
              <a:rPr lang="en-US" sz="2600" dirty="0" err="1" smtClean="0"/>
              <a:t>jasnog</a:t>
            </a:r>
            <a:r>
              <a:rPr lang="en-US" sz="2600" dirty="0" smtClean="0"/>
              <a:t> </a:t>
            </a:r>
            <a:r>
              <a:rPr lang="en-US" sz="2600" dirty="0" err="1" smtClean="0"/>
              <a:t>vremena</a:t>
            </a:r>
            <a:r>
              <a:rPr lang="en-US" sz="2600" dirty="0" smtClean="0"/>
              <a:t>, </a:t>
            </a:r>
            <a:r>
              <a:rPr lang="en-US" sz="2600" dirty="0" err="1" smtClean="0"/>
              <a:t>onog</a:t>
            </a:r>
            <a:r>
              <a:rPr lang="en-US" sz="2600" dirty="0" smtClean="0"/>
              <a:t> </a:t>
            </a:r>
            <a:r>
              <a:rPr lang="en-US" sz="2600" dirty="0" err="1" smtClean="0"/>
              <a:t>društvenog</a:t>
            </a:r>
            <a:r>
              <a:rPr lang="en-US" sz="2600" dirty="0" smtClean="0"/>
              <a:t>; </a:t>
            </a:r>
            <a:r>
              <a:rPr lang="en-US" sz="2600" dirty="0" err="1" smtClean="0"/>
              <a:t>nema</a:t>
            </a:r>
            <a:r>
              <a:rPr lang="en-US" sz="2600" dirty="0" smtClean="0"/>
              <a:t> </a:t>
            </a:r>
            <a:r>
              <a:rPr lang="en-US" sz="2600" dirty="0" err="1" smtClean="0"/>
              <a:t>karaktera</a:t>
            </a:r>
            <a:r>
              <a:rPr lang="en-US" sz="2600" dirty="0" smtClean="0"/>
              <a:t>-</a:t>
            </a:r>
            <a:r>
              <a:rPr lang="sr-Latn-ME" sz="2600" dirty="0" smtClean="0"/>
              <a:t> </a:t>
            </a:r>
            <a:r>
              <a:rPr lang="en-US" sz="2600" dirty="0" err="1" smtClean="0"/>
              <a:t>likovi</a:t>
            </a:r>
            <a:r>
              <a:rPr lang="en-US" sz="2600" dirty="0" smtClean="0"/>
              <a:t> </a:t>
            </a:r>
            <a:r>
              <a:rPr lang="en-US" sz="2600" dirty="0" err="1" smtClean="0"/>
              <a:t>nisu</a:t>
            </a:r>
            <a:r>
              <a:rPr lang="en-US" sz="2600" dirty="0" smtClean="0"/>
              <a:t> </a:t>
            </a:r>
            <a:r>
              <a:rPr lang="en-US" sz="2600" dirty="0" err="1" smtClean="0"/>
              <a:t>individualizovani</a:t>
            </a:r>
            <a:r>
              <a:rPr lang="en-US" sz="2600" dirty="0" smtClean="0"/>
              <a:t> </a:t>
            </a:r>
            <a:r>
              <a:rPr lang="en-US" sz="2600" dirty="0" err="1" smtClean="0"/>
              <a:t>ni</a:t>
            </a:r>
            <a:r>
              <a:rPr lang="en-US" sz="2600" dirty="0" smtClean="0"/>
              <a:t> </a:t>
            </a:r>
            <a:r>
              <a:rPr lang="en-US" sz="2600" dirty="0" err="1" smtClean="0"/>
              <a:t>tipizirani</a:t>
            </a:r>
            <a:r>
              <a:rPr lang="en-US" sz="2600" dirty="0" smtClean="0"/>
              <a:t>;</a:t>
            </a:r>
          </a:p>
          <a:p>
            <a:r>
              <a:rPr lang="en-US" sz="2600" dirty="0" err="1" smtClean="0"/>
              <a:t>oni</a:t>
            </a:r>
            <a:r>
              <a:rPr lang="en-US" sz="2600" dirty="0" smtClean="0"/>
              <a:t> </a:t>
            </a:r>
            <a:r>
              <a:rPr lang="en-US" sz="2600" dirty="0" err="1" smtClean="0"/>
              <a:t>su</a:t>
            </a:r>
            <a:r>
              <a:rPr lang="en-US" sz="2600" dirty="0" smtClean="0"/>
              <a:t> </a:t>
            </a:r>
            <a:r>
              <a:rPr lang="en-US" sz="2600" dirty="0" err="1" smtClean="0"/>
              <a:t>antiheroji</a:t>
            </a:r>
            <a:r>
              <a:rPr lang="en-US" sz="2600" dirty="0" smtClean="0"/>
              <a:t>-ne </a:t>
            </a:r>
            <a:r>
              <a:rPr lang="en-US" sz="2600" dirty="0" err="1" smtClean="0"/>
              <a:t>zna</a:t>
            </a:r>
            <a:r>
              <a:rPr lang="en-US" sz="2600" dirty="0" smtClean="0"/>
              <a:t> se </a:t>
            </a:r>
            <a:r>
              <a:rPr lang="en-US" sz="2600" dirty="0" err="1" smtClean="0"/>
              <a:t>ko</a:t>
            </a:r>
            <a:r>
              <a:rPr lang="en-US" sz="2600" dirty="0" smtClean="0"/>
              <a:t> </a:t>
            </a:r>
            <a:r>
              <a:rPr lang="en-US" sz="2600" dirty="0" err="1" smtClean="0"/>
              <a:t>su,ni</a:t>
            </a:r>
            <a:r>
              <a:rPr lang="en-US" sz="2600" dirty="0" smtClean="0"/>
              <a:t> </a:t>
            </a:r>
            <a:r>
              <a:rPr lang="en-US" sz="2600" dirty="0" err="1" smtClean="0"/>
              <a:t>odakle</a:t>
            </a:r>
            <a:r>
              <a:rPr lang="en-US" sz="2600" dirty="0" smtClean="0"/>
              <a:t> </a:t>
            </a:r>
            <a:r>
              <a:rPr lang="en-US" sz="2600" dirty="0" err="1" smtClean="0"/>
              <a:t>su,ni</a:t>
            </a:r>
            <a:r>
              <a:rPr lang="en-US" sz="2600" dirty="0" smtClean="0"/>
              <a:t> </a:t>
            </a:r>
            <a:r>
              <a:rPr lang="en-US" sz="2600" dirty="0" err="1" smtClean="0"/>
              <a:t>šta</a:t>
            </a:r>
            <a:r>
              <a:rPr lang="en-US" sz="2600" dirty="0" smtClean="0"/>
              <a:t> </a:t>
            </a:r>
            <a:r>
              <a:rPr lang="en-US" sz="2600" dirty="0" err="1" smtClean="0"/>
              <a:t>žele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817583"/>
            <a:ext cx="6993468" cy="477818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Apsurd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6440245" cy="4199069"/>
          </a:xfrm>
        </p:spPr>
        <p:txBody>
          <a:bodyPr>
            <a:normAutofit/>
          </a:bodyPr>
          <a:lstStyle/>
          <a:p>
            <a:r>
              <a:rPr lang="en-US" dirty="0" err="1" smtClean="0"/>
              <a:t>apsurdni</a:t>
            </a:r>
            <a:r>
              <a:rPr lang="en-US" dirty="0" smtClean="0"/>
              <a:t>  </a:t>
            </a:r>
            <a:r>
              <a:rPr lang="en-US" dirty="0" err="1" smtClean="0"/>
              <a:t>likovi</a:t>
            </a:r>
            <a:r>
              <a:rPr lang="en-US" dirty="0" smtClean="0"/>
              <a:t>,</a:t>
            </a:r>
            <a:endParaRPr lang="sr-Latn-CS" dirty="0" smtClean="0"/>
          </a:p>
          <a:p>
            <a:r>
              <a:rPr lang="en-US" dirty="0" err="1" smtClean="0"/>
              <a:t>apsurdne</a:t>
            </a:r>
            <a:r>
              <a:rPr lang="en-US" dirty="0" smtClean="0"/>
              <a:t>  </a:t>
            </a:r>
            <a:r>
              <a:rPr lang="en-US" dirty="0" err="1" smtClean="0"/>
              <a:t>situacije</a:t>
            </a:r>
            <a:r>
              <a:rPr lang="en-US" dirty="0" smtClean="0"/>
              <a:t>,</a:t>
            </a:r>
            <a:endParaRPr lang="sr-Latn-C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apsurdni</a:t>
            </a:r>
            <a:r>
              <a:rPr lang="sr-Latn-CS" dirty="0" smtClean="0"/>
              <a:t> iskazi</a:t>
            </a:r>
            <a:r>
              <a:rPr lang="sr-Latn-ME" dirty="0" smtClean="0"/>
              <a:t>;</a:t>
            </a:r>
            <a:endParaRPr lang="sr-Latn-CS" dirty="0" smtClean="0"/>
          </a:p>
          <a:p>
            <a:r>
              <a:rPr lang="en-US" dirty="0" err="1" smtClean="0"/>
              <a:t>Apsurd</a:t>
            </a:r>
            <a:r>
              <a:rPr lang="en-US" dirty="0" smtClean="0"/>
              <a:t> je </a:t>
            </a:r>
            <a:r>
              <a:rPr lang="en-US" dirty="0" err="1" smtClean="0"/>
              <a:t>proizvod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kazivanja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prikazivanja</a:t>
            </a:r>
            <a:r>
              <a:rPr lang="en-US" dirty="0" smtClean="0"/>
              <a:t> u </a:t>
            </a:r>
            <a:r>
              <a:rPr lang="en-US" dirty="0" err="1" smtClean="0"/>
              <a:t>kome</a:t>
            </a:r>
            <a:r>
              <a:rPr lang="en-US" dirty="0" smtClean="0"/>
              <a:t> se ne </a:t>
            </a:r>
            <a:r>
              <a:rPr lang="en-US" dirty="0" err="1" smtClean="0"/>
              <a:t>otkriva</a:t>
            </a:r>
            <a:r>
              <a:rPr lang="en-US" dirty="0" smtClean="0"/>
              <a:t> </a:t>
            </a:r>
            <a:r>
              <a:rPr lang="en-US" dirty="0" err="1" smtClean="0"/>
              <a:t>nikakav</a:t>
            </a:r>
            <a:r>
              <a:rPr lang="en-US" dirty="0" smtClean="0"/>
              <a:t> </a:t>
            </a:r>
            <a:r>
              <a:rPr lang="en-US" dirty="0" err="1" smtClean="0"/>
              <a:t>smisao,odnosno</a:t>
            </a:r>
            <a:r>
              <a:rPr lang="en-US" dirty="0" smtClean="0"/>
              <a:t> </a:t>
            </a:r>
            <a:r>
              <a:rPr lang="en-US" dirty="0" err="1" smtClean="0"/>
              <a:t>nameće</a:t>
            </a:r>
            <a:r>
              <a:rPr lang="en-US" dirty="0" smtClean="0"/>
              <a:t> se </a:t>
            </a:r>
            <a:r>
              <a:rPr lang="en-US" dirty="0" err="1" smtClean="0"/>
              <a:t>besmisao</a:t>
            </a:r>
            <a:r>
              <a:rPr lang="sr-Latn-CS" dirty="0" smtClean="0"/>
              <a:t>. </a:t>
            </a:r>
          </a:p>
          <a:p>
            <a:r>
              <a:rPr lang="en-US" dirty="0" err="1" smtClean="0"/>
              <a:t>Apsurdno</a:t>
            </a:r>
            <a:r>
              <a:rPr lang="en-US" dirty="0" smtClean="0"/>
              <a:t> </a:t>
            </a:r>
            <a:r>
              <a:rPr lang="en-US" dirty="0" err="1" smtClean="0"/>
              <a:t>kazivanje</a:t>
            </a:r>
            <a:r>
              <a:rPr lang="en-US" dirty="0" smtClean="0"/>
              <a:t>, </a:t>
            </a:r>
            <a:r>
              <a:rPr lang="en-US" dirty="0" err="1" smtClean="0"/>
              <a:t>slike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likovi</a:t>
            </a:r>
            <a:r>
              <a:rPr lang="en-US" dirty="0" smtClean="0"/>
              <a:t> </a:t>
            </a:r>
            <a:r>
              <a:rPr lang="en-US" dirty="0" err="1" smtClean="0"/>
              <a:t>predočavaju</a:t>
            </a:r>
            <a:r>
              <a:rPr lang="en-US" dirty="0" smtClean="0"/>
              <a:t> </a:t>
            </a:r>
            <a:r>
              <a:rPr lang="en-US" dirty="0" err="1" smtClean="0"/>
              <a:t>nelogičnost</a:t>
            </a:r>
            <a:r>
              <a:rPr lang="en-US" dirty="0" smtClean="0"/>
              <a:t>, </a:t>
            </a:r>
            <a:r>
              <a:rPr lang="en-US" dirty="0" err="1" smtClean="0"/>
              <a:t>nerazboritost</a:t>
            </a:r>
            <a:r>
              <a:rPr lang="en-US" dirty="0" smtClean="0"/>
              <a:t>, </a:t>
            </a:r>
            <a:r>
              <a:rPr lang="en-US" dirty="0" err="1" smtClean="0"/>
              <a:t>nerazumnost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ludilo</a:t>
            </a:r>
            <a:r>
              <a:rPr lang="en-US" dirty="0" smtClean="0"/>
              <a:t> </a:t>
            </a:r>
            <a:r>
              <a:rPr lang="en-US" dirty="0" err="1" smtClean="0"/>
              <a:t>svijeta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17582"/>
            <a:ext cx="6993469" cy="477817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,,Čekajući Godoa’’</a:t>
            </a:r>
            <a:endParaRPr lang="en-US" dirty="0"/>
          </a:p>
        </p:txBody>
      </p:sp>
      <p:pic>
        <p:nvPicPr>
          <p:cNvPr id="5" name="Content Placeholder 4" descr="https://encrypted-tbn2.gstatic.com/images?q=tbn:ANd9GcRoH45Tec4FrVJHI2EgEP9f-ebVi8Ew7BxRj01PmCGzRd8qwee-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7162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276931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sr-Latn-CS" sz="28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990600" y="1011590"/>
            <a:ext cx="7010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46464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Autor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Semjuel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Beket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rgbClr val="340336"/>
              </a:solidFill>
              <a:effectLst/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 smtClean="0">
              <a:solidFill>
                <a:srgbClr val="340336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/>
              <a:t>Irski</a:t>
            </a:r>
            <a:r>
              <a:rPr lang="en-US" sz="2000" dirty="0" smtClean="0"/>
              <a:t> </a:t>
            </a:r>
            <a:r>
              <a:rPr lang="en-US" sz="2000" dirty="0" err="1" smtClean="0"/>
              <a:t>književnik</a:t>
            </a:r>
            <a:r>
              <a:rPr lang="en-US" sz="2000" dirty="0" smtClean="0"/>
              <a:t>, </a:t>
            </a:r>
            <a:r>
              <a:rPr lang="en-US" sz="2000" dirty="0" err="1" smtClean="0"/>
              <a:t>romanopisac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dramaturg</a:t>
            </a:r>
            <a:r>
              <a:rPr lang="sr-Latn-CS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 err="1" smtClean="0"/>
              <a:t>Semjuel</a:t>
            </a:r>
            <a:r>
              <a:rPr lang="en-US" sz="2000" dirty="0" smtClean="0"/>
              <a:t> </a:t>
            </a:r>
            <a:r>
              <a:rPr lang="en-US" sz="2000" dirty="0" err="1" smtClean="0"/>
              <a:t>Beket</a:t>
            </a:r>
            <a:r>
              <a:rPr lang="en-US" sz="2000" dirty="0" smtClean="0"/>
              <a:t> je </a:t>
            </a:r>
            <a:r>
              <a:rPr lang="en-US" sz="2000" dirty="0" err="1" smtClean="0"/>
              <a:t>rođen</a:t>
            </a:r>
            <a:r>
              <a:rPr lang="en-US" sz="2000" dirty="0" smtClean="0"/>
              <a:t> 13. </a:t>
            </a:r>
            <a:r>
              <a:rPr lang="en-US" sz="2000" dirty="0" err="1" smtClean="0"/>
              <a:t>aprila</a:t>
            </a:r>
            <a:r>
              <a:rPr lang="en-US" sz="2000" dirty="0" smtClean="0"/>
              <a:t> 1906.</a:t>
            </a:r>
            <a:endParaRPr lang="sr-Latn-C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rgbClr val="340336"/>
              </a:solidFill>
              <a:effectLst/>
              <a:latin typeface="Helvetica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 smtClean="0"/>
              <a:t>Ostao</a:t>
            </a:r>
            <a:r>
              <a:rPr lang="en-US" sz="2000" dirty="0" smtClean="0"/>
              <a:t> je </a:t>
            </a:r>
            <a:r>
              <a:rPr lang="en-US" sz="2000" dirty="0" err="1" smtClean="0"/>
              <a:t>upamćen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prilično</a:t>
            </a:r>
            <a:r>
              <a:rPr lang="en-US" sz="2000" dirty="0" smtClean="0"/>
              <a:t> </a:t>
            </a:r>
            <a:r>
              <a:rPr lang="en-US" sz="2000" dirty="0" err="1" smtClean="0"/>
              <a:t>pesimističnom</a:t>
            </a:r>
            <a:r>
              <a:rPr lang="en-US" sz="2000" dirty="0" smtClean="0"/>
              <a:t> </a:t>
            </a:r>
            <a:r>
              <a:rPr lang="en-US" sz="2000" dirty="0" err="1" smtClean="0"/>
              <a:t>stavu</a:t>
            </a:r>
            <a:r>
              <a:rPr lang="en-US" sz="2000" dirty="0" smtClean="0"/>
              <a:t>, </a:t>
            </a:r>
            <a:r>
              <a:rPr lang="en-US" sz="2000" dirty="0" err="1" smtClean="0"/>
              <a:t>prikazujući</a:t>
            </a:r>
            <a:r>
              <a:rPr lang="en-US" sz="2000" dirty="0" smtClean="0"/>
              <a:t> u </a:t>
            </a:r>
            <a:r>
              <a:rPr lang="en-US" sz="2000" dirty="0" err="1" smtClean="0"/>
              <a:t>gotovo</a:t>
            </a:r>
            <a:r>
              <a:rPr lang="en-US" sz="2000" dirty="0" smtClean="0"/>
              <a:t> </a:t>
            </a:r>
            <a:r>
              <a:rPr lang="en-US" sz="2000" dirty="0" err="1" smtClean="0"/>
              <a:t>svim</a:t>
            </a:r>
            <a:r>
              <a:rPr lang="en-US" sz="2000" dirty="0" smtClean="0"/>
              <a:t> </a:t>
            </a:r>
            <a:r>
              <a:rPr lang="en-US" sz="2000" dirty="0" err="1" smtClean="0"/>
              <a:t>svojim</a:t>
            </a:r>
            <a:r>
              <a:rPr lang="en-US" sz="2000" dirty="0" smtClean="0"/>
              <a:t> d</a:t>
            </a:r>
            <a:r>
              <a:rPr lang="sr-Latn-CS" sz="2000" dirty="0" smtClean="0"/>
              <a:t>j</a:t>
            </a:r>
            <a:r>
              <a:rPr lang="en-US" sz="2000" dirty="0" err="1" smtClean="0"/>
              <a:t>elima</a:t>
            </a:r>
            <a:r>
              <a:rPr lang="en-US" sz="2000" dirty="0" smtClean="0"/>
              <a:t> </a:t>
            </a:r>
            <a:r>
              <a:rPr lang="en-US" sz="2000" dirty="0" err="1" smtClean="0"/>
              <a:t>čov</a:t>
            </a:r>
            <a:r>
              <a:rPr lang="sr-Latn-CS" sz="2000" dirty="0" smtClean="0"/>
              <a:t>j</a:t>
            </a:r>
            <a:r>
              <a:rPr lang="en-US" sz="2000" dirty="0" err="1" smtClean="0"/>
              <a:t>eka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potpuno</a:t>
            </a:r>
            <a:r>
              <a:rPr lang="en-US" sz="2000" dirty="0" smtClean="0"/>
              <a:t> </a:t>
            </a:r>
            <a:r>
              <a:rPr lang="en-US" sz="2000" dirty="0" err="1" smtClean="0"/>
              <a:t>bespomoćnog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sv</a:t>
            </a:r>
            <a:r>
              <a:rPr lang="sr-Latn-CS" sz="2000" dirty="0" smtClean="0"/>
              <a:t>j</a:t>
            </a:r>
            <a:r>
              <a:rPr lang="en-US" sz="2000" dirty="0" err="1" smtClean="0"/>
              <a:t>esnog</a:t>
            </a:r>
            <a:r>
              <a:rPr lang="en-US" sz="2000" dirty="0" smtClean="0"/>
              <a:t> </a:t>
            </a:r>
            <a:r>
              <a:rPr lang="en-US" sz="2000" dirty="0" err="1" smtClean="0"/>
              <a:t>apsurdnosti</a:t>
            </a:r>
            <a:r>
              <a:rPr lang="en-US" sz="2000" dirty="0" smtClean="0"/>
              <a:t> </a:t>
            </a:r>
            <a:r>
              <a:rPr lang="en-US" sz="2000" dirty="0" err="1" smtClean="0"/>
              <a:t>sopstvenog</a:t>
            </a:r>
            <a:r>
              <a:rPr lang="en-US" sz="2000" dirty="0" smtClean="0"/>
              <a:t> </a:t>
            </a:r>
            <a:r>
              <a:rPr lang="en-US" sz="2000" dirty="0" err="1" smtClean="0"/>
              <a:t>života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000" dirty="0" smtClean="0">
              <a:solidFill>
                <a:srgbClr val="340336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990600" y="4027557"/>
            <a:ext cx="685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lang="sr-Latn-CS" dirty="0" err="1" smtClean="0">
                <a:solidFill>
                  <a:srgbClr val="340336"/>
                </a:solidFill>
                <a:latin typeface="Helvetica" charset="0"/>
                <a:ea typeface="Times New Roman" pitchFamily="18" charset="0"/>
              </a:rPr>
              <a:t>J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edan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je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od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najznačajnijih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predstavnika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takozvanog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“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teatra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apsurda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“. </a:t>
            </a:r>
            <a:endParaRPr kumimoji="0" lang="sr-Latn-ME" b="0" i="0" u="none" strike="noStrike" cap="none" normalizeH="0" baseline="0" dirty="0" smtClean="0">
              <a:ln>
                <a:noFill/>
              </a:ln>
              <a:solidFill>
                <a:srgbClr val="340336"/>
              </a:solidFill>
              <a:effectLst/>
              <a:latin typeface="Helvetica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Godine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1969. je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dobio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je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Nobelovu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nagradu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za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književnost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990600" y="1026347"/>
            <a:ext cx="6934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Književni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rod: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drama</a:t>
            </a:r>
            <a:r>
              <a:rPr kumimoji="0" lang="sr-Latn-ME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</a:b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Književna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vrsta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drama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apsurda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dva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čina</a:t>
            </a:r>
            <a:r>
              <a:rPr kumimoji="0" lang="sr-Latn-ME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rgbClr val="340336"/>
              </a:solidFill>
              <a:effectLst/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dirty="0" smtClean="0">
              <a:solidFill>
                <a:srgbClr val="340336"/>
              </a:solidFill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b="0" i="0" u="none" strike="noStrike" cap="none" normalizeH="0" baseline="0" dirty="0" smtClean="0">
              <a:ln>
                <a:noFill/>
              </a:ln>
              <a:solidFill>
                <a:srgbClr val="340336"/>
              </a:solidFill>
              <a:effectLst/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914400" y="2483854"/>
            <a:ext cx="701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Tema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drame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Semjuela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Beketa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 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Čekajući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46464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Godoa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je,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kao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većini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njegovih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d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ela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apsurd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čovekovog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postojanja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40336"/>
                </a:solidFill>
                <a:effectLst/>
                <a:latin typeface="Helvetica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5" descr="Waiting godo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200400"/>
            <a:ext cx="312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914400" y="429700"/>
            <a:ext cx="73914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sr-Latn-CS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sz="2400" dirty="0" smtClean="0"/>
              <a:t>Ovo je gotovo realistična priča o dvije propalice,skitnice,</a:t>
            </a:r>
            <a:r>
              <a:rPr lang="sr-Latn-ME" sz="2400" dirty="0" smtClean="0"/>
              <a:t> </a:t>
            </a:r>
            <a:r>
              <a:rPr lang="vi-VN" sz="2400" dirty="0" smtClean="0"/>
              <a:t>koje se odavno poznaju,</a:t>
            </a:r>
            <a:r>
              <a:rPr lang="sr-Latn-ME" sz="2400" dirty="0" smtClean="0"/>
              <a:t> </a:t>
            </a:r>
            <a:r>
              <a:rPr lang="vi-VN" sz="2400" dirty="0" smtClean="0"/>
              <a:t>od kojih je jedan kulturniji i intelek</a:t>
            </a:r>
            <a:r>
              <a:rPr lang="sr-Latn-CS" sz="2400" dirty="0" smtClean="0"/>
              <a:t>tualno </a:t>
            </a:r>
            <a:r>
              <a:rPr lang="vi-VN" sz="2400" dirty="0" smtClean="0"/>
              <a:t>superiorniji (Vladimir),</a:t>
            </a:r>
            <a:r>
              <a:rPr lang="sr-Latn-ME" sz="2400" dirty="0" smtClean="0"/>
              <a:t> </a:t>
            </a:r>
            <a:r>
              <a:rPr lang="vi-VN" sz="2400" dirty="0" smtClean="0"/>
              <a:t>dok je drugi </a:t>
            </a:r>
            <a:r>
              <a:rPr lang="sr-Latn-CS" sz="2400" dirty="0" smtClean="0"/>
              <a:t>(Estragon) </a:t>
            </a:r>
            <a:r>
              <a:rPr lang="vi-VN" sz="2400" dirty="0" smtClean="0"/>
              <a:t>spontaniji,</a:t>
            </a:r>
            <a:r>
              <a:rPr lang="sr-Latn-ME" sz="2400" dirty="0" smtClean="0"/>
              <a:t> </a:t>
            </a:r>
            <a:r>
              <a:rPr lang="vi-VN" sz="2400" dirty="0" smtClean="0"/>
              <a:t>letargičniji i dobrovoljno podređen.</a:t>
            </a:r>
            <a:endParaRPr lang="sr-Latn-ME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sz="2400" dirty="0" smtClean="0"/>
              <a:t>Oni se nalaze na mjestu na kojem su zato što čekaju izvjesnog Godoa.</a:t>
            </a:r>
            <a:r>
              <a:rPr lang="sr-Latn-ME" sz="2400" dirty="0" smtClean="0"/>
              <a:t> </a:t>
            </a:r>
            <a:r>
              <a:rPr lang="vi-VN" sz="2400" dirty="0" smtClean="0"/>
              <a:t>U toku tog praznog dana,</a:t>
            </a:r>
            <a:r>
              <a:rPr lang="sr-Latn-ME" sz="2400" dirty="0" smtClean="0"/>
              <a:t> </a:t>
            </a:r>
            <a:r>
              <a:rPr lang="vi-VN" sz="2400" dirty="0" smtClean="0"/>
              <a:t>koga skitnice ispunjavaju kako najbolje umiju,</a:t>
            </a:r>
            <a:r>
              <a:rPr lang="sr-Latn-ME" sz="2400" dirty="0" smtClean="0"/>
              <a:t> </a:t>
            </a:r>
            <a:r>
              <a:rPr lang="vi-VN" sz="2400" dirty="0" smtClean="0"/>
              <a:t>nailazi Poco,gospodar,sa svojim slugom Likijem i kraće se zadržava u razgovoru sa njima.</a:t>
            </a:r>
            <a:endParaRPr lang="sr-Latn-CS" sz="24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1266" name="Picture 2" descr="https://encrypted-tbn3.gstatic.com/images?q=tbn:ANd9GcTRORYghmTLf4y2BB-kJ8qyRazElUKukJoghmAPTGx97n1etL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9" y="609600"/>
            <a:ext cx="2220687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0574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2800" dirty="0" smtClean="0"/>
          </a:p>
          <a:p>
            <a:pPr algn="ctr"/>
            <a:endParaRPr lang="sr-Latn-CS" sz="2800" dirty="0" smtClean="0"/>
          </a:p>
          <a:p>
            <a:pPr algn="just"/>
            <a:r>
              <a:rPr lang="sr-Latn-CS" sz="2800" dirty="0" smtClean="0"/>
              <a:t> </a:t>
            </a:r>
            <a:endParaRPr lang="sr-Latn-CS" sz="2800" i="1" dirty="0" smtClean="0"/>
          </a:p>
          <a:p>
            <a:pPr algn="just"/>
            <a:endParaRPr lang="sr-Latn-CS" sz="2800" i="1" dirty="0" smtClean="0"/>
          </a:p>
          <a:p>
            <a:pPr algn="just"/>
            <a:r>
              <a:rPr lang="sr-Latn-CS" sz="2800" i="1" dirty="0" smtClean="0"/>
              <a:t> </a:t>
            </a:r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66800" y="1066800"/>
            <a:ext cx="701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 smtClean="0"/>
              <a:t>Ubrzo pošto Poco i Liki odu,</a:t>
            </a:r>
            <a:r>
              <a:rPr lang="sr-Latn-ME" sz="2400" dirty="0" smtClean="0"/>
              <a:t> </a:t>
            </a:r>
            <a:r>
              <a:rPr lang="vi-VN" sz="2400" dirty="0" smtClean="0"/>
              <a:t>pojaviće se jedan Dječak</a:t>
            </a:r>
            <a:r>
              <a:rPr lang="sr-Latn-CS" sz="2400" dirty="0" smtClean="0"/>
              <a:t> </a:t>
            </a:r>
            <a:r>
              <a:rPr lang="vi-VN" sz="2400" dirty="0" smtClean="0"/>
              <a:t>i javiti da Godo tog dana ne može da dođe,</a:t>
            </a:r>
            <a:r>
              <a:rPr lang="sr-Latn-CS" sz="2400" dirty="0" smtClean="0"/>
              <a:t> </a:t>
            </a:r>
            <a:r>
              <a:rPr lang="vi-VN" sz="2400" dirty="0" smtClean="0"/>
              <a:t>tako da će Vladimir i Estragon morati i u drugom činu komada da nastave sa čekanjem,</a:t>
            </a:r>
            <a:r>
              <a:rPr lang="sr-Latn-ME" sz="2400" dirty="0" smtClean="0"/>
              <a:t> </a:t>
            </a:r>
            <a:r>
              <a:rPr lang="vi-VN" sz="2400" dirty="0" smtClean="0"/>
              <a:t>opet bez uspjeha,</a:t>
            </a:r>
            <a:r>
              <a:rPr lang="sr-Latn-ME" sz="2400" dirty="0" smtClean="0"/>
              <a:t> </a:t>
            </a:r>
            <a:r>
              <a:rPr lang="vi-VN" sz="2400" dirty="0" smtClean="0"/>
              <a:t>jer će se ponovo pojaviti Dječak sa istom,</a:t>
            </a:r>
            <a:r>
              <a:rPr lang="sr-Latn-ME" sz="2400" dirty="0" smtClean="0"/>
              <a:t> </a:t>
            </a:r>
            <a:r>
              <a:rPr lang="vi-VN" sz="2400" dirty="0" smtClean="0"/>
              <a:t>nezadovoljavajućom vješću</a:t>
            </a:r>
            <a:r>
              <a:rPr lang="sr-Latn-CS" sz="2400" dirty="0" smtClean="0"/>
              <a:t>.</a:t>
            </a:r>
            <a:endParaRPr lang="en-US" sz="2400" dirty="0"/>
          </a:p>
        </p:txBody>
      </p:sp>
      <p:pic>
        <p:nvPicPr>
          <p:cNvPr id="5" name="Picture 4" descr="https://encrypted-tbn1.gstatic.com/images?q=tbn:ANd9GcQDNNMDCDJKCIHtGjAcTB_kDudicjb7S3P9gPNks3iHVaUKd7N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352800"/>
            <a:ext cx="5257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437</TotalTime>
  <Words>640</Words>
  <Application>Microsoft Office PowerPoint</Application>
  <PresentationFormat>On-screen Show (4:3)</PresentationFormat>
  <Paragraphs>85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Semjuel Beket Čekajući Godoa</vt:lpstr>
      <vt:lpstr>Savremena drama</vt:lpstr>
      <vt:lpstr>Antidrama/ Drama apsurda</vt:lpstr>
      <vt:lpstr>Apsurd </vt:lpstr>
      <vt:lpstr>,,Čekajući Godoa’’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Tasovac</dc:creator>
  <cp:lastModifiedBy>Korisnik</cp:lastModifiedBy>
  <cp:revision>54</cp:revision>
  <dcterms:created xsi:type="dcterms:W3CDTF">2006-08-16T00:00:00Z</dcterms:created>
  <dcterms:modified xsi:type="dcterms:W3CDTF">2021-02-08T10:41:12Z</dcterms:modified>
</cp:coreProperties>
</file>