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sldIdLst>
    <p:sldId id="257" r:id="rId2"/>
    <p:sldId id="259" r:id="rId3"/>
    <p:sldId id="260" r:id="rId4"/>
    <p:sldId id="261" r:id="rId5"/>
    <p:sldId id="262" r:id="rId6"/>
    <p:sldId id="268" r:id="rId7"/>
    <p:sldId id="263" r:id="rId8"/>
    <p:sldId id="264" r:id="rId9"/>
    <p:sldId id="265" r:id="rId10"/>
    <p:sldId id="266" r:id="rId11"/>
    <p:sldId id="267" r:id="rId12"/>
    <p:sldId id="270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7162" y="1866129"/>
            <a:ext cx="5497516" cy="1966037"/>
          </a:xfrm>
        </p:spPr>
        <p:txBody>
          <a:bodyPr>
            <a:normAutofit/>
          </a:bodyPr>
          <a:lstStyle/>
          <a:p>
            <a:r>
              <a:rPr lang="sr-Cyrl-RS" sz="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Табеле</a:t>
            </a:r>
            <a:endParaRPr lang="en-US" sz="5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sr-Cyrl-R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Припремила: Снежана радовић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EA243A-6E96-4F01-9AA3-118CD4DB3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82" y="1404731"/>
            <a:ext cx="11489635" cy="42823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F52173-CEF5-40AC-B0CE-B29A2166DDD0}"/>
              </a:ext>
            </a:extLst>
          </p:cNvPr>
          <p:cNvSpPr/>
          <p:nvPr/>
        </p:nvSpPr>
        <p:spPr>
          <a:xfrm>
            <a:off x="7262192" y="1696278"/>
            <a:ext cx="569844" cy="7818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05C0333-24C0-42AC-A0C3-B847757B5687}"/>
              </a:ext>
            </a:extLst>
          </p:cNvPr>
          <p:cNvCxnSpPr>
            <a:cxnSpLocks/>
          </p:cNvCxnSpPr>
          <p:nvPr/>
        </p:nvCxnSpPr>
        <p:spPr>
          <a:xfrm flipH="1" flipV="1">
            <a:off x="6957391" y="1170953"/>
            <a:ext cx="304801" cy="5253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B08CE13-E7B6-4066-90E2-B1EB54E77678}"/>
              </a:ext>
            </a:extLst>
          </p:cNvPr>
          <p:cNvSpPr txBox="1"/>
          <p:nvPr/>
        </p:nvSpPr>
        <p:spPr>
          <a:xfrm>
            <a:off x="3034749" y="247622"/>
            <a:ext cx="4797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Бојимо унутрашњност. Наравно, можемо селектовати више ћелија и обојити их одједном.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BDA835-147F-441F-B1AD-DE599C53D371}"/>
              </a:ext>
            </a:extLst>
          </p:cNvPr>
          <p:cNvSpPr/>
          <p:nvPr/>
        </p:nvSpPr>
        <p:spPr>
          <a:xfrm>
            <a:off x="7924801" y="1709530"/>
            <a:ext cx="2285998" cy="7686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4A17EF-80E8-4250-AB42-FA59429CAAA3}"/>
              </a:ext>
            </a:extLst>
          </p:cNvPr>
          <p:cNvCxnSpPr>
            <a:cxnSpLocks/>
          </p:cNvCxnSpPr>
          <p:nvPr/>
        </p:nvCxnSpPr>
        <p:spPr>
          <a:xfrm>
            <a:off x="9067800" y="2478157"/>
            <a:ext cx="0" cy="5300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793572F-6BEE-406B-B690-AC08A1726B37}"/>
              </a:ext>
            </a:extLst>
          </p:cNvPr>
          <p:cNvSpPr txBox="1"/>
          <p:nvPr/>
        </p:nvSpPr>
        <p:spPr>
          <a:xfrm>
            <a:off x="7547114" y="3105834"/>
            <a:ext cx="383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Дио који се односи на измјену линија у табели.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5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99CA68-D8D1-4EBC-B50E-5132B5F27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97" y="258830"/>
            <a:ext cx="6709741" cy="25108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2BDD29-C3B7-40E6-9FB1-F358933B2C23}"/>
              </a:ext>
            </a:extLst>
          </p:cNvPr>
          <p:cNvSpPr/>
          <p:nvPr/>
        </p:nvSpPr>
        <p:spPr>
          <a:xfrm>
            <a:off x="728869" y="298587"/>
            <a:ext cx="689113" cy="7818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EC19E-C73D-4A26-931B-A7CB508C1135}"/>
              </a:ext>
            </a:extLst>
          </p:cNvPr>
          <p:cNvSpPr txBox="1"/>
          <p:nvPr/>
        </p:nvSpPr>
        <p:spPr>
          <a:xfrm>
            <a:off x="7301948" y="947449"/>
            <a:ext cx="33925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900" i="1" dirty="0"/>
              <a:t>Border styles</a:t>
            </a:r>
            <a:r>
              <a:rPr lang="sr-Cyrl-RS" sz="1900" i="1" dirty="0"/>
              <a:t> </a:t>
            </a:r>
            <a:r>
              <a:rPr lang="sr-Cyrl-RS" sz="1900" dirty="0"/>
              <a:t>нам нуди већ урађен изглед линија.</a:t>
            </a:r>
            <a:endParaRPr lang="en-US" sz="19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90E3FB-C246-466C-8860-7004B84DA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315" y="3816626"/>
            <a:ext cx="3951633" cy="12432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EC08CF-3309-4434-B988-54DA68B648D6}"/>
              </a:ext>
            </a:extLst>
          </p:cNvPr>
          <p:cNvSpPr/>
          <p:nvPr/>
        </p:nvSpPr>
        <p:spPr>
          <a:xfrm>
            <a:off x="3350316" y="3790122"/>
            <a:ext cx="2215598" cy="114514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52F027-87EE-49D4-902A-1172135C038B}"/>
              </a:ext>
            </a:extLst>
          </p:cNvPr>
          <p:cNvCxnSpPr>
            <a:cxnSpLocks/>
          </p:cNvCxnSpPr>
          <p:nvPr/>
        </p:nvCxnSpPr>
        <p:spPr>
          <a:xfrm flipH="1">
            <a:off x="2769703" y="4334947"/>
            <a:ext cx="580612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B4B8497-8807-4B8E-9268-B1EC1B750A15}"/>
              </a:ext>
            </a:extLst>
          </p:cNvPr>
          <p:cNvSpPr txBox="1"/>
          <p:nvPr/>
        </p:nvSpPr>
        <p:spPr>
          <a:xfrm>
            <a:off x="183872" y="3996393"/>
            <a:ext cx="26926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900" dirty="0"/>
              <a:t>Бирамо врсту, дебљину и боју линије.</a:t>
            </a:r>
            <a:endParaRPr lang="en-US" sz="19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558C30-C6B2-4114-8D8F-EBD3B286CAD5}"/>
              </a:ext>
            </a:extLst>
          </p:cNvPr>
          <p:cNvSpPr/>
          <p:nvPr/>
        </p:nvSpPr>
        <p:spPr>
          <a:xfrm>
            <a:off x="5565914" y="3790122"/>
            <a:ext cx="795129" cy="114514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7E6B06B-4BF3-4FED-AF60-A093A8C7FFA1}"/>
              </a:ext>
            </a:extLst>
          </p:cNvPr>
          <p:cNvCxnSpPr>
            <a:cxnSpLocks/>
          </p:cNvCxnSpPr>
          <p:nvPr/>
        </p:nvCxnSpPr>
        <p:spPr>
          <a:xfrm>
            <a:off x="5963478" y="4935269"/>
            <a:ext cx="0" cy="56438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0DE6FE6-9DB9-4BFB-8A1A-014C17A84B3D}"/>
              </a:ext>
            </a:extLst>
          </p:cNvPr>
          <p:cNvSpPr txBox="1"/>
          <p:nvPr/>
        </p:nvSpPr>
        <p:spPr>
          <a:xfrm>
            <a:off x="3244299" y="5591418"/>
            <a:ext cx="36973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900" dirty="0"/>
              <a:t>Бирамо које линије мијењамо: све, само унутрашње, оквирне...</a:t>
            </a:r>
            <a:endParaRPr lang="en-US" sz="19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17CD5E-F2B5-4473-AE8A-D9BF2A7037FF}"/>
              </a:ext>
            </a:extLst>
          </p:cNvPr>
          <p:cNvSpPr/>
          <p:nvPr/>
        </p:nvSpPr>
        <p:spPr>
          <a:xfrm>
            <a:off x="6361043" y="3790121"/>
            <a:ext cx="940897" cy="114514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84A522C-4B3D-4DDE-9D08-84C90DC6BF96}"/>
              </a:ext>
            </a:extLst>
          </p:cNvPr>
          <p:cNvCxnSpPr>
            <a:cxnSpLocks/>
          </p:cNvCxnSpPr>
          <p:nvPr/>
        </p:nvCxnSpPr>
        <p:spPr>
          <a:xfrm>
            <a:off x="7301940" y="4334947"/>
            <a:ext cx="974035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5ABCA48-89F5-4144-9A5A-6CAE5CFF1C69}"/>
              </a:ext>
            </a:extLst>
          </p:cNvPr>
          <p:cNvSpPr txBox="1"/>
          <p:nvPr/>
        </p:nvSpPr>
        <p:spPr>
          <a:xfrm>
            <a:off x="8310782" y="3676439"/>
            <a:ext cx="388121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900" dirty="0"/>
              <a:t>Опција </a:t>
            </a:r>
            <a:r>
              <a:rPr lang="sr-Latn-RS" sz="1900" i="1" dirty="0"/>
              <a:t>Borders</a:t>
            </a:r>
            <a:r>
              <a:rPr lang="sr-Cyrl-RS" sz="1900" dirty="0"/>
              <a:t> служи за аутоматску измјену линија, али можемо  мијењати линије и ручно, тј.кликом на њих помоћу ове опције.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45991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3" grpId="0"/>
      <p:bldP spid="14" grpId="0" animBg="1"/>
      <p:bldP spid="18" grpId="0"/>
      <p:bldP spid="19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ED0B1D-0E66-4455-83C9-C8B6B1A7FC84}"/>
              </a:ext>
            </a:extLst>
          </p:cNvPr>
          <p:cNvSpPr txBox="1"/>
          <p:nvPr/>
        </p:nvSpPr>
        <p:spPr>
          <a:xfrm>
            <a:off x="331304" y="384313"/>
            <a:ext cx="45587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b="1" dirty="0"/>
              <a:t>Уношење текста у табелу</a:t>
            </a:r>
            <a:endParaRPr lang="en-US" sz="2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A51B3-7379-478E-B1AD-6515AD337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841" y="2669070"/>
            <a:ext cx="5846317" cy="22607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9C4449-0E2D-4025-85D3-805E00D1804E}"/>
              </a:ext>
            </a:extLst>
          </p:cNvPr>
          <p:cNvSpPr txBox="1"/>
          <p:nvPr/>
        </p:nvSpPr>
        <p:spPr>
          <a:xfrm>
            <a:off x="329571" y="1006278"/>
            <a:ext cx="93180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900" dirty="0"/>
              <a:t>Што се тиче уношења текста у ћелију, главни алати се налазе у картици</a:t>
            </a:r>
            <a:r>
              <a:rPr lang="sr-Cyrl-RS" sz="1900" b="1" i="1" dirty="0"/>
              <a:t> </a:t>
            </a:r>
            <a:r>
              <a:rPr lang="sr-Latn-RS" sz="1900" b="1" i="1" dirty="0"/>
              <a:t>Layout</a:t>
            </a:r>
            <a:r>
              <a:rPr lang="sr-Cyrl-RS" sz="1900" dirty="0"/>
              <a:t>.</a:t>
            </a:r>
            <a:endParaRPr lang="en-US" sz="19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25C6D0-345C-4EB0-9DA6-B865B0050145}"/>
              </a:ext>
            </a:extLst>
          </p:cNvPr>
          <p:cNvSpPr/>
          <p:nvPr/>
        </p:nvSpPr>
        <p:spPr>
          <a:xfrm>
            <a:off x="4439478" y="3174309"/>
            <a:ext cx="848140" cy="9471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6120F5-41FF-413B-8F77-8A0933126E78}"/>
              </a:ext>
            </a:extLst>
          </p:cNvPr>
          <p:cNvCxnSpPr>
            <a:cxnSpLocks/>
          </p:cNvCxnSpPr>
          <p:nvPr/>
        </p:nvCxnSpPr>
        <p:spPr>
          <a:xfrm flipH="1">
            <a:off x="3172841" y="3691663"/>
            <a:ext cx="126663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2B244E3-50A1-4EA1-A31D-04D421EE255C}"/>
              </a:ext>
            </a:extLst>
          </p:cNvPr>
          <p:cNvSpPr txBox="1"/>
          <p:nvPr/>
        </p:nvSpPr>
        <p:spPr>
          <a:xfrm>
            <a:off x="236881" y="3206915"/>
            <a:ext cx="26926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900" dirty="0"/>
              <a:t>Бирамо начин на који желимо да текст буде центриран у ћелији.</a:t>
            </a:r>
            <a:endParaRPr lang="en-US" sz="19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DA7327-8174-4BA4-8BC6-493E4A9B0333}"/>
              </a:ext>
            </a:extLst>
          </p:cNvPr>
          <p:cNvSpPr/>
          <p:nvPr/>
        </p:nvSpPr>
        <p:spPr>
          <a:xfrm>
            <a:off x="5300871" y="3174309"/>
            <a:ext cx="662607" cy="9471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5B1392-4F5D-4188-8AD8-FFF5297C5944}"/>
              </a:ext>
            </a:extLst>
          </p:cNvPr>
          <p:cNvCxnSpPr>
            <a:cxnSpLocks/>
          </p:cNvCxnSpPr>
          <p:nvPr/>
        </p:nvCxnSpPr>
        <p:spPr>
          <a:xfrm>
            <a:off x="5638801" y="4121426"/>
            <a:ext cx="0" cy="7533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19CAC96-CBCE-4862-B908-09294333C300}"/>
              </a:ext>
            </a:extLst>
          </p:cNvPr>
          <p:cNvSpPr txBox="1"/>
          <p:nvPr/>
        </p:nvSpPr>
        <p:spPr>
          <a:xfrm>
            <a:off x="4359965" y="4929808"/>
            <a:ext cx="271669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900" dirty="0"/>
              <a:t>Бирамо правац исписивања текста-угао од 90 или 180 степени.</a:t>
            </a:r>
            <a:endParaRPr lang="en-US" sz="19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437AE4-A94F-47C3-A44B-5F3E0BECC01C}"/>
              </a:ext>
            </a:extLst>
          </p:cNvPr>
          <p:cNvSpPr/>
          <p:nvPr/>
        </p:nvSpPr>
        <p:spPr>
          <a:xfrm>
            <a:off x="5963478" y="3185498"/>
            <a:ext cx="662607" cy="9471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BF4C541-5008-4B71-9286-EC06EF0F0794}"/>
              </a:ext>
            </a:extLst>
          </p:cNvPr>
          <p:cNvCxnSpPr>
            <a:cxnSpLocks/>
          </p:cNvCxnSpPr>
          <p:nvPr/>
        </p:nvCxnSpPr>
        <p:spPr>
          <a:xfrm flipV="1">
            <a:off x="6636552" y="2492148"/>
            <a:ext cx="440109" cy="6650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C09F2F8-F0D9-4AE6-8A7F-B2129810F140}"/>
              </a:ext>
            </a:extLst>
          </p:cNvPr>
          <p:cNvSpPr txBox="1"/>
          <p:nvPr/>
        </p:nvSpPr>
        <p:spPr>
          <a:xfrm>
            <a:off x="7180946" y="1960209"/>
            <a:ext cx="27166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900" dirty="0"/>
              <a:t>Подешавамо маргине ћелије.</a:t>
            </a:r>
            <a:endParaRPr lang="en-US" sz="19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CBB13A-A024-4FE9-990C-672898356839}"/>
              </a:ext>
            </a:extLst>
          </p:cNvPr>
          <p:cNvSpPr txBox="1"/>
          <p:nvPr/>
        </p:nvSpPr>
        <p:spPr>
          <a:xfrm>
            <a:off x="8671814" y="5106730"/>
            <a:ext cx="3308151" cy="126188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sr-Cyrl-RS" sz="1900" dirty="0"/>
              <a:t>Битно је напоменути да што се тиче фонта, величине слова, боје итд, све то подешавамо у картици </a:t>
            </a:r>
            <a:r>
              <a:rPr lang="sr-Cyrl-RS" sz="1900" b="1" i="1" dirty="0"/>
              <a:t>Номе.</a:t>
            </a:r>
            <a:endParaRPr lang="en-US" sz="1900" b="1" i="1" dirty="0"/>
          </a:p>
        </p:txBody>
      </p:sp>
    </p:spTree>
    <p:extLst>
      <p:ext uri="{BB962C8B-B14F-4D97-AF65-F5344CB8AC3E}">
        <p14:creationId xmlns:p14="http://schemas.microsoft.com/office/powerpoint/2010/main" val="4243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3" grpId="0"/>
      <p:bldP spid="14" grpId="0" animBg="1"/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1037" y="924712"/>
            <a:ext cx="7225085" cy="3892168"/>
          </a:xfrm>
        </p:spPr>
        <p:txBody>
          <a:bodyPr anchor="ctr">
            <a:normAutofit/>
          </a:bodyPr>
          <a:lstStyle/>
          <a:p>
            <a:pPr lvl="0"/>
            <a:r>
              <a:rPr lang="sr-Cyrl-RS" sz="4800" i="1" dirty="0">
                <a:solidFill>
                  <a:srgbClr val="FFFFFF"/>
                </a:solidFill>
              </a:rPr>
              <a:t>ХВАЛА НА ПАЖЊИ!</a:t>
            </a: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02FCD1-9917-4725-8E81-3147839D593D}"/>
              </a:ext>
            </a:extLst>
          </p:cNvPr>
          <p:cNvSpPr txBox="1"/>
          <p:nvPr/>
        </p:nvSpPr>
        <p:spPr>
          <a:xfrm>
            <a:off x="397565" y="1630017"/>
            <a:ext cx="404191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Увод</a:t>
            </a:r>
            <a:endParaRPr lang="en-US" sz="3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BDAC9D-61C4-4264-BC0D-FE407192C323}"/>
              </a:ext>
            </a:extLst>
          </p:cNvPr>
          <p:cNvSpPr txBox="1"/>
          <p:nvPr/>
        </p:nvSpPr>
        <p:spPr>
          <a:xfrm>
            <a:off x="397565" y="2915479"/>
            <a:ext cx="106547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Cyrl-RS" sz="2200" dirty="0"/>
          </a:p>
          <a:p>
            <a:pPr algn="just"/>
            <a:r>
              <a:rPr lang="sr-Cyrl-RS" sz="2200" dirty="0"/>
              <a:t>Писање радова и извјештаја у </a:t>
            </a:r>
            <a:r>
              <a:rPr lang="en-US" sz="2200" dirty="0"/>
              <a:t>Word</a:t>
            </a:r>
            <a:r>
              <a:rPr lang="sr-Cyrl-RS" sz="2200" dirty="0"/>
              <a:t>-у често захтјева и убацивање табела. Оне су добар начин да податке прикажемо прегледно. Рад са њима није сложен, али је потребно мало времена да се уходамо. Данас крећемо од основа.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5229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793911-6514-425C-9FD5-78D1A62CCC50}"/>
              </a:ext>
            </a:extLst>
          </p:cNvPr>
          <p:cNvSpPr txBox="1"/>
          <p:nvPr/>
        </p:nvSpPr>
        <p:spPr>
          <a:xfrm>
            <a:off x="384313" y="278295"/>
            <a:ext cx="756699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Cyrl-RS" sz="3000" b="1" dirty="0">
                <a:ln/>
                <a:solidFill>
                  <a:schemeClr val="accent3"/>
                </a:solidFill>
              </a:rPr>
              <a:t>Како направити табелу у </a:t>
            </a:r>
            <a:r>
              <a:rPr lang="sr-Latn-RS" sz="3000" b="1" dirty="0">
                <a:ln/>
                <a:solidFill>
                  <a:schemeClr val="accent3"/>
                </a:solidFill>
              </a:rPr>
              <a:t>Word</a:t>
            </a:r>
            <a:r>
              <a:rPr lang="sr-Cyrl-RS" sz="3000" b="1" dirty="0">
                <a:ln/>
                <a:solidFill>
                  <a:schemeClr val="accent3"/>
                </a:solidFill>
              </a:rPr>
              <a:t>-у?</a:t>
            </a:r>
            <a:endParaRPr lang="en-US" sz="3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752B5-0967-47FE-AE57-BA54483F2D13}"/>
              </a:ext>
            </a:extLst>
          </p:cNvPr>
          <p:cNvSpPr txBox="1"/>
          <p:nvPr/>
        </p:nvSpPr>
        <p:spPr>
          <a:xfrm>
            <a:off x="384313" y="1285461"/>
            <a:ext cx="681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sz="2400" b="1" dirty="0"/>
              <a:t>Уметање табеле</a:t>
            </a:r>
            <a:endParaRPr lang="en-US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5A5A6B-A89A-41AE-AFE3-767351DCE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121" y="2072218"/>
            <a:ext cx="3578088" cy="37189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284EC1-349C-47B5-95B8-DC21F8679DD9}"/>
              </a:ext>
            </a:extLst>
          </p:cNvPr>
          <p:cNvSpPr/>
          <p:nvPr/>
        </p:nvSpPr>
        <p:spPr>
          <a:xfrm>
            <a:off x="4883426" y="2072219"/>
            <a:ext cx="887896" cy="3794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697C76-5506-42B2-8307-3A21D6527723}"/>
              </a:ext>
            </a:extLst>
          </p:cNvPr>
          <p:cNvSpPr/>
          <p:nvPr/>
        </p:nvSpPr>
        <p:spPr>
          <a:xfrm>
            <a:off x="4883426" y="2463159"/>
            <a:ext cx="887896" cy="6643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B19CE1-8D71-499E-9158-30B7697F9F1B}"/>
              </a:ext>
            </a:extLst>
          </p:cNvPr>
          <p:cNvCxnSpPr/>
          <p:nvPr/>
        </p:nvCxnSpPr>
        <p:spPr>
          <a:xfrm>
            <a:off x="3472070" y="4028661"/>
            <a:ext cx="141135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16D27BC-5333-4669-A279-83B01B90F3DC}"/>
              </a:ext>
            </a:extLst>
          </p:cNvPr>
          <p:cNvCxnSpPr>
            <a:cxnSpLocks/>
          </p:cNvCxnSpPr>
          <p:nvPr/>
        </p:nvCxnSpPr>
        <p:spPr>
          <a:xfrm flipH="1">
            <a:off x="6477000" y="3586590"/>
            <a:ext cx="1368287" cy="13005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852623F-FFE7-4879-99A8-B386589D0680}"/>
              </a:ext>
            </a:extLst>
          </p:cNvPr>
          <p:cNvSpPr/>
          <p:nvPr/>
        </p:nvSpPr>
        <p:spPr>
          <a:xfrm>
            <a:off x="5065644" y="4887178"/>
            <a:ext cx="1411355" cy="2840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7E06DE-208A-442F-8922-8082CEB170FC}"/>
              </a:ext>
            </a:extLst>
          </p:cNvPr>
          <p:cNvSpPr txBox="1"/>
          <p:nvPr/>
        </p:nvSpPr>
        <p:spPr>
          <a:xfrm>
            <a:off x="516835" y="3520829"/>
            <a:ext cx="2544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Број редова и колона можемо да одаберемо визуелно.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C621E6-3E31-443B-82AB-12430848359D}"/>
              </a:ext>
            </a:extLst>
          </p:cNvPr>
          <p:cNvSpPr txBox="1"/>
          <p:nvPr/>
        </p:nvSpPr>
        <p:spPr>
          <a:xfrm>
            <a:off x="7951305" y="2505166"/>
            <a:ext cx="2544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Број редова и колона можемо да ручно укуцамо.</a:t>
            </a:r>
            <a:endParaRPr lang="en-US" sz="2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B66198E-332A-42D8-BCC4-79250EE25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179" y="3714749"/>
            <a:ext cx="2362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8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087E3-0FD9-4F45-8445-A1F2A00904D2}"/>
              </a:ext>
            </a:extLst>
          </p:cNvPr>
          <p:cNvSpPr txBox="1"/>
          <p:nvPr/>
        </p:nvSpPr>
        <p:spPr>
          <a:xfrm>
            <a:off x="291547" y="397565"/>
            <a:ext cx="36045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/>
              <a:t>2. Цртање табеле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800D4D-ECBE-4BDC-919E-82F15E566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86" y="1767395"/>
            <a:ext cx="3087757" cy="32093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776718-BE40-4902-87F7-83C5EADE3A0E}"/>
              </a:ext>
            </a:extLst>
          </p:cNvPr>
          <p:cNvSpPr/>
          <p:nvPr/>
        </p:nvSpPr>
        <p:spPr>
          <a:xfrm>
            <a:off x="2216426" y="4410100"/>
            <a:ext cx="1411355" cy="2840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20BF74-5982-4046-9322-AC7C7D740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85" y="1767395"/>
            <a:ext cx="5153025" cy="32500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C69088-3E02-4BBE-BE5D-D4240258B8EB}"/>
              </a:ext>
            </a:extLst>
          </p:cNvPr>
          <p:cNvSpPr txBox="1"/>
          <p:nvPr/>
        </p:nvSpPr>
        <p:spPr>
          <a:xfrm>
            <a:off x="5653085" y="5221357"/>
            <a:ext cx="515302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900" dirty="0"/>
              <a:t>Након одабира опције </a:t>
            </a:r>
            <a:r>
              <a:rPr lang="sr-Latn-RS" sz="1900" i="1" dirty="0"/>
              <a:t>Draw table</a:t>
            </a:r>
            <a:r>
              <a:rPr lang="sr-Cyrl-RS" sz="1900" i="1" dirty="0"/>
              <a:t> </a:t>
            </a:r>
            <a:r>
              <a:rPr lang="sr-Cyrl-RS" sz="1900" dirty="0"/>
              <a:t>на папиру се појави оловка помоћу које се врши цртање табеле.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33481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5B7C56-B743-4016-A01E-4BBBC8668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834" y="1416325"/>
            <a:ext cx="8555314" cy="4953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FC3004-C55D-4CDC-8671-5B382EB8E871}"/>
              </a:ext>
            </a:extLst>
          </p:cNvPr>
          <p:cNvSpPr txBox="1"/>
          <p:nvPr/>
        </p:nvSpPr>
        <p:spPr>
          <a:xfrm>
            <a:off x="328016" y="237336"/>
            <a:ext cx="10525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/>
              <a:t>Након што смо почели са цртањем табеле отвара нам се картица</a:t>
            </a:r>
            <a:r>
              <a:rPr lang="sr-Cyrl-RS" sz="2000" i="1" dirty="0"/>
              <a:t> </a:t>
            </a:r>
            <a:r>
              <a:rPr lang="sr-Latn-RS" sz="2000" i="1" dirty="0"/>
              <a:t>Layout</a:t>
            </a:r>
            <a:r>
              <a:rPr lang="sr-Cyrl-RS" sz="2000" dirty="0"/>
              <a:t>. Унутар ње ћемо се, за сада, упознати само са основним опцијама.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88C4BD-293A-473D-8728-C16049A3222B}"/>
              </a:ext>
            </a:extLst>
          </p:cNvPr>
          <p:cNvSpPr/>
          <p:nvPr/>
        </p:nvSpPr>
        <p:spPr>
          <a:xfrm>
            <a:off x="8759688" y="1416325"/>
            <a:ext cx="795130" cy="4124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FA805-8219-47BD-B656-19476B12F262}"/>
              </a:ext>
            </a:extLst>
          </p:cNvPr>
          <p:cNvSpPr/>
          <p:nvPr/>
        </p:nvSpPr>
        <p:spPr>
          <a:xfrm>
            <a:off x="1630017" y="1828800"/>
            <a:ext cx="516835" cy="6626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DDD37E-0A78-4604-8DD1-439BD2527443}"/>
              </a:ext>
            </a:extLst>
          </p:cNvPr>
          <p:cNvCxnSpPr>
            <a:cxnSpLocks/>
          </p:cNvCxnSpPr>
          <p:nvPr/>
        </p:nvCxnSpPr>
        <p:spPr>
          <a:xfrm flipH="1">
            <a:off x="1113180" y="2491409"/>
            <a:ext cx="543341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0B7C5C-6BAA-41AC-B6EB-2472F303C296}"/>
              </a:ext>
            </a:extLst>
          </p:cNvPr>
          <p:cNvSpPr txBox="1"/>
          <p:nvPr/>
        </p:nvSpPr>
        <p:spPr>
          <a:xfrm>
            <a:off x="26508" y="2903884"/>
            <a:ext cx="1603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/>
              <a:t>Дугме за укључивање и искључивање ручног цртања табеле.</a:t>
            </a: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DFEB6B-9BF2-4EDD-9427-F174820ED14F}"/>
              </a:ext>
            </a:extLst>
          </p:cNvPr>
          <p:cNvSpPr/>
          <p:nvPr/>
        </p:nvSpPr>
        <p:spPr>
          <a:xfrm>
            <a:off x="2146852" y="1802296"/>
            <a:ext cx="516835" cy="6626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7843275-6A9A-4141-B9F1-3725F4C1E8E1}"/>
              </a:ext>
            </a:extLst>
          </p:cNvPr>
          <p:cNvCxnSpPr>
            <a:cxnSpLocks/>
          </p:cNvCxnSpPr>
          <p:nvPr/>
        </p:nvCxnSpPr>
        <p:spPr>
          <a:xfrm flipH="1">
            <a:off x="2405268" y="2491409"/>
            <a:ext cx="1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D960120-EFF4-414E-9380-D92CDE972482}"/>
              </a:ext>
            </a:extLst>
          </p:cNvPr>
          <p:cNvSpPr txBox="1"/>
          <p:nvPr/>
        </p:nvSpPr>
        <p:spPr>
          <a:xfrm>
            <a:off x="1888434" y="3021845"/>
            <a:ext cx="1464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/>
              <a:t>Дугме за ручно брисање дијела табеле.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479225-87C4-4728-9E90-708B75A82499}"/>
              </a:ext>
            </a:extLst>
          </p:cNvPr>
          <p:cNvSpPr/>
          <p:nvPr/>
        </p:nvSpPr>
        <p:spPr>
          <a:xfrm>
            <a:off x="6977270" y="1828800"/>
            <a:ext cx="1411356" cy="6626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2BD25F-DD71-4160-9A74-1D6819F4ADDB}"/>
              </a:ext>
            </a:extLst>
          </p:cNvPr>
          <p:cNvCxnSpPr>
            <a:cxnSpLocks/>
          </p:cNvCxnSpPr>
          <p:nvPr/>
        </p:nvCxnSpPr>
        <p:spPr>
          <a:xfrm flipH="1">
            <a:off x="7666384" y="2491409"/>
            <a:ext cx="1" cy="5304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0C76E02-D957-431F-8F44-1DB7DC614463}"/>
              </a:ext>
            </a:extLst>
          </p:cNvPr>
          <p:cNvSpPr txBox="1"/>
          <p:nvPr/>
        </p:nvSpPr>
        <p:spPr>
          <a:xfrm>
            <a:off x="6977270" y="3021845"/>
            <a:ext cx="1749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/>
              <a:t>Мијењање димензија ћелије.</a:t>
            </a:r>
            <a:endParaRPr lang="en-US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198167-2D67-461A-9D01-4CC8DA1D7F50}"/>
              </a:ext>
            </a:extLst>
          </p:cNvPr>
          <p:cNvSpPr/>
          <p:nvPr/>
        </p:nvSpPr>
        <p:spPr>
          <a:xfrm>
            <a:off x="8401880" y="1856498"/>
            <a:ext cx="1411356" cy="6626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974E8DF-9B61-4056-96DF-7A8A569C5C5C}"/>
              </a:ext>
            </a:extLst>
          </p:cNvPr>
          <p:cNvCxnSpPr>
            <a:cxnSpLocks/>
          </p:cNvCxnSpPr>
          <p:nvPr/>
        </p:nvCxnSpPr>
        <p:spPr>
          <a:xfrm>
            <a:off x="9813236" y="2530991"/>
            <a:ext cx="265068" cy="4908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1004097-744A-4AA0-924A-9F237CCF4062}"/>
              </a:ext>
            </a:extLst>
          </p:cNvPr>
          <p:cNvSpPr txBox="1"/>
          <p:nvPr/>
        </p:nvSpPr>
        <p:spPr>
          <a:xfrm>
            <a:off x="9945770" y="3196271"/>
            <a:ext cx="2120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/>
              <a:t>Након ручног исцртавања редова и колона, помоћу ових опција можемо да изједначимо све колоне и све редове како би табела била прегледнија.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576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10" grpId="0" animBg="1"/>
      <p:bldP spid="13" grpId="0"/>
      <p:bldP spid="14" grpId="0" animBg="1"/>
      <p:bldP spid="17" grpId="0"/>
      <p:bldP spid="18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EF9CCE-86A2-491A-A946-16B64EE31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607943"/>
            <a:ext cx="8555314" cy="4953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DC9334-1513-472B-A95F-B33055212390}"/>
              </a:ext>
            </a:extLst>
          </p:cNvPr>
          <p:cNvSpPr/>
          <p:nvPr/>
        </p:nvSpPr>
        <p:spPr>
          <a:xfrm>
            <a:off x="2849217" y="965752"/>
            <a:ext cx="516835" cy="6626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9777985-CE5F-4F7B-BD49-E75AEA5FF2A4}"/>
              </a:ext>
            </a:extLst>
          </p:cNvPr>
          <p:cNvCxnSpPr>
            <a:cxnSpLocks/>
          </p:cNvCxnSpPr>
          <p:nvPr/>
        </p:nvCxnSpPr>
        <p:spPr>
          <a:xfrm flipH="1">
            <a:off x="2570922" y="1628361"/>
            <a:ext cx="278296" cy="4654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A627FDC-CB48-4AB4-B4B7-3E6C5635C93A}"/>
              </a:ext>
            </a:extLst>
          </p:cNvPr>
          <p:cNvSpPr txBox="1"/>
          <p:nvPr/>
        </p:nvSpPr>
        <p:spPr>
          <a:xfrm>
            <a:off x="1113701" y="2209909"/>
            <a:ext cx="1921048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sr-Cyrl-RS" sz="1600" dirty="0"/>
              <a:t>Дугме за</a:t>
            </a:r>
            <a:r>
              <a:rPr lang="en-US" sz="1600" dirty="0"/>
              <a:t> </a:t>
            </a:r>
            <a:r>
              <a:rPr lang="sr-Cyrl-RS" sz="1600" dirty="0"/>
              <a:t>аутоматско брисање реда/колоне.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B5FE77-8D60-4BDE-9546-7F3768A68DD8}"/>
              </a:ext>
            </a:extLst>
          </p:cNvPr>
          <p:cNvSpPr/>
          <p:nvPr/>
        </p:nvSpPr>
        <p:spPr>
          <a:xfrm>
            <a:off x="3417766" y="977347"/>
            <a:ext cx="1697573" cy="7586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6EA23A-56BE-4BD7-AA33-885D11F51C65}"/>
              </a:ext>
            </a:extLst>
          </p:cNvPr>
          <p:cNvCxnSpPr>
            <a:cxnSpLocks/>
          </p:cNvCxnSpPr>
          <p:nvPr/>
        </p:nvCxnSpPr>
        <p:spPr>
          <a:xfrm>
            <a:off x="4278510" y="1736035"/>
            <a:ext cx="0" cy="4770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FE0E315-1E4A-477E-9CCA-DDEB77A2220F}"/>
              </a:ext>
            </a:extLst>
          </p:cNvPr>
          <p:cNvSpPr txBox="1"/>
          <p:nvPr/>
        </p:nvSpPr>
        <p:spPr>
          <a:xfrm>
            <a:off x="3366052" y="2237961"/>
            <a:ext cx="2245323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sr-Cyrl-RS" sz="1600" dirty="0"/>
              <a:t>Алати помоћу којих додајемо ред/колону у различитим правцима: изнад, испод...</a:t>
            </a: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D5AB51-1F6E-4E13-AD5A-D9E444A22D58}"/>
              </a:ext>
            </a:extLst>
          </p:cNvPr>
          <p:cNvSpPr/>
          <p:nvPr/>
        </p:nvSpPr>
        <p:spPr>
          <a:xfrm>
            <a:off x="5167053" y="977347"/>
            <a:ext cx="928947" cy="7586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90ED7D-9B69-40EB-92B2-907184D953D4}"/>
              </a:ext>
            </a:extLst>
          </p:cNvPr>
          <p:cNvCxnSpPr>
            <a:cxnSpLocks/>
          </p:cNvCxnSpPr>
          <p:nvPr/>
        </p:nvCxnSpPr>
        <p:spPr>
          <a:xfrm>
            <a:off x="6096000" y="1736035"/>
            <a:ext cx="1046922" cy="6493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46C18F8-5F7A-48D4-9BA6-E54001F798DF}"/>
              </a:ext>
            </a:extLst>
          </p:cNvPr>
          <p:cNvSpPr txBox="1"/>
          <p:nvPr/>
        </p:nvSpPr>
        <p:spPr>
          <a:xfrm>
            <a:off x="7142922" y="2287968"/>
            <a:ext cx="4003451" cy="181588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sr-Cyrl-RS" sz="1600" dirty="0"/>
              <a:t>Опције </a:t>
            </a:r>
            <a:r>
              <a:rPr lang="sr-Latn-RS" sz="1600" b="1" dirty="0"/>
              <a:t>Split</a:t>
            </a:r>
            <a:r>
              <a:rPr lang="sr-Cyrl-RS" sz="1600" dirty="0"/>
              <a:t> и</a:t>
            </a:r>
            <a:r>
              <a:rPr lang="sr-Latn-RS" sz="1600" dirty="0"/>
              <a:t> </a:t>
            </a:r>
            <a:r>
              <a:rPr lang="sr-Latn-RS" sz="1600" b="1" dirty="0"/>
              <a:t>Merge</a:t>
            </a:r>
            <a:r>
              <a:rPr lang="sr-Latn-RS" sz="1600" dirty="0"/>
              <a:t> Cells</a:t>
            </a:r>
            <a:r>
              <a:rPr lang="sr-Cyrl-RS" sz="1600" dirty="0"/>
              <a:t> су веома важне! Опција </a:t>
            </a:r>
            <a:r>
              <a:rPr lang="sr-Latn-RS" sz="1600" b="1" dirty="0"/>
              <a:t>Split</a:t>
            </a:r>
            <a:r>
              <a:rPr lang="sr-Cyrl-RS" sz="1600" b="1" dirty="0"/>
              <a:t> </a:t>
            </a:r>
            <a:r>
              <a:rPr lang="sr-Latn-RS" sz="1600" dirty="0"/>
              <a:t>Cells</a:t>
            </a:r>
            <a:r>
              <a:rPr lang="sr-Cyrl-RS" sz="1600" dirty="0"/>
              <a:t> служи да ћелију или више њих које смо селектовали можемо да преградимо, тј.подијелимо.</a:t>
            </a:r>
          </a:p>
          <a:p>
            <a:r>
              <a:rPr lang="sr-Cyrl-RS" sz="1600" dirty="0"/>
              <a:t>Опција </a:t>
            </a:r>
            <a:r>
              <a:rPr lang="sr-Latn-RS" sz="1600" b="1" dirty="0"/>
              <a:t>Merge</a:t>
            </a:r>
            <a:r>
              <a:rPr lang="sr-Cyrl-RS" sz="1600" b="1" dirty="0"/>
              <a:t> </a:t>
            </a:r>
            <a:r>
              <a:rPr lang="sr-Latn-RS" sz="1600" dirty="0"/>
              <a:t>Cells</a:t>
            </a:r>
            <a:r>
              <a:rPr lang="sr-Cyrl-RS" sz="1600" dirty="0"/>
              <a:t> служи да избришемо границу између селектованих ћелија, тј.да више ћелија стопимо у једну.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619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1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9FC4CC-34F9-4BDB-A24F-6D4478270777}"/>
              </a:ext>
            </a:extLst>
          </p:cNvPr>
          <p:cNvSpPr txBox="1"/>
          <p:nvPr/>
        </p:nvSpPr>
        <p:spPr>
          <a:xfrm>
            <a:off x="0" y="0"/>
            <a:ext cx="414793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Cyrl-RS" sz="2400" b="1" dirty="0">
                <a:ln/>
                <a:solidFill>
                  <a:schemeClr val="accent3"/>
                </a:solidFill>
              </a:rPr>
              <a:t>Дизајн табеле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72D64-925A-43E9-A9E4-F57808390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82" y="713753"/>
            <a:ext cx="11489635" cy="41052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49B149-1EEF-4F46-9A74-64A898D782BA}"/>
              </a:ext>
            </a:extLst>
          </p:cNvPr>
          <p:cNvSpPr/>
          <p:nvPr/>
        </p:nvSpPr>
        <p:spPr>
          <a:xfrm>
            <a:off x="7311888" y="713753"/>
            <a:ext cx="702366" cy="346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6E19F8-C34F-443C-85DB-461BAF67E194}"/>
              </a:ext>
            </a:extLst>
          </p:cNvPr>
          <p:cNvSpPr/>
          <p:nvPr/>
        </p:nvSpPr>
        <p:spPr>
          <a:xfrm>
            <a:off x="2388705" y="1062555"/>
            <a:ext cx="4923183" cy="8698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759A91E-86B7-41B4-B166-DB7FE9C4154B}"/>
              </a:ext>
            </a:extLst>
          </p:cNvPr>
          <p:cNvCxnSpPr>
            <a:cxnSpLocks/>
          </p:cNvCxnSpPr>
          <p:nvPr/>
        </p:nvCxnSpPr>
        <p:spPr>
          <a:xfrm flipH="1">
            <a:off x="2239617" y="1932436"/>
            <a:ext cx="149089" cy="3488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7D19674-641E-412D-89B3-8075B0CAFCA1}"/>
              </a:ext>
            </a:extLst>
          </p:cNvPr>
          <p:cNvSpPr txBox="1"/>
          <p:nvPr/>
        </p:nvSpPr>
        <p:spPr>
          <a:xfrm>
            <a:off x="483704" y="2226693"/>
            <a:ext cx="2676939" cy="132343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sr-Cyrl-RS" sz="1600" dirty="0"/>
              <a:t>У склопу </a:t>
            </a:r>
            <a:r>
              <a:rPr lang="sr-Latn-RS" sz="1600" i="1" dirty="0"/>
              <a:t>Table Styles</a:t>
            </a:r>
            <a:r>
              <a:rPr lang="sr-Cyrl-RS" sz="1600" i="1" dirty="0"/>
              <a:t> </a:t>
            </a:r>
            <a:r>
              <a:rPr lang="sr-Cyrl-RS" sz="1600" dirty="0"/>
              <a:t>постоје урађени изгледи табела. На тај начин само једним кликом можемо табели дати нови изглед.</a:t>
            </a:r>
            <a:endParaRPr lang="en-US" sz="1600" i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6F7113-D912-4D6F-AF5C-6BC86F33F823}"/>
              </a:ext>
            </a:extLst>
          </p:cNvPr>
          <p:cNvCxnSpPr>
            <a:cxnSpLocks/>
          </p:cNvCxnSpPr>
          <p:nvPr/>
        </p:nvCxnSpPr>
        <p:spPr>
          <a:xfrm>
            <a:off x="7182679" y="1656707"/>
            <a:ext cx="1408039" cy="10556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964EB1-96E5-4234-9F0B-927429E8C561}"/>
              </a:ext>
            </a:extLst>
          </p:cNvPr>
          <p:cNvSpPr txBox="1"/>
          <p:nvPr/>
        </p:nvSpPr>
        <p:spPr>
          <a:xfrm>
            <a:off x="8590718" y="2350891"/>
            <a:ext cx="2676939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sr-Cyrl-RS" sz="1600" dirty="0"/>
              <a:t>Кликом на ову стрелицу појавиће се проширена листа стилова табеле.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9709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D62FE7-E980-4AD8-9480-6C6553DED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5" y="390317"/>
            <a:ext cx="6120020" cy="5838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D21EC2-0ED8-4E3C-816F-C7529A1DF14D}"/>
              </a:ext>
            </a:extLst>
          </p:cNvPr>
          <p:cNvSpPr txBox="1"/>
          <p:nvPr/>
        </p:nvSpPr>
        <p:spPr>
          <a:xfrm>
            <a:off x="7829549" y="390317"/>
            <a:ext cx="3207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Осим проширене листе, овдје можемо сљедеће: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7AD8F5-4FDA-4BAC-855C-7FFFB912D7E5}"/>
              </a:ext>
            </a:extLst>
          </p:cNvPr>
          <p:cNvSpPr/>
          <p:nvPr/>
        </p:nvSpPr>
        <p:spPr>
          <a:xfrm>
            <a:off x="1388167" y="5234610"/>
            <a:ext cx="1964634" cy="278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228DCAA-2533-4CBE-B818-BF8914B30EF3}"/>
              </a:ext>
            </a:extLst>
          </p:cNvPr>
          <p:cNvCxnSpPr>
            <a:cxnSpLocks/>
          </p:cNvCxnSpPr>
          <p:nvPr/>
        </p:nvCxnSpPr>
        <p:spPr>
          <a:xfrm flipV="1">
            <a:off x="3352801" y="2534169"/>
            <a:ext cx="4327658" cy="27004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EF13696-6F7C-405D-BD9B-A6BDF2FC06DB}"/>
              </a:ext>
            </a:extLst>
          </p:cNvPr>
          <p:cNvSpPr txBox="1"/>
          <p:nvPr/>
        </p:nvSpPr>
        <p:spPr>
          <a:xfrm>
            <a:off x="7680459" y="1874587"/>
            <a:ext cx="37213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900" dirty="0"/>
              <a:t>Измијенити (модификовати) тренутни изглед табеле</a:t>
            </a:r>
            <a:endParaRPr lang="en-US" sz="19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CDE31C-A8AD-4DBA-900A-626ACC8C615D}"/>
              </a:ext>
            </a:extLst>
          </p:cNvPr>
          <p:cNvSpPr/>
          <p:nvPr/>
        </p:nvSpPr>
        <p:spPr>
          <a:xfrm>
            <a:off x="1388167" y="5512906"/>
            <a:ext cx="1964634" cy="1789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F39D4B-DF34-4345-87D9-3E16A93F7B5A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352801" y="5421211"/>
            <a:ext cx="606277" cy="2064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16D567B-F9BA-4585-B785-52C9F97A124A}"/>
              </a:ext>
            </a:extLst>
          </p:cNvPr>
          <p:cNvSpPr txBox="1"/>
          <p:nvPr/>
        </p:nvSpPr>
        <p:spPr>
          <a:xfrm>
            <a:off x="3959078" y="5228850"/>
            <a:ext cx="372138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900" dirty="0"/>
              <a:t>Избрисати тренутни изглед.</a:t>
            </a:r>
            <a:endParaRPr lang="en-US" sz="19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5EEB67-482D-4CAC-955C-2122E54ADD3A}"/>
              </a:ext>
            </a:extLst>
          </p:cNvPr>
          <p:cNvSpPr/>
          <p:nvPr/>
        </p:nvSpPr>
        <p:spPr>
          <a:xfrm>
            <a:off x="1384865" y="5724187"/>
            <a:ext cx="1964634" cy="2782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B41E7EA-1BC7-4A05-BDBF-6D5E203EB484}"/>
              </a:ext>
            </a:extLst>
          </p:cNvPr>
          <p:cNvCxnSpPr>
            <a:cxnSpLocks/>
          </p:cNvCxnSpPr>
          <p:nvPr/>
        </p:nvCxnSpPr>
        <p:spPr>
          <a:xfrm>
            <a:off x="3359848" y="5884166"/>
            <a:ext cx="146394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1CDC37B-423D-4D52-AF54-B611A82B2807}"/>
              </a:ext>
            </a:extLst>
          </p:cNvPr>
          <p:cNvSpPr txBox="1"/>
          <p:nvPr/>
        </p:nvSpPr>
        <p:spPr>
          <a:xfrm>
            <a:off x="5082608" y="5689889"/>
            <a:ext cx="372138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900" dirty="0"/>
              <a:t>Креирати нови изглед табеле.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71328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13" grpId="0"/>
      <p:bldP spid="17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558A62-46AB-462E-99F2-39DF89245DEA}"/>
              </a:ext>
            </a:extLst>
          </p:cNvPr>
          <p:cNvSpPr txBox="1"/>
          <p:nvPr/>
        </p:nvSpPr>
        <p:spPr>
          <a:xfrm>
            <a:off x="225287" y="212035"/>
            <a:ext cx="9621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Уколико смо изабрали </a:t>
            </a:r>
            <a:r>
              <a:rPr lang="sr-Latn-RS" sz="2000" i="1" dirty="0"/>
              <a:t>Modify table style </a:t>
            </a:r>
            <a:r>
              <a:rPr lang="sr-Cyrl-RS" sz="2000" dirty="0"/>
              <a:t>отвориће нам се прозор као на слици.</a:t>
            </a:r>
            <a:endParaRPr lang="en-US" sz="2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A5DA31-400D-4061-9E36-72FA2D6C1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02" y="914400"/>
            <a:ext cx="5802602" cy="5943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70789D-3746-40AC-9A77-CA86C5EB7373}"/>
              </a:ext>
            </a:extLst>
          </p:cNvPr>
          <p:cNvSpPr/>
          <p:nvPr/>
        </p:nvSpPr>
        <p:spPr>
          <a:xfrm>
            <a:off x="390103" y="2478158"/>
            <a:ext cx="5802601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42D488-8B04-439A-BFBF-157CA509C59C}"/>
              </a:ext>
            </a:extLst>
          </p:cNvPr>
          <p:cNvCxnSpPr>
            <a:cxnSpLocks/>
          </p:cNvCxnSpPr>
          <p:nvPr/>
        </p:nvCxnSpPr>
        <p:spPr>
          <a:xfrm flipV="1">
            <a:off x="6192704" y="2020756"/>
            <a:ext cx="870705" cy="4574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D63B266-031A-4287-820F-E0D9A0B2B5CC}"/>
              </a:ext>
            </a:extLst>
          </p:cNvPr>
          <p:cNvSpPr txBox="1"/>
          <p:nvPr/>
        </p:nvSpPr>
        <p:spPr>
          <a:xfrm>
            <a:off x="7063409" y="1049128"/>
            <a:ext cx="4373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Бирамо за који дио табеле се односе промјене које уносимо. Тренутно је изабрано да се то односи на цијелу табелу.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25BE5E-CD47-4C04-BC36-3E7B1365D7EB}"/>
              </a:ext>
            </a:extLst>
          </p:cNvPr>
          <p:cNvSpPr/>
          <p:nvPr/>
        </p:nvSpPr>
        <p:spPr>
          <a:xfrm>
            <a:off x="390103" y="2783160"/>
            <a:ext cx="5802601" cy="302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27087D-FA1B-41C2-A6D1-9ACD82685FE7}"/>
              </a:ext>
            </a:extLst>
          </p:cNvPr>
          <p:cNvCxnSpPr>
            <a:cxnSpLocks/>
          </p:cNvCxnSpPr>
          <p:nvPr/>
        </p:nvCxnSpPr>
        <p:spPr>
          <a:xfrm>
            <a:off x="6192704" y="2942588"/>
            <a:ext cx="87070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916DEF2-9E45-424E-A6B4-0053BB4E6163}"/>
              </a:ext>
            </a:extLst>
          </p:cNvPr>
          <p:cNvSpPr txBox="1"/>
          <p:nvPr/>
        </p:nvSpPr>
        <p:spPr>
          <a:xfrm>
            <a:off x="7268818" y="2686980"/>
            <a:ext cx="4373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У овом дијелу вршимо промјене везане за текст који уносимо у табелу.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0CB78A-C881-4AB4-9472-8D336614BA22}"/>
              </a:ext>
            </a:extLst>
          </p:cNvPr>
          <p:cNvSpPr/>
          <p:nvPr/>
        </p:nvSpPr>
        <p:spPr>
          <a:xfrm>
            <a:off x="390101" y="3085212"/>
            <a:ext cx="5802601" cy="4993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87DBF3-5E3E-4983-B5F9-298A09BCDA83}"/>
              </a:ext>
            </a:extLst>
          </p:cNvPr>
          <p:cNvCxnSpPr>
            <a:cxnSpLocks/>
          </p:cNvCxnSpPr>
          <p:nvPr/>
        </p:nvCxnSpPr>
        <p:spPr>
          <a:xfrm>
            <a:off x="6192704" y="3584514"/>
            <a:ext cx="870705" cy="4899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F5746F2-5329-4A9A-8A8D-D8941FF8AB06}"/>
              </a:ext>
            </a:extLst>
          </p:cNvPr>
          <p:cNvSpPr txBox="1"/>
          <p:nvPr/>
        </p:nvSpPr>
        <p:spPr>
          <a:xfrm>
            <a:off x="7178320" y="3584514"/>
            <a:ext cx="47264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/>
              <a:t>Овдје вршимо измјене везано за линије наше табеле. Бирамо каква ће врста линије бити, њену дебљину, боју... Додатно, можемо изабрати да ли мијењамо све линије или само неке од њих.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C89BD0-5070-4429-BAAE-CAB831ACB297}"/>
              </a:ext>
            </a:extLst>
          </p:cNvPr>
          <p:cNvSpPr/>
          <p:nvPr/>
        </p:nvSpPr>
        <p:spPr>
          <a:xfrm>
            <a:off x="390101" y="5960934"/>
            <a:ext cx="5705900" cy="3868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93A033A-2821-48F8-8634-6BA03A17B39A}"/>
              </a:ext>
            </a:extLst>
          </p:cNvPr>
          <p:cNvCxnSpPr>
            <a:cxnSpLocks/>
          </p:cNvCxnSpPr>
          <p:nvPr/>
        </p:nvCxnSpPr>
        <p:spPr>
          <a:xfrm>
            <a:off x="6096000" y="6156041"/>
            <a:ext cx="79513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F322D8D-F9B1-426E-8E84-AA739709AB54}"/>
              </a:ext>
            </a:extLst>
          </p:cNvPr>
          <p:cNvSpPr txBox="1"/>
          <p:nvPr/>
        </p:nvSpPr>
        <p:spPr>
          <a:xfrm>
            <a:off x="7063409" y="5473569"/>
            <a:ext cx="5300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Опредијељујемо се да ли се промјене односе само на табелу коју тренутно радимо или ћемо овакав изглед примјенити на сваку следећу табелу.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1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12" grpId="0"/>
      <p:bldP spid="13" grpId="0" animBg="1"/>
      <p:bldP spid="16" grpId="0"/>
      <p:bldP spid="18" grpId="0" animBg="1"/>
      <p:bldP spid="21" grpId="0"/>
    </p:bldLst>
  </p:timing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{39C17DC5-4855-4CB5-A914-106A3E59605F}tf56160789_win32</Template>
  <TotalTime>0</TotalTime>
  <Words>554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Bookman Old Style</vt:lpstr>
      <vt:lpstr>Calibri</vt:lpstr>
      <vt:lpstr>Franklin Gothic Book</vt:lpstr>
      <vt:lpstr>1_RetrospectVTI</vt:lpstr>
      <vt:lpstr>Табеле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2020-09-21T10:01:42Z</dcterms:created>
  <dcterms:modified xsi:type="dcterms:W3CDTF">2020-10-18T20:11:56Z</dcterms:modified>
</cp:coreProperties>
</file>