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6447-56A8-4546-816F-EFCB10D73ED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99E6-1247-4883-A240-3C913F9A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2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6447-56A8-4546-816F-EFCB10D73ED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99E6-1247-4883-A240-3C913F9A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8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6447-56A8-4546-816F-EFCB10D73ED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99E6-1247-4883-A240-3C913F9A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5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6447-56A8-4546-816F-EFCB10D73ED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99E6-1247-4883-A240-3C913F9A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4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6447-56A8-4546-816F-EFCB10D73ED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99E6-1247-4883-A240-3C913F9A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0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6447-56A8-4546-816F-EFCB10D73ED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99E6-1247-4883-A240-3C913F9A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6447-56A8-4546-816F-EFCB10D73ED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99E6-1247-4883-A240-3C913F9A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6447-56A8-4546-816F-EFCB10D73ED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99E6-1247-4883-A240-3C913F9A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2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6447-56A8-4546-816F-EFCB10D73ED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99E6-1247-4883-A240-3C913F9A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6447-56A8-4546-816F-EFCB10D73ED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99E6-1247-4883-A240-3C913F9A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3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6447-56A8-4546-816F-EFCB10D73ED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99E6-1247-4883-A240-3C913F9A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6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16447-56A8-4546-816F-EFCB10D73ED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199E6-1247-4883-A240-3C913F9A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9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5" y="167268"/>
            <a:ext cx="11764536" cy="6545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955" y="5341434"/>
            <a:ext cx="6846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400" b="1" dirty="0" smtClean="0"/>
              <a:t>INSTALACIONE CIJEVI </a:t>
            </a:r>
          </a:p>
          <a:p>
            <a:r>
              <a:rPr lang="sr-Latn-CS" sz="2000" b="1" dirty="0" smtClean="0"/>
              <a:t>MELANIJA ĆALASAN dipl.ing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16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73" y="1997839"/>
            <a:ext cx="11797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0060" algn="l"/>
              </a:tabLst>
            </a:pPr>
            <a:r>
              <a:rPr lang="sr-Latn-C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Instalacione cijevi</a:t>
            </a:r>
            <a:endParaRPr lang="en-US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80060" algn="l"/>
              </a:tabLst>
            </a:pPr>
            <a:r>
              <a:rPr lang="sr-Latn-CS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Prilikom izrade električne instalacije često se provodnici provlače kroz zaštitne cijevi i pribor. Ove cijevi nazivamo instalacione cijevi. </a:t>
            </a:r>
          </a:p>
          <a:p>
            <a:pPr algn="just">
              <a:tabLst>
                <a:tab pos="480060" algn="l"/>
              </a:tabLst>
            </a:pPr>
            <a:r>
              <a:rPr lang="sr-Latn-CS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unkcija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instalacionih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cijevi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pribora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je: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nošenje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mehanička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antikorozivna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elektroizalociona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zaštita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grananje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spajanje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žila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instalacionih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vodova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r-Latn-ME" sz="24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80060" algn="l"/>
              </a:tabLst>
            </a:pPr>
            <a:r>
              <a:rPr lang="sr-Latn-CS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Instalacione cijevi se dijele u tri grupe i to:</a:t>
            </a:r>
            <a:endParaRPr lang="en-US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342900" algn="l"/>
              </a:tabLst>
            </a:pPr>
            <a:r>
              <a:rPr lang="sr-Latn-CS" sz="2400" b="0" spc="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nemetalne cijevi,</a:t>
            </a:r>
            <a:endParaRPr lang="en-US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342900" algn="l"/>
              </a:tabLst>
            </a:pPr>
            <a:r>
              <a:rPr lang="sr-Latn-CS" sz="2400" b="0" spc="2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metalne cijevi sa nemetalnom postavom i</a:t>
            </a:r>
            <a:endParaRPr lang="en-US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342900" algn="l"/>
              </a:tabLst>
            </a:pPr>
            <a:r>
              <a:rPr lang="sr-Latn-CS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metalne cijevi.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8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444" y="310442"/>
            <a:ext cx="11708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CS" sz="2400" b="0" spc="-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Izrađuju se od tvrde ili meke gume, od </a:t>
            </a:r>
            <a:r>
              <a:rPr lang="sr-Latn-CS" sz="2400" b="0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stakla, plastičnih masa i slično. </a:t>
            </a:r>
            <a:endParaRPr lang="en-US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r-Latn-CS" sz="2400" b="0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Izrađuju se unutrašnjih preč</a:t>
            </a:r>
            <a:r>
              <a:rPr lang="sr-Latn-CS" sz="2400" b="0" spc="-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nika 9; 11; 13,5; 16; 23; 29; 36 i 48 mm, a u dužini od 3 m.</a:t>
            </a:r>
            <a:endParaRPr lang="en-US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C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Instalacione cijevi predstavljaju djelimičnu mehaničku zaštitu provodnika.</a:t>
            </a:r>
            <a:r>
              <a:rPr lang="sr-Latn-CS" sz="2400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09" y="1842145"/>
            <a:ext cx="4498006" cy="3993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873" y="2290895"/>
            <a:ext cx="60960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6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898" y="649663"/>
            <a:ext cx="116641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polaganje</a:t>
            </a:r>
            <a:r>
              <a:rPr lang="en-US" sz="2800" dirty="0" smtClean="0"/>
              <a:t> </a:t>
            </a:r>
            <a:r>
              <a:rPr lang="en-US" sz="2800" dirty="0" err="1" smtClean="0"/>
              <a:t>ispod</a:t>
            </a:r>
            <a:r>
              <a:rPr lang="en-US" sz="2800" dirty="0" smtClean="0"/>
              <a:t> </a:t>
            </a:r>
            <a:r>
              <a:rPr lang="en-US" sz="2800" dirty="0" err="1" smtClean="0"/>
              <a:t>maltera</a:t>
            </a:r>
            <a:r>
              <a:rPr lang="en-US" sz="2800" dirty="0" smtClean="0"/>
              <a:t> </a:t>
            </a:r>
            <a:r>
              <a:rPr lang="en-US" sz="2800" dirty="0" err="1" smtClean="0"/>
              <a:t>najčešće</a:t>
            </a:r>
            <a:r>
              <a:rPr lang="en-US" sz="2800" dirty="0" smtClean="0"/>
              <a:t> se </a:t>
            </a:r>
            <a:r>
              <a:rPr lang="en-US" sz="2800" dirty="0" err="1" smtClean="0"/>
              <a:t>koriste</a:t>
            </a:r>
            <a:r>
              <a:rPr lang="en-US" sz="2800" dirty="0" smtClean="0"/>
              <a:t> </a:t>
            </a:r>
            <a:r>
              <a:rPr lang="en-US" sz="2800" dirty="0" err="1" smtClean="0"/>
              <a:t>savitljive</a:t>
            </a:r>
            <a:r>
              <a:rPr lang="en-US" sz="2800" dirty="0" smtClean="0"/>
              <a:t> </a:t>
            </a:r>
            <a:r>
              <a:rPr lang="en-US" sz="2800" dirty="0" err="1" smtClean="0"/>
              <a:t>cijevi</a:t>
            </a:r>
            <a:r>
              <a:rPr lang="en-US" sz="2800" dirty="0" smtClean="0"/>
              <a:t> </a:t>
            </a:r>
            <a:r>
              <a:rPr lang="en-US" sz="2800" dirty="0" err="1" smtClean="0"/>
              <a:t>prikazane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slici</a:t>
            </a:r>
            <a:r>
              <a:rPr lang="sr-Latn-ME" sz="2800" dirty="0" smtClean="0"/>
              <a:t>.</a:t>
            </a:r>
          </a:p>
          <a:p>
            <a:endParaRPr lang="sr-Latn-ME" sz="2800" dirty="0"/>
          </a:p>
          <a:p>
            <a:endParaRPr lang="sr-Latn-ME" sz="2800" dirty="0" smtClean="0"/>
          </a:p>
          <a:p>
            <a:endParaRPr lang="sr-Latn-ME" sz="2800" dirty="0"/>
          </a:p>
          <a:p>
            <a:endParaRPr lang="sr-Latn-ME" sz="2800" dirty="0" smtClean="0"/>
          </a:p>
          <a:p>
            <a:endParaRPr lang="sr-Latn-ME" sz="2800" dirty="0"/>
          </a:p>
          <a:p>
            <a:r>
              <a:rPr lang="en-US" sz="2800" dirty="0" smtClean="0"/>
              <a:t> </a:t>
            </a:r>
            <a:endParaRPr lang="sr-Latn-ME" sz="2800" dirty="0" smtClean="0"/>
          </a:p>
          <a:p>
            <a:endParaRPr lang="sr-Latn-ME" sz="2800" dirty="0"/>
          </a:p>
          <a:p>
            <a:endParaRPr lang="sr-Latn-ME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Savitljive</a:t>
            </a:r>
            <a:r>
              <a:rPr lang="en-US" sz="2800" dirty="0" smtClean="0"/>
              <a:t> </a:t>
            </a:r>
            <a:r>
              <a:rPr lang="en-US" sz="2800" dirty="0" err="1" smtClean="0"/>
              <a:t>cijevi</a:t>
            </a:r>
            <a:r>
              <a:rPr lang="en-US" sz="2800" dirty="0" smtClean="0"/>
              <a:t> se </a:t>
            </a:r>
            <a:r>
              <a:rPr lang="en-US" sz="2800" dirty="0" err="1" smtClean="0"/>
              <a:t>proizvode</a:t>
            </a:r>
            <a:r>
              <a:rPr lang="en-US" sz="2800" dirty="0" smtClean="0"/>
              <a:t> u </a:t>
            </a:r>
            <a:r>
              <a:rPr lang="en-US" sz="2800" dirty="0" err="1" smtClean="0"/>
              <a:t>dužinama</a:t>
            </a:r>
            <a:r>
              <a:rPr lang="en-US" sz="2800" dirty="0" smtClean="0"/>
              <a:t> 25 </a:t>
            </a:r>
            <a:r>
              <a:rPr lang="en-US" sz="2800" dirty="0" err="1" smtClean="0"/>
              <a:t>i</a:t>
            </a:r>
            <a:r>
              <a:rPr lang="en-US" sz="2800" dirty="0" smtClean="0"/>
              <a:t> 50m. </a:t>
            </a:r>
          </a:p>
          <a:p>
            <a:r>
              <a:rPr lang="en-US" sz="2800" dirty="0" err="1" smtClean="0"/>
              <a:t>Prilikom</a:t>
            </a:r>
            <a:r>
              <a:rPr lang="en-US" sz="2800" dirty="0" smtClean="0"/>
              <a:t> </a:t>
            </a:r>
            <a:r>
              <a:rPr lang="en-US" sz="2800" dirty="0" err="1" smtClean="0"/>
              <a:t>polaganja</a:t>
            </a:r>
            <a:r>
              <a:rPr lang="en-US" sz="2800" dirty="0" smtClean="0"/>
              <a:t> </a:t>
            </a:r>
            <a:r>
              <a:rPr lang="en-US" sz="2800" dirty="0" err="1" smtClean="0"/>
              <a:t>ispod</a:t>
            </a:r>
            <a:r>
              <a:rPr lang="en-US" sz="2800" dirty="0" smtClean="0"/>
              <a:t> </a:t>
            </a:r>
            <a:r>
              <a:rPr lang="en-US" sz="2800" dirty="0" err="1" smtClean="0"/>
              <a:t>maltera</a:t>
            </a:r>
            <a:r>
              <a:rPr lang="en-US" sz="2800" dirty="0" smtClean="0"/>
              <a:t> </a:t>
            </a:r>
            <a:r>
              <a:rPr lang="en-US" sz="2800" dirty="0" err="1" smtClean="0"/>
              <a:t>učvršćuju</a:t>
            </a:r>
            <a:r>
              <a:rPr lang="en-US" sz="2800" dirty="0" smtClean="0"/>
              <a:t> se </a:t>
            </a:r>
            <a:r>
              <a:rPr lang="en-US" sz="2800" dirty="0" err="1" smtClean="0"/>
              <a:t>pomoću</a:t>
            </a:r>
            <a:r>
              <a:rPr lang="en-US" sz="2800" dirty="0" smtClean="0"/>
              <a:t> </a:t>
            </a:r>
            <a:r>
              <a:rPr lang="en-US" sz="2800" dirty="0" err="1" smtClean="0"/>
              <a:t>gipsa</a:t>
            </a:r>
            <a:r>
              <a:rPr lang="en-US" sz="2800" dirty="0" smtClean="0"/>
              <a:t> </a:t>
            </a:r>
            <a:r>
              <a:rPr lang="en-US" sz="2800" dirty="0" err="1" smtClean="0"/>
              <a:t>otprilike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svaki</a:t>
            </a:r>
            <a:r>
              <a:rPr lang="en-US" sz="2800" dirty="0" smtClean="0"/>
              <a:t> </a:t>
            </a:r>
            <a:r>
              <a:rPr lang="en-US" sz="2800" dirty="0" err="1" smtClean="0"/>
              <a:t>metar</a:t>
            </a:r>
            <a:r>
              <a:rPr lang="en-US" sz="2800" dirty="0" smtClean="0"/>
              <a:t> </a:t>
            </a:r>
            <a:r>
              <a:rPr lang="en-US" sz="2800" dirty="0" err="1" smtClean="0"/>
              <a:t>dužine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39" y="1427318"/>
            <a:ext cx="4599413" cy="3081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995" y="1662902"/>
            <a:ext cx="3922790" cy="261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5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68" y="350362"/>
            <a:ext cx="1175338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CS" sz="2200" b="1" spc="2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Instalacione metalne cijevi sa nemetalnom postavom</a:t>
            </a:r>
            <a:endParaRPr lang="en-US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CS" sz="2200" b="0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Ova grupa cijevi obuhvata:</a:t>
            </a:r>
            <a:endParaRPr lang="en-US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342900" algn="l"/>
              </a:tabLst>
            </a:pPr>
            <a:r>
              <a:rPr lang="sr-Latn-CS" sz="2200" b="0" spc="-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instalacione obložene cijevi,</a:t>
            </a:r>
            <a:endParaRPr lang="en-US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342900" algn="l"/>
              </a:tabLst>
            </a:pPr>
            <a:r>
              <a:rPr lang="sr-Latn-CS" sz="2200" b="0" spc="2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čelične oklopne cijevi sa postavom i</a:t>
            </a:r>
            <a:endParaRPr lang="en-US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342900" algn="l"/>
              </a:tabLst>
            </a:pPr>
            <a:r>
              <a:rPr lang="sr-Latn-CS" sz="2200" b="0" spc="2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metalna crijeva sa postavom.</a:t>
            </a:r>
            <a:endParaRPr lang="en-US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1430" algn="just"/>
            <a:r>
              <a:rPr lang="sr-Latn-CS" sz="22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Svaka vrsta ovih cijevi ima određenu konstrukciju sa </a:t>
            </a:r>
            <a:r>
              <a:rPr lang="sr-Latn-CS" sz="2200" b="0" spc="1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utvrđenim svojstvima kao i ograničeno polje primjene.</a:t>
            </a:r>
          </a:p>
          <a:p>
            <a:r>
              <a:rPr lang="sr-Latn-CS" sz="2200" b="1" dirty="0"/>
              <a:t>Instalacione obložene cijevi</a:t>
            </a:r>
            <a:r>
              <a:rPr lang="sr-Latn-CS" sz="2200" dirty="0"/>
              <a:t> imaju sledeću konstrukciju: Preko crne cijevi stavlja se limena obloga sa </a:t>
            </a:r>
            <a:r>
              <a:rPr lang="sr-Latn-CS" sz="2200" dirty="0" smtClean="0"/>
              <a:t>šavomOve </a:t>
            </a:r>
            <a:r>
              <a:rPr lang="sr-Latn-CS" sz="2200" dirty="0"/>
              <a:t>cijevi se upotrebljavaju za električne instalacije ispod maltera i iznad maltera. </a:t>
            </a:r>
            <a:endParaRPr lang="sr-Latn-CS" sz="2200" dirty="0" smtClean="0"/>
          </a:p>
          <a:p>
            <a:r>
              <a:rPr lang="en-US" sz="2200" b="1" dirty="0" err="1"/>
              <a:t>Čelične</a:t>
            </a:r>
            <a:r>
              <a:rPr lang="en-US" sz="2200" b="1" dirty="0"/>
              <a:t> </a:t>
            </a:r>
            <a:r>
              <a:rPr lang="en-US" sz="2200" b="1" dirty="0" err="1"/>
              <a:t>oklopne</a:t>
            </a:r>
            <a:r>
              <a:rPr lang="en-US" sz="2200" b="1" dirty="0"/>
              <a:t> </a:t>
            </a:r>
            <a:r>
              <a:rPr lang="en-US" sz="2200" b="1" dirty="0" err="1"/>
              <a:t>cijevi</a:t>
            </a:r>
            <a:r>
              <a:rPr lang="en-US" sz="2200" b="1" dirty="0"/>
              <a:t> </a:t>
            </a:r>
            <a:r>
              <a:rPr lang="en-US" sz="2200" b="1" dirty="0" err="1"/>
              <a:t>sa</a:t>
            </a:r>
            <a:r>
              <a:rPr lang="en-US" sz="2200" b="1" dirty="0"/>
              <a:t> </a:t>
            </a:r>
            <a:r>
              <a:rPr lang="en-US" sz="2200" b="1" dirty="0" err="1"/>
              <a:t>postavom</a:t>
            </a:r>
            <a:endParaRPr lang="en-US" sz="2200" b="1" dirty="0"/>
          </a:p>
          <a:p>
            <a:r>
              <a:rPr lang="sr-Latn-CS" sz="2200" dirty="0"/>
              <a:t>Koriste se u slučajevima kada je potrebno izuzetno povećati mehaničku zaštitu izolovanih provodnika (zaštita provodnika i kablova od udara i mehaničkih naprezanja).Izrađuju se za prečnike</a:t>
            </a:r>
            <a:r>
              <a:rPr lang="ru-RU" sz="2200" dirty="0"/>
              <a:t>11; 13.5; 16; 21; 29, 36 и 42mm</a:t>
            </a:r>
            <a:r>
              <a:rPr lang="sr-Latn-CS" sz="2200" dirty="0"/>
              <a:t> Postavljaju se na zidove, tavanice, u podove i na metalne konstrukcije.</a:t>
            </a:r>
            <a:endParaRPr lang="sr-Latn-CS" sz="2200" b="0" spc="15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b="1" dirty="0" err="1"/>
              <a:t>Instalaciona</a:t>
            </a:r>
            <a:r>
              <a:rPr lang="en-US" sz="2200" b="1" dirty="0"/>
              <a:t> </a:t>
            </a:r>
            <a:r>
              <a:rPr lang="en-US" sz="2200" b="1" dirty="0" err="1"/>
              <a:t>metalna</a:t>
            </a:r>
            <a:r>
              <a:rPr lang="en-US" sz="2200" b="1" dirty="0"/>
              <a:t> </a:t>
            </a:r>
            <a:r>
              <a:rPr lang="en-US" sz="2200" b="1" dirty="0" err="1"/>
              <a:t>crijeva</a:t>
            </a:r>
            <a:endParaRPr lang="en-US" sz="2200" b="1" dirty="0"/>
          </a:p>
          <a:p>
            <a:r>
              <a:rPr lang="sr-Latn-CS" sz="2200" dirty="0"/>
              <a:t>Instalaciona metalna crijeva sa postavom izrađuju se od čeličnih pokalaisanih ili pocinkovanih zglobova sa postavom od gume ili termoplastične mase. Prečnici crijeva odgovaraju prečnicima oklopnih cijevi</a:t>
            </a:r>
            <a:endParaRPr lang="en-US" sz="2200" b="1" dirty="0"/>
          </a:p>
          <a:p>
            <a:r>
              <a:rPr lang="sr-Latn-CS" sz="2200" dirty="0"/>
              <a:t>Upotrebljavaju se na mjestima gdje se može očekivati učestalo pomjeranje provodnika, a gdje je potrebno provodnike zaštititi od mehaničkih oštećenja</a:t>
            </a:r>
            <a:endParaRPr lang="en-US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2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12" y="1338136"/>
            <a:ext cx="119206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28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DOMAĆI ZADATAK</a:t>
            </a:r>
          </a:p>
          <a:p>
            <a:pPr algn="just"/>
            <a:endParaRPr lang="sr-Latn-CS" sz="2800" spc="1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r-Latn-CS" sz="28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sr-Latn-CS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r-Latn-CS" sz="28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Nabroj </a:t>
            </a:r>
            <a:r>
              <a:rPr lang="sr-Latn-CS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vrste instalacionih cijevi.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r-Latn-CS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Nabroj pribor za instalacione PVC cijevi.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r-Latn-CS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Objasni gdje se koriste instalacione metalne cijevi sa nemetalnom postavom.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r-Latn-CS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Navedi mjesta na kojima se upotrebljavaju metalna crijeva.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r-Latn-CS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Navedi mjesta na kojima se upotrebljavaju instalacione metalnae cijevi </a:t>
            </a:r>
            <a:r>
              <a:rPr lang="sr-Latn-CS" sz="28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</a:p>
          <a:p>
            <a:pPr algn="just"/>
            <a:r>
              <a:rPr lang="sr-Latn-CS" sz="28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navedi </a:t>
            </a:r>
            <a:r>
              <a:rPr lang="sr-Latn-CS" sz="2800" spc="1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koji </a:t>
            </a:r>
            <a:r>
              <a:rPr lang="sr-Latn-CS" sz="2800" spc="1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provodnici </a:t>
            </a:r>
            <a:r>
              <a:rPr lang="sr-Latn-CS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upotrebljavaju kod ovako izvedenih instalacija.  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38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413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melanija calasan</dc:creator>
  <cp:lastModifiedBy>melanija calasan</cp:lastModifiedBy>
  <cp:revision>5</cp:revision>
  <dcterms:created xsi:type="dcterms:W3CDTF">2018-10-01T19:11:19Z</dcterms:created>
  <dcterms:modified xsi:type="dcterms:W3CDTF">2018-10-01T19:42:01Z</dcterms:modified>
</cp:coreProperties>
</file>