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3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8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1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6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3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D04A8-673D-4523-95FD-1E116224684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E5C6-E942-4323-8FF6-72622D180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2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8581" y="2596551"/>
            <a:ext cx="7746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Brojni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niz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osnovni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pojmovi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monotonost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nizova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166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657" y="604174"/>
            <a:ext cx="10745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/>
              <a:t>Definicija</a:t>
            </a:r>
            <a:r>
              <a:rPr lang="en-US" sz="2400" i="1" dirty="0"/>
              <a:t>: </a:t>
            </a:r>
            <a:r>
              <a:rPr lang="en-US" sz="2400" dirty="0" err="1">
                <a:solidFill>
                  <a:srgbClr val="00B0F0"/>
                </a:solidFill>
              </a:rPr>
              <a:t>Brojnim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 err="1">
                <a:solidFill>
                  <a:srgbClr val="00B0F0"/>
                </a:solidFill>
              </a:rPr>
              <a:t>nizom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 err="1"/>
              <a:t>nazivamo</a:t>
            </a:r>
            <a:r>
              <a:rPr lang="en-US" sz="2400" dirty="0"/>
              <a:t> </a:t>
            </a:r>
            <a:r>
              <a:rPr lang="en-US" sz="2400" dirty="0" err="1"/>
              <a:t>svako</a:t>
            </a:r>
            <a:r>
              <a:rPr lang="en-US" sz="2400" dirty="0"/>
              <a:t> </a:t>
            </a:r>
            <a:r>
              <a:rPr lang="en-US" sz="2400" dirty="0" err="1"/>
              <a:t>preslikavanje</a:t>
            </a:r>
            <a:r>
              <a:rPr lang="en-US" sz="2400" dirty="0"/>
              <a:t> </a:t>
            </a:r>
            <a:r>
              <a:rPr lang="en-US" sz="2400" dirty="0" err="1"/>
              <a:t>skupa</a:t>
            </a:r>
            <a:r>
              <a:rPr lang="en-US" sz="2400" dirty="0"/>
              <a:t> </a:t>
            </a:r>
            <a:r>
              <a:rPr lang="en-US" sz="2400" dirty="0" err="1"/>
              <a:t>prirodnih</a:t>
            </a:r>
            <a:r>
              <a:rPr lang="en-US" sz="2400" dirty="0"/>
              <a:t> </a:t>
            </a:r>
            <a:r>
              <a:rPr lang="en-US" sz="2400" dirty="0" err="1"/>
              <a:t>brojeva</a:t>
            </a:r>
            <a:r>
              <a:rPr lang="en-US" sz="2400" dirty="0"/>
              <a:t> u </a:t>
            </a:r>
            <a:r>
              <a:rPr lang="en-US" sz="2400" dirty="0" err="1"/>
              <a:t>skup</a:t>
            </a:r>
            <a:r>
              <a:rPr lang="en-US" sz="2400" dirty="0"/>
              <a:t> </a:t>
            </a:r>
            <a:r>
              <a:rPr lang="en-US" sz="2400" dirty="0" err="1"/>
              <a:t>realnih</a:t>
            </a:r>
            <a:r>
              <a:rPr lang="en-US" sz="2400" dirty="0"/>
              <a:t> </a:t>
            </a:r>
            <a:r>
              <a:rPr lang="en-US" sz="2400" dirty="0" err="1"/>
              <a:t>brojeva</a:t>
            </a:r>
            <a:r>
              <a:rPr lang="en-US" sz="2400" dirty="0"/>
              <a:t> </a:t>
            </a:r>
            <a:r>
              <a:rPr lang="en-US" sz="2400" dirty="0" err="1"/>
              <a:t>tj</a:t>
            </a:r>
            <a:r>
              <a:rPr lang="en-US" sz="2400" dirty="0"/>
              <a:t>. f: N→R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2657" y="1881058"/>
                <a:ext cx="10271185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Svakom </a:t>
                </a:r>
                <a:r>
                  <a:rPr lang="en-US" sz="2000" dirty="0" err="1" smtClean="0"/>
                  <a:t>prirodnom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broju</a:t>
                </a:r>
                <a:r>
                  <a:rPr lang="en-US" sz="2000" dirty="0" smtClean="0"/>
                  <a:t> n=1,2,3… </a:t>
                </a:r>
                <a:r>
                  <a:rPr lang="en-US" sz="2000" dirty="0" err="1" smtClean="0"/>
                  <a:t>po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nekom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zakonu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pridružimo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neki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realan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broj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sz="2000" dirty="0" smtClean="0"/>
                  <a:t>Tada </a:t>
                </a:r>
                <a:r>
                  <a:rPr lang="en-US" sz="2000" dirty="0" err="1" smtClean="0"/>
                  <a:t>kažemo</a:t>
                </a:r>
                <a:r>
                  <a:rPr lang="en-US" sz="2000" dirty="0" smtClean="0"/>
                  <a:t> da je </a:t>
                </a:r>
                <a:r>
                  <a:rPr lang="en-US" sz="2000" dirty="0" err="1" smtClean="0"/>
                  <a:t>zadat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realnih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brojeva</a:t>
                </a:r>
                <a:endParaRPr lang="en-US" sz="2000" dirty="0" smtClean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,…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… </m:t>
                      </m:r>
                    </m:oMath>
                  </m:oMathPara>
                </a14:m>
                <a:endParaRPr lang="en-US" sz="2000" dirty="0" smtClean="0"/>
              </a:p>
              <a:p>
                <a:r>
                  <a:rPr lang="en-US" sz="2000" dirty="0" smtClean="0"/>
                  <a:t>Ili </a:t>
                </a:r>
                <a:r>
                  <a:rPr lang="en-US" sz="2000" dirty="0" err="1" smtClean="0"/>
                  <a:t>kraće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 smtClean="0"/>
                  <a:t>.</a:t>
                </a:r>
              </a:p>
              <a:p>
                <a:endParaRPr lang="en-US" sz="2000" dirty="0"/>
              </a:p>
              <a:p>
                <a:r>
                  <a:rPr lang="en-US" sz="2000" dirty="0" err="1" smtClean="0"/>
                  <a:t>Brojevi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… </m:t>
                    </m:r>
                  </m:oMath>
                </a14:m>
                <a:r>
                  <a:rPr lang="en-US" sz="2000" dirty="0" smtClean="0"/>
                  <a:t> se </a:t>
                </a:r>
                <a:r>
                  <a:rPr lang="en-US" sz="2000" dirty="0" err="1" smtClean="0"/>
                  <a:t>nazivaju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članovi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r>
                  <a:rPr lang="en-US" sz="2000" dirty="0" smtClean="0"/>
                  <a:t>.</a:t>
                </a:r>
              </a:p>
              <a:p>
                <a:endParaRPr lang="en-US" sz="20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- </a:t>
                </a:r>
                <a:r>
                  <a:rPr lang="en-US" sz="2000" dirty="0" err="1" smtClean="0"/>
                  <a:t>opšti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član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r>
                  <a:rPr lang="en-US" sz="2000" dirty="0" smtClean="0"/>
                  <a:t>, n je </a:t>
                </a:r>
                <a:r>
                  <a:rPr lang="en-US" sz="2000" dirty="0" err="1" smtClean="0"/>
                  <a:t>indeks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endParaRPr lang="en-US" sz="20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je </a:t>
                </a:r>
                <a:r>
                  <a:rPr lang="en-US" sz="2000" dirty="0" err="1" smtClean="0"/>
                  <a:t>prvi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član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je </a:t>
                </a:r>
                <a:r>
                  <a:rPr lang="en-US" sz="2000" dirty="0" err="1" smtClean="0"/>
                  <a:t>drugi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član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r>
                  <a:rPr lang="en-US" sz="2000" dirty="0" smtClean="0"/>
                  <a:t>…</a:t>
                </a:r>
                <a:endParaRPr lang="en-US" sz="2000" dirty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57" y="1881058"/>
                <a:ext cx="10271185" cy="4708981"/>
              </a:xfrm>
              <a:prstGeom prst="rect">
                <a:avLst/>
              </a:prstGeom>
              <a:blipFill rotWithShape="0">
                <a:blip r:embed="rId2"/>
                <a:stretch>
                  <a:fillRect l="-653" t="-777" r="-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9590" y="5615796"/>
                <a:ext cx="54058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 smtClean="0"/>
                  <a:t>Ravnopravna</a:t>
                </a:r>
                <a:r>
                  <a:rPr lang="en-US" sz="2000" dirty="0" smtClean="0"/>
                  <a:t>  </a:t>
                </a:r>
                <a:r>
                  <a:rPr lang="en-US" sz="2000" dirty="0" err="1" smtClean="0"/>
                  <a:t>oznaka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za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</a:t>
                </a:r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90" y="5615796"/>
                <a:ext cx="5405886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112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634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13" y="457200"/>
            <a:ext cx="2613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Primjeri</a:t>
            </a:r>
            <a:r>
              <a:rPr lang="en-US" sz="2000" dirty="0" smtClean="0"/>
              <a:t> </a:t>
            </a:r>
            <a:r>
              <a:rPr lang="en-US" sz="2000" dirty="0" err="1" smtClean="0"/>
              <a:t>nizova</a:t>
            </a:r>
            <a:r>
              <a:rPr lang="en-US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2913" y="1494018"/>
                <a:ext cx="56330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1)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 smtClean="0"/>
                  <a:t> (</a:t>
                </a:r>
                <a:r>
                  <a:rPr lang="en-US" sz="2000" dirty="0" err="1" smtClean="0"/>
                  <a:t>niz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parnih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brojeva</a:t>
                </a:r>
                <a:r>
                  <a:rPr lang="en-US" sz="2000" dirty="0" smtClean="0"/>
                  <a:t>)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3" y="1494018"/>
                <a:ext cx="5633049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1082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9736" y="2652992"/>
                <a:ext cx="587458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Prvi </a:t>
                </a:r>
                <a:r>
                  <a:rPr lang="en-US" sz="2000" dirty="0" err="1" smtClean="0"/>
                  <a:t>član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1=2,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odnosno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r>
                  <a:rPr lang="en-US" sz="2000" dirty="0" err="1" smtClean="0"/>
                  <a:t>Drugi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član</a:t>
                </a:r>
                <a:r>
                  <a:rPr lang="en-US" sz="2000" dirty="0" smtClean="0"/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∙2=4,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odnosno</a:t>
                </a:r>
                <a:r>
                  <a:rPr lang="en-US" sz="2000" dirty="0" smtClean="0"/>
                  <a:t>  2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2000" dirty="0" smtClean="0"/>
              </a:p>
              <a:p>
                <a:r>
                  <a:rPr lang="en-US" sz="2000" dirty="0" smtClean="0"/>
                  <a:t>n-</a:t>
                </a:r>
                <a:r>
                  <a:rPr lang="en-US" sz="2000" dirty="0" err="1" smtClean="0"/>
                  <a:t>ti</a:t>
                </a:r>
                <a:r>
                  <a:rPr lang="en-US" sz="2000" dirty="0" smtClean="0"/>
                  <a:t> (</a:t>
                </a:r>
                <a:r>
                  <a:rPr lang="en-US" sz="2000" dirty="0" err="1" smtClean="0"/>
                  <a:t>opšti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član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niza</a:t>
                </a:r>
                <a:r>
                  <a:rPr lang="en-US" sz="2000" dirty="0" smtClean="0"/>
                  <a:t>):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/>
                  <a:t>, </a:t>
                </a:r>
                <a:r>
                  <a:rPr lang="en-US" sz="2000" dirty="0" err="1" smtClean="0"/>
                  <a:t>odnosno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736" y="2652992"/>
                <a:ext cx="5874589" cy="2554545"/>
              </a:xfrm>
              <a:prstGeom prst="rect">
                <a:avLst/>
              </a:prstGeom>
              <a:blipFill rotWithShape="0">
                <a:blip r:embed="rId3"/>
                <a:stretch>
                  <a:fillRect l="-1141" t="-1193" b="-3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8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4287" y="2286000"/>
                <a:ext cx="53138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3)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 smtClean="0"/>
                  <a:t> (</a:t>
                </a:r>
                <a:r>
                  <a:rPr lang="en-US" sz="2000" dirty="0" err="1" smtClean="0"/>
                  <a:t>niz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brojeva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djeljivih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sa</a:t>
                </a:r>
                <a:r>
                  <a:rPr lang="en-US" sz="2000" dirty="0" smtClean="0"/>
                  <a:t> 3)</a:t>
                </a:r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87" y="2286000"/>
                <a:ext cx="5313872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1263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4287" y="726221"/>
                <a:ext cx="56330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−1,     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 smtClean="0"/>
                  <a:t> (</a:t>
                </a:r>
                <a:r>
                  <a:rPr lang="en-US" sz="2000" dirty="0" err="1" smtClean="0"/>
                  <a:t>niz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neparnih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brojeva</a:t>
                </a:r>
                <a:r>
                  <a:rPr lang="en-US" sz="2000" dirty="0" smtClean="0"/>
                  <a:t>)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87" y="726221"/>
                <a:ext cx="5633049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119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192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11338" y="604651"/>
                <a:ext cx="5632055" cy="5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Primjer</a:t>
                </a:r>
                <a:r>
                  <a:rPr lang="en-US" sz="2000" dirty="0"/>
                  <a:t> 1. </a:t>
                </a:r>
                <a:r>
                  <a:rPr lang="en-US" sz="2000" dirty="0" err="1"/>
                  <a:t>Napisati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prva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četiri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člana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niza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38" y="604651"/>
                <a:ext cx="5632055" cy="529184"/>
              </a:xfrm>
              <a:prstGeom prst="rect">
                <a:avLst/>
              </a:prstGeom>
              <a:blipFill rotWithShape="0">
                <a:blip r:embed="rId2"/>
                <a:stretch>
                  <a:fillRect l="-1190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27207" y="1889184"/>
                <a:ext cx="6728603" cy="2913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R:</a:t>
                </a:r>
              </a:p>
              <a:p>
                <a:r>
                  <a:rPr lang="en-US" dirty="0" smtClean="0"/>
                  <a:t>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207" y="1889184"/>
                <a:ext cx="6728603" cy="2913618"/>
              </a:xfrm>
              <a:prstGeom prst="rect">
                <a:avLst/>
              </a:prstGeom>
              <a:blipFill rotWithShape="0">
                <a:blip r:embed="rId3"/>
                <a:stretch>
                  <a:fillRect l="-816" t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1338" y="5358096"/>
                <a:ext cx="485363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Primjer</a:t>
                </a:r>
                <a:r>
                  <a:rPr lang="en-US" sz="2000" dirty="0"/>
                  <a:t> 2. </a:t>
                </a:r>
                <a:r>
                  <a:rPr lang="en-US" sz="2000" dirty="0" err="1"/>
                  <a:t>Napisati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nekoliko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članova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niza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/>
                  <a:t>)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38" y="5358096"/>
                <a:ext cx="4853636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1382" t="-9091" r="-377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81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64795" y="570145"/>
                <a:ext cx="4311245" cy="485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Primjer</a:t>
                </a:r>
                <a:r>
                  <a:rPr lang="en-US" dirty="0"/>
                  <a:t> 3. </a:t>
                </a:r>
                <a:r>
                  <a:rPr lang="en-US" dirty="0" err="1" smtClean="0"/>
                  <a:t>Naći</a:t>
                </a:r>
                <a:r>
                  <a:rPr lang="en-US" dirty="0" smtClean="0"/>
                  <a:t> </a:t>
                </a:r>
                <a:r>
                  <a:rPr lang="en-US" dirty="0" err="1"/>
                  <a:t>opšti</a:t>
                </a:r>
                <a:r>
                  <a:rPr lang="en-US" dirty="0"/>
                  <a:t> </a:t>
                </a:r>
                <a:r>
                  <a:rPr lang="en-US" dirty="0" err="1"/>
                  <a:t>član</a:t>
                </a:r>
                <a:r>
                  <a:rPr lang="en-US" dirty="0"/>
                  <a:t> </a:t>
                </a:r>
                <a:r>
                  <a:rPr lang="en-US" dirty="0" err="1"/>
                  <a:t>niza</a:t>
                </a:r>
                <a:r>
                  <a:rPr lang="en-US" dirty="0"/>
                  <a:t> </a:t>
                </a:r>
                <a:r>
                  <a:rPr lang="en-US" dirty="0" smtClean="0"/>
                  <a:t>1,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95" y="570145"/>
                <a:ext cx="4311245" cy="485326"/>
              </a:xfrm>
              <a:prstGeom prst="rect">
                <a:avLst/>
              </a:prstGeom>
              <a:blipFill rotWithShape="0">
                <a:blip r:embed="rId2"/>
                <a:stretch>
                  <a:fillRect l="-1130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3464" y="1544128"/>
                <a:ext cx="4032576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R: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4" y="1544128"/>
                <a:ext cx="4032576" cy="483466"/>
              </a:xfrm>
              <a:prstGeom prst="rect">
                <a:avLst/>
              </a:prstGeom>
              <a:blipFill rotWithShape="0">
                <a:blip r:embed="rId3"/>
                <a:stretch>
                  <a:fillRect l="-1208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95" y="2601573"/>
            <a:ext cx="7613066" cy="2356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1" y="5221747"/>
            <a:ext cx="8182428" cy="135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782" y="293298"/>
            <a:ext cx="5400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Monotonost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nizova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9782" y="1199073"/>
                <a:ext cx="82382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Niz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je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rastući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(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neopadajući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) </a:t>
                </a:r>
                <a:r>
                  <a:rPr lang="en-US" dirty="0" err="1" smtClean="0"/>
                  <a:t>ako</a:t>
                </a:r>
                <a:r>
                  <a:rPr lang="en-US" dirty="0" smtClean="0"/>
                  <a:t> je: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82" y="1199073"/>
                <a:ext cx="8238227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592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9781" y="2566513"/>
                <a:ext cx="82382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Niz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je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strogo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rastući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dirty="0" err="1" smtClean="0"/>
                  <a:t>ako</a:t>
                </a:r>
                <a:r>
                  <a:rPr lang="en-US" dirty="0" smtClean="0"/>
                  <a:t> je: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81" y="2566513"/>
                <a:ext cx="8238227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592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9781" y="3933953"/>
                <a:ext cx="82382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Niz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je  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opadajući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(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nerastući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)  </a:t>
                </a:r>
                <a:r>
                  <a:rPr lang="en-US" dirty="0" err="1" smtClean="0"/>
                  <a:t>ako</a:t>
                </a:r>
                <a:r>
                  <a:rPr lang="en-US" dirty="0" smtClean="0"/>
                  <a:t> je: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81" y="3933953"/>
                <a:ext cx="8238227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592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9781" y="5388941"/>
                <a:ext cx="82382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Niz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je  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strogo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00B0F0"/>
                    </a:solidFill>
                  </a:rPr>
                  <a:t>opadajući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dirty="0" err="1" smtClean="0"/>
                  <a:t>ako</a:t>
                </a:r>
                <a:r>
                  <a:rPr lang="en-US" dirty="0" smtClean="0"/>
                  <a:t> je: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81" y="5388941"/>
                <a:ext cx="8238227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592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13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13" y="405442"/>
            <a:ext cx="389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Ispitati</a:t>
            </a:r>
            <a:r>
              <a:rPr lang="en-US" dirty="0" smtClean="0"/>
              <a:t> </a:t>
            </a:r>
            <a:r>
              <a:rPr lang="en-US" dirty="0" err="1" smtClean="0"/>
              <a:t>monotonost</a:t>
            </a:r>
            <a:r>
              <a:rPr lang="en-US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 smtClean="0"/>
              <a:t>nizova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1320" y="1069675"/>
                <a:ext cx="4149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20" y="1069675"/>
                <a:ext cx="414930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2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1320" y="1820174"/>
                <a:ext cx="310551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20" y="1820174"/>
                <a:ext cx="3105510" cy="483466"/>
              </a:xfrm>
              <a:prstGeom prst="rect">
                <a:avLst/>
              </a:prstGeom>
              <a:blipFill rotWithShape="0">
                <a:blip r:embed="rId3"/>
                <a:stretch>
                  <a:fillRect l="-1768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1320" y="2803584"/>
                <a:ext cx="3536830" cy="461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20" y="2803584"/>
                <a:ext cx="3536830" cy="461473"/>
              </a:xfrm>
              <a:prstGeom prst="rect">
                <a:avLst/>
              </a:prstGeom>
              <a:blipFill rotWithShape="0">
                <a:blip r:embed="rId4"/>
                <a:stretch>
                  <a:fillRect l="-1552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114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19</cp:revision>
  <dcterms:created xsi:type="dcterms:W3CDTF">2021-05-14T09:10:51Z</dcterms:created>
  <dcterms:modified xsi:type="dcterms:W3CDTF">2021-05-15T07:49:21Z</dcterms:modified>
</cp:coreProperties>
</file>