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71" r:id="rId5"/>
    <p:sldId id="258" r:id="rId6"/>
    <p:sldId id="259" r:id="rId7"/>
    <p:sldId id="261" r:id="rId8"/>
    <p:sldId id="262" r:id="rId9"/>
    <p:sldId id="263" r:id="rId10"/>
    <p:sldId id="264" r:id="rId11"/>
    <p:sldId id="265" r:id="rId12"/>
    <p:sldId id="266" r:id="rId13"/>
    <p:sldId id="268" r:id="rId14"/>
    <p:sldId id="272" r:id="rId15"/>
    <p:sldId id="269"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9C57E69-B22D-4F76-9174-FC8EEC21A48E}" type="datetimeFigureOut">
              <a:rPr lang="en-US" smtClean="0"/>
              <a:t>19.09.2020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7596F94-CAC7-46B7-A91D-4F9189985F36}"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57E69-B22D-4F76-9174-FC8EEC21A48E}" type="datetimeFigureOut">
              <a:rPr lang="en-US" smtClean="0"/>
              <a:t>19.09.2020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6F94-CAC7-46B7-A91D-4F9189985F36}"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57E69-B22D-4F76-9174-FC8EEC21A48E}" type="datetimeFigureOut">
              <a:rPr lang="en-US" smtClean="0"/>
              <a:t>19.09.2020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6F94-CAC7-46B7-A91D-4F9189985F36}"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57E69-B22D-4F76-9174-FC8EEC21A48E}" type="datetimeFigureOut">
              <a:rPr lang="en-US" smtClean="0"/>
              <a:t>19.09.2020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6F94-CAC7-46B7-A91D-4F9189985F36}"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C57E69-B22D-4F76-9174-FC8EEC21A48E}" type="datetimeFigureOut">
              <a:rPr lang="en-US" smtClean="0"/>
              <a:t>19.09.2020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6F94-CAC7-46B7-A91D-4F9189985F3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9C57E69-B22D-4F76-9174-FC8EEC21A48E}" type="datetimeFigureOut">
              <a:rPr lang="en-US" smtClean="0"/>
              <a:t>19.09.2020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6F94-CAC7-46B7-A91D-4F9189985F36}"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C57E69-B22D-4F76-9174-FC8EEC21A48E}" type="datetimeFigureOut">
              <a:rPr lang="en-US" smtClean="0"/>
              <a:t>19.09.2020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96F94-CAC7-46B7-A91D-4F9189985F36}"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C57E69-B22D-4F76-9174-FC8EEC21A48E}" type="datetimeFigureOut">
              <a:rPr lang="en-US" smtClean="0"/>
              <a:t>19.09.2020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96F94-CAC7-46B7-A91D-4F9189985F36}"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57E69-B22D-4F76-9174-FC8EEC21A48E}" type="datetimeFigureOut">
              <a:rPr lang="en-US" smtClean="0"/>
              <a:t>19.09.2020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96F94-CAC7-46B7-A91D-4F9189985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57E69-B22D-4F76-9174-FC8EEC21A48E}" type="datetimeFigureOut">
              <a:rPr lang="en-US" smtClean="0"/>
              <a:t>19.09.2020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6F94-CAC7-46B7-A91D-4F9189985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57E69-B22D-4F76-9174-FC8EEC21A48E}" type="datetimeFigureOut">
              <a:rPr lang="en-US" smtClean="0"/>
              <a:t>19.09.2020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6F94-CAC7-46B7-A91D-4F9189985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9C57E69-B22D-4F76-9174-FC8EEC21A48E}" type="datetimeFigureOut">
              <a:rPr lang="en-US" smtClean="0"/>
              <a:t>19.09.2020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7596F94-CAC7-46B7-A91D-4F9189985F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Poslanice</a:t>
            </a:r>
            <a:endParaRPr lang="en-US" dirty="0"/>
          </a:p>
        </p:txBody>
      </p:sp>
      <p:sp>
        <p:nvSpPr>
          <p:cNvPr id="3" name="Subtitle 2"/>
          <p:cNvSpPr>
            <a:spLocks noGrp="1"/>
          </p:cNvSpPr>
          <p:nvPr>
            <p:ph type="subTitle" idx="1"/>
          </p:nvPr>
        </p:nvSpPr>
        <p:spPr/>
        <p:txBody>
          <a:bodyPr>
            <a:normAutofit/>
          </a:bodyPr>
          <a:lstStyle/>
          <a:p>
            <a:r>
              <a:rPr lang="en-US" sz="4000" dirty="0" err="1" smtClean="0"/>
              <a:t>Petar</a:t>
            </a:r>
            <a:r>
              <a:rPr lang="en-US" sz="4000" dirty="0" smtClean="0"/>
              <a:t> I </a:t>
            </a:r>
            <a:r>
              <a:rPr lang="en-US" sz="4000" dirty="0" err="1" smtClean="0"/>
              <a:t>Petrovi</a:t>
            </a:r>
            <a:r>
              <a:rPr lang="sr-Latn-ME" sz="4000" dirty="0" smtClean="0"/>
              <a:t>ć </a:t>
            </a:r>
            <a:endParaRPr lang="en-US" sz="4000" dirty="0"/>
          </a:p>
        </p:txBody>
      </p:sp>
    </p:spTree>
    <p:extLst>
      <p:ext uri="{BB962C8B-B14F-4D97-AF65-F5344CB8AC3E}">
        <p14:creationId xmlns:p14="http://schemas.microsoft.com/office/powerpoint/2010/main" val="2407736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ME" dirty="0" smtClean="0"/>
              <a:t>Krvnu osvetu u Crnoj Gori nije bilo lako iskorijeniti, zato je Petar I snagom svog autoriteta, nalazio načine da spriječi sve oblike nasilja.  </a:t>
            </a:r>
            <a:endParaRPr lang="en-US" dirty="0" smtClean="0"/>
          </a:p>
          <a:p>
            <a:r>
              <a:rPr lang="sr-Latn-ME" dirty="0" smtClean="0"/>
              <a:t>On za svoj narod traži rješenja i načine  da ljudi žive</a:t>
            </a:r>
            <a:r>
              <a:rPr lang="en-US" dirty="0" smtClean="0"/>
              <a:t> </a:t>
            </a:r>
            <a:r>
              <a:rPr lang="sr-Latn-ME" dirty="0" smtClean="0"/>
              <a:t> jedni sa drugima u  siromašnoj zemlji okruženoj neprijateljima.</a:t>
            </a:r>
          </a:p>
          <a:p>
            <a:r>
              <a:rPr lang="sr-Latn-ME" dirty="0" smtClean="0"/>
              <a:t>Čast i sloboda su njegove poruke i pouke.</a:t>
            </a:r>
          </a:p>
          <a:p>
            <a:pPr marL="0" indent="0">
              <a:buNone/>
            </a:pPr>
            <a:r>
              <a:rPr lang="sr-Latn-ME" dirty="0"/>
              <a:t> </a:t>
            </a:r>
            <a:r>
              <a:rPr lang="sr-Latn-ME" dirty="0" smtClean="0"/>
              <a:t>„Dosta je svaki živio, koji pod tuđi jaram umro nije.“</a:t>
            </a:r>
          </a:p>
          <a:p>
            <a:pPr marL="0" indent="0">
              <a:buNone/>
            </a:pPr>
            <a:r>
              <a:rPr lang="sr-Latn-ME" dirty="0" smtClean="0"/>
              <a:t>„Vi činite ono što znate, no ne znate što činite.“</a:t>
            </a:r>
            <a:endParaRPr lang="en-US" dirty="0"/>
          </a:p>
        </p:txBody>
      </p:sp>
    </p:spTree>
    <p:extLst>
      <p:ext uri="{BB962C8B-B14F-4D97-AF65-F5344CB8AC3E}">
        <p14:creationId xmlns:p14="http://schemas.microsoft.com/office/powerpoint/2010/main" val="411556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1628800"/>
            <a:ext cx="8121224" cy="5040559"/>
          </a:xfrm>
        </p:spPr>
        <p:txBody>
          <a:bodyPr>
            <a:normAutofit fontScale="70000" lnSpcReduction="20000"/>
          </a:bodyPr>
          <a:lstStyle/>
          <a:p>
            <a:pPr marL="0" indent="0">
              <a:buNone/>
            </a:pPr>
            <a:endParaRPr lang="en-US" i="1" dirty="0" smtClean="0">
              <a:solidFill>
                <a:srgbClr val="1C1E21"/>
              </a:solidFill>
              <a:latin typeface="Helvetica"/>
            </a:endParaRPr>
          </a:p>
          <a:p>
            <a:pPr marL="0" indent="0">
              <a:buNone/>
            </a:pPr>
            <a:endParaRPr lang="en-US" i="1" dirty="0">
              <a:solidFill>
                <a:srgbClr val="1C1E21"/>
              </a:solidFill>
              <a:latin typeface="Helvetica"/>
            </a:endParaRPr>
          </a:p>
          <a:p>
            <a:pPr marL="0" indent="0">
              <a:buNone/>
            </a:pPr>
            <a:r>
              <a:rPr lang="sr-Latn-ME" i="1" dirty="0" smtClean="0">
                <a:solidFill>
                  <a:srgbClr val="1C1E21"/>
                </a:solidFill>
                <a:latin typeface="Helvetica"/>
              </a:rPr>
              <a:t>„</a:t>
            </a:r>
            <a:r>
              <a:rPr lang="vi-VN" i="1" dirty="0" smtClean="0">
                <a:solidFill>
                  <a:srgbClr val="1C1E21"/>
                </a:solidFill>
                <a:latin typeface="Helvetica"/>
              </a:rPr>
              <a:t>Videći </a:t>
            </a:r>
            <a:r>
              <a:rPr lang="vi-VN" i="1" dirty="0">
                <a:solidFill>
                  <a:srgbClr val="1C1E21"/>
                </a:solidFill>
                <a:latin typeface="Helvetica"/>
              </a:rPr>
              <a:t>vašu neslogu i domaću rat u sva plemena od vaše Nahije, ja s mojom najvišom žalošću i plačem i vidim da ste vi sami sebe i svojoj đeci najviši krvnici i neprijatelji duševni i tjelesni i da svi đavoli i svi vaši neprijatelji od svijeta ne bi mogli toliko zla, ni toliko štete i sramote vam učiniti, koliko vi sami sebe činite</a:t>
            </a:r>
            <a:r>
              <a:rPr lang="vi-VN" i="1" dirty="0" smtClean="0">
                <a:solidFill>
                  <a:srgbClr val="1C1E21"/>
                </a:solidFill>
                <a:latin typeface="Helvetica"/>
              </a:rPr>
              <a:t>.</a:t>
            </a:r>
            <a:r>
              <a:rPr lang="sr-Latn-ME" i="1" dirty="0" smtClean="0">
                <a:solidFill>
                  <a:srgbClr val="1C1E21"/>
                </a:solidFill>
                <a:latin typeface="Helvetica"/>
              </a:rPr>
              <a:t>..</a:t>
            </a:r>
            <a:endParaRPr lang="vi-VN" i="1" dirty="0">
              <a:solidFill>
                <a:srgbClr val="1C1E21"/>
              </a:solidFill>
              <a:latin typeface="Helvetica"/>
            </a:endParaRPr>
          </a:p>
          <a:p>
            <a:pPr marL="0" indent="0">
              <a:buNone/>
            </a:pPr>
            <a:r>
              <a:rPr lang="vi-VN" i="1" dirty="0">
                <a:solidFill>
                  <a:srgbClr val="1C1E21"/>
                </a:solidFill>
                <a:latin typeface="Helvetica"/>
              </a:rPr>
              <a:t>Vi se ne možete krvi bracke nasititi, vaša slava, vaše poštenje vaša pohvala i dika i vaše junaštvo stoji u vašu domaću rat i neslogu, u koju najvišu svoju sreću i radost nahodite.</a:t>
            </a:r>
          </a:p>
          <a:p>
            <a:pPr marL="0" indent="0">
              <a:buNone/>
            </a:pPr>
            <a:r>
              <a:rPr lang="vi-VN" i="1" dirty="0">
                <a:solidFill>
                  <a:srgbClr val="1C1E21"/>
                </a:solidFill>
                <a:latin typeface="Helvetica"/>
              </a:rPr>
              <a:t>Svi narodi, koji u tursku zemlju žive, neprestano rade da se iz nevolje izbave i oslobode, kako čujete. A vi i ostali Crnogorci u isto doba radite da svoju slobodu izgubite i da u vječnu sramotu i nevolju, mimo svih ostalih narodah, ostanete, i nitko vas ne siluje da tako činite, nako sobstvena vaša volja i zli običaj, koji ne hoćete nikojako ostaviti.</a:t>
            </a:r>
          </a:p>
          <a:p>
            <a:pPr marL="0" indent="0">
              <a:buNone/>
            </a:pPr>
            <a:r>
              <a:rPr lang="vi-VN" i="1" dirty="0">
                <a:solidFill>
                  <a:srgbClr val="FF0000"/>
                </a:solidFill>
                <a:latin typeface="Helvetica"/>
              </a:rPr>
              <a:t>Vi činite ono što znate, no ne znate što činite.</a:t>
            </a:r>
          </a:p>
          <a:p>
            <a:pPr marL="0" indent="0">
              <a:buNone/>
            </a:pPr>
            <a:r>
              <a:rPr lang="vi-VN" i="1" dirty="0">
                <a:solidFill>
                  <a:srgbClr val="1C1E21"/>
                </a:solidFill>
                <a:latin typeface="Helvetica"/>
              </a:rPr>
              <a:t>Vi nikoga ne slušate, ko za dobro vaše radi i govori, a neka dođe koji lažac među vama, svi ćete mu vjerovati što vi reče, koji će biti od vas počitovat, kako što su i prvi počitovani bili, neki za cara, neki za proroka, a neki za svetitelja i čudotvorca, no istini i pošteni čojek ne ima među ovijem narodom mjesta. … Ja se čudim kako vi mislite živjeti jedni s drugima u rat i sa svakijem naokolo sebe u nemir…”</a:t>
            </a:r>
          </a:p>
          <a:p>
            <a:endParaRPr lang="en-US" dirty="0"/>
          </a:p>
        </p:txBody>
      </p:sp>
      <p:sp>
        <p:nvSpPr>
          <p:cNvPr id="3" name="Title 2"/>
          <p:cNvSpPr>
            <a:spLocks noGrp="1"/>
          </p:cNvSpPr>
          <p:nvPr>
            <p:ph type="title"/>
          </p:nvPr>
        </p:nvSpPr>
        <p:spPr/>
        <p:txBody>
          <a:bodyPr/>
          <a:lstStyle/>
          <a:p>
            <a:r>
              <a:rPr lang="sr-Latn-ME" dirty="0" smtClean="0"/>
              <a:t>Katunjanima</a:t>
            </a:r>
            <a:endParaRPr lang="en-US" dirty="0"/>
          </a:p>
        </p:txBody>
      </p:sp>
    </p:spTree>
    <p:extLst>
      <p:ext uri="{BB962C8B-B14F-4D97-AF65-F5344CB8AC3E}">
        <p14:creationId xmlns:p14="http://schemas.microsoft.com/office/powerpoint/2010/main" val="711450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92696"/>
            <a:ext cx="8049216" cy="6165304"/>
          </a:xfrm>
        </p:spPr>
        <p:txBody>
          <a:bodyPr>
            <a:normAutofit fontScale="62500" lnSpcReduction="20000"/>
          </a:bodyPr>
          <a:lstStyle/>
          <a:p>
            <a:pPr marL="0" indent="0">
              <a:buNone/>
            </a:pPr>
            <a:endParaRPr lang="en-US" dirty="0" smtClean="0">
              <a:solidFill>
                <a:srgbClr val="1C1E21"/>
              </a:solidFill>
              <a:latin typeface="Helvetica"/>
            </a:endParaRPr>
          </a:p>
          <a:p>
            <a:pPr marL="0" indent="0">
              <a:buNone/>
            </a:pPr>
            <a:endParaRPr lang="en-US" dirty="0">
              <a:solidFill>
                <a:srgbClr val="1C1E21"/>
              </a:solidFill>
              <a:latin typeface="Helvetica"/>
            </a:endParaRPr>
          </a:p>
          <a:p>
            <a:pPr marL="0" indent="0">
              <a:buNone/>
            </a:pPr>
            <a:r>
              <a:rPr lang="sr-Latn-ME" dirty="0" smtClean="0">
                <a:solidFill>
                  <a:srgbClr val="1C1E21"/>
                </a:solidFill>
                <a:latin typeface="Helvetica"/>
              </a:rPr>
              <a:t>„</a:t>
            </a:r>
            <a:r>
              <a:rPr lang="vi-VN" dirty="0" smtClean="0">
                <a:solidFill>
                  <a:srgbClr val="1C1E21"/>
                </a:solidFill>
                <a:latin typeface="Helvetica"/>
              </a:rPr>
              <a:t>Evo </a:t>
            </a:r>
            <a:r>
              <a:rPr lang="vi-VN" dirty="0">
                <a:solidFill>
                  <a:srgbClr val="1C1E21"/>
                </a:solidFill>
                <a:latin typeface="Helvetica"/>
              </a:rPr>
              <a:t>su već prošloga </a:t>
            </a:r>
            <a:r>
              <a:rPr lang="vi-VN" dirty="0" smtClean="0">
                <a:solidFill>
                  <a:srgbClr val="1C1E21"/>
                </a:solidFill>
                <a:latin typeface="Helvetica"/>
              </a:rPr>
              <a:t>proljeća</a:t>
            </a:r>
            <a:r>
              <a:rPr lang="en-US" dirty="0" smtClean="0">
                <a:solidFill>
                  <a:srgbClr val="1C1E21"/>
                </a:solidFill>
                <a:latin typeface="Helvetica"/>
              </a:rPr>
              <a:t>,</a:t>
            </a:r>
            <a:r>
              <a:rPr lang="vi-VN" dirty="0" smtClean="0">
                <a:solidFill>
                  <a:srgbClr val="1C1E21"/>
                </a:solidFill>
                <a:latin typeface="Helvetica"/>
              </a:rPr>
              <a:t> </a:t>
            </a:r>
            <a:r>
              <a:rPr lang="vi-VN" dirty="0">
                <a:solidFill>
                  <a:srgbClr val="1C1E21"/>
                </a:solidFill>
                <a:latin typeface="Helvetica"/>
              </a:rPr>
              <a:t>aprila mjeseca pasale trideset i osam </a:t>
            </a:r>
            <a:r>
              <a:rPr lang="vi-VN" dirty="0" smtClean="0">
                <a:solidFill>
                  <a:srgbClr val="1C1E21"/>
                </a:solidFill>
                <a:latin typeface="Helvetica"/>
              </a:rPr>
              <a:t>godi</a:t>
            </a:r>
            <a:r>
              <a:rPr lang="en-US" dirty="0" smtClean="0">
                <a:solidFill>
                  <a:srgbClr val="1C1E21"/>
                </a:solidFill>
                <a:latin typeface="Helvetica"/>
              </a:rPr>
              <a:t>nah</a:t>
            </a:r>
            <a:r>
              <a:rPr lang="vi-VN" dirty="0" smtClean="0">
                <a:solidFill>
                  <a:srgbClr val="1C1E21"/>
                </a:solidFill>
                <a:latin typeface="Helvetica"/>
              </a:rPr>
              <a:t>, </a:t>
            </a:r>
            <a:r>
              <a:rPr lang="vi-VN" dirty="0">
                <a:solidFill>
                  <a:srgbClr val="1C1E21"/>
                </a:solidFill>
                <a:latin typeface="Helvetica"/>
              </a:rPr>
              <a:t>otkada sam ja postao među vama </a:t>
            </a:r>
            <a:r>
              <a:rPr lang="sr-Latn-ME" dirty="0" smtClean="0">
                <a:solidFill>
                  <a:srgbClr val="1C1E21"/>
                </a:solidFill>
                <a:latin typeface="Helvetica"/>
              </a:rPr>
              <a:t>V</a:t>
            </a:r>
            <a:r>
              <a:rPr lang="vi-VN" dirty="0" smtClean="0">
                <a:solidFill>
                  <a:srgbClr val="1C1E21"/>
                </a:solidFill>
                <a:latin typeface="Helvetica"/>
              </a:rPr>
              <a:t>ladikom</a:t>
            </a:r>
            <a:r>
              <a:rPr lang="vi-VN" dirty="0">
                <a:solidFill>
                  <a:srgbClr val="1C1E21"/>
                </a:solidFill>
                <a:latin typeface="Helvetica"/>
              </a:rPr>
              <a:t>. …</a:t>
            </a:r>
          </a:p>
          <a:p>
            <a:pPr marL="0" indent="0">
              <a:buNone/>
            </a:pPr>
            <a:r>
              <a:rPr lang="vi-VN" dirty="0">
                <a:solidFill>
                  <a:srgbClr val="1C1E21"/>
                </a:solidFill>
                <a:latin typeface="Helvetica"/>
              </a:rPr>
              <a:t>Vi moje nauke primiste, poslušaste, </a:t>
            </a:r>
            <a:r>
              <a:rPr lang="vi-VN" dirty="0" smtClean="0">
                <a:solidFill>
                  <a:srgbClr val="1C1E21"/>
                </a:solidFill>
                <a:latin typeface="Helvetica"/>
              </a:rPr>
              <a:t>i</a:t>
            </a:r>
            <a:r>
              <a:rPr lang="sr-Latn-ME" dirty="0" smtClean="0">
                <a:solidFill>
                  <a:srgbClr val="1C1E21"/>
                </a:solidFill>
                <a:latin typeface="Helvetica"/>
              </a:rPr>
              <a:t> svoje oružje viteški u rukama prifatiste</a:t>
            </a:r>
            <a:r>
              <a:rPr lang="vi-VN" dirty="0" smtClean="0">
                <a:solidFill>
                  <a:srgbClr val="1C1E21"/>
                </a:solidFill>
                <a:latin typeface="Helvetica"/>
              </a:rPr>
              <a:t> </a:t>
            </a:r>
            <a:r>
              <a:rPr lang="sr-Latn-ME" dirty="0" smtClean="0">
                <a:solidFill>
                  <a:srgbClr val="1C1E21"/>
                </a:solidFill>
                <a:latin typeface="Helvetica"/>
              </a:rPr>
              <a:t> i </a:t>
            </a:r>
            <a:r>
              <a:rPr lang="vi-VN" dirty="0" smtClean="0">
                <a:solidFill>
                  <a:srgbClr val="1C1E21"/>
                </a:solidFill>
                <a:latin typeface="Helvetica"/>
              </a:rPr>
              <a:t>Bog </a:t>
            </a:r>
            <a:r>
              <a:rPr lang="vi-VN" dirty="0">
                <a:solidFill>
                  <a:srgbClr val="1C1E21"/>
                </a:solidFill>
                <a:latin typeface="Helvetica"/>
              </a:rPr>
              <a:t>vam dade sreću… Molih vas da kuluk i praviteljstvo postavite, … da praviteljstvo narodom vlada i da narodna </a:t>
            </a:r>
            <a:r>
              <a:rPr lang="sr-Latn-ME" dirty="0" smtClean="0">
                <a:solidFill>
                  <a:srgbClr val="1C1E21"/>
                </a:solidFill>
                <a:latin typeface="Helvetica"/>
              </a:rPr>
              <a:t>dj</a:t>
            </a:r>
            <a:r>
              <a:rPr lang="vi-VN" dirty="0" smtClean="0">
                <a:solidFill>
                  <a:srgbClr val="1C1E21"/>
                </a:solidFill>
                <a:latin typeface="Helvetica"/>
              </a:rPr>
              <a:t>ela </a:t>
            </a:r>
            <a:r>
              <a:rPr lang="vi-VN" dirty="0">
                <a:solidFill>
                  <a:srgbClr val="1C1E21"/>
                </a:solidFill>
                <a:latin typeface="Helvetica"/>
              </a:rPr>
              <a:t>upravlja, a kuluk da zle ljude fata i na sud dovodi, kako što se u cijeli svijet čini, jer bez toga ne mogaše bit ni slava ni sloboda vaša utvrđena, ni dugovjeka. I vi tako činiste.</a:t>
            </a:r>
          </a:p>
          <a:p>
            <a:pPr marL="0" indent="0">
              <a:buNone/>
            </a:pPr>
            <a:r>
              <a:rPr lang="vi-VN" dirty="0">
                <a:solidFill>
                  <a:srgbClr val="1C1E21"/>
                </a:solidFill>
                <a:latin typeface="Helvetica"/>
              </a:rPr>
              <a:t>Nastade dakle zakonik među vama, nastade sud i pravda, mir i tišina, vrijeme srećno i blaženo, radost i veselje za dobre i bogobojazne ljude i nejaku siromaš i sirotinju, prestade samodovoljstvo, prestade domaća rat i krvoproliće. … Putnik mirno putovaše, trgovac slobodno trgovaše, rabotnik svoju rabotu veselo rabotaše i čoban svoju stoku bez straha pasijaše i Bogom blagoslovena tišina na sve strane prebivaše.</a:t>
            </a:r>
          </a:p>
          <a:p>
            <a:pPr marL="0" indent="0">
              <a:buNone/>
            </a:pPr>
            <a:r>
              <a:rPr lang="vi-VN" dirty="0">
                <a:solidFill>
                  <a:srgbClr val="1C1E21"/>
                </a:solidFill>
                <a:latin typeface="Helvetica"/>
              </a:rPr>
              <a:t>No budući vam milije zlo nego dobro, ne mogaste praviteljstvo među sobom trpjeti, želeći da se opet na obična vaša zla i samovoljna djela povratite i da jedan drugome krv pijete.</a:t>
            </a:r>
          </a:p>
          <a:p>
            <a:pPr marL="0" indent="0">
              <a:buNone/>
            </a:pPr>
            <a:r>
              <a:rPr lang="vi-VN" dirty="0">
                <a:solidFill>
                  <a:srgbClr val="1C1E21"/>
                </a:solidFill>
                <a:latin typeface="Helvetica"/>
              </a:rPr>
              <a:t>Ne bi vam ugodno, da vas ljudi od svijeta počituju dobrim i poštenim narodom, kako sam pređe reka, da vam budu tuđi gradovi i pazari otvoreni, i da imate uvažavanje kako i ostali narodi evropejski, nego je vam draže i milije, da vas nazivaju zlim, bezakonim i samovoljnim narodom, da stime i pristupišta nigdje nemate i da vas ćeraju kako hajduke i razbojnike.</a:t>
            </a:r>
          </a:p>
          <a:p>
            <a:pPr marL="0" indent="0">
              <a:buNone/>
            </a:pPr>
            <a:r>
              <a:rPr lang="vi-VN" dirty="0">
                <a:solidFill>
                  <a:srgbClr val="1C1E21"/>
                </a:solidFill>
                <a:latin typeface="Helvetica"/>
              </a:rPr>
              <a:t>Vi ste od svakoga cara i kralja voljni i slobodni, da vi niko ne zapovijeda; no nijeste jedan od drugoga; vi slobodu svoju ne poznajete i poznati je ne hoćete; vama je protivno sve što je Bogu i poštenim ljudima ugodno; vi ste od Boga odstupili i sasvim strah Božji izgubili; vi ne nahodite dobra i poštenja ni u čem, nako u svoje zlo i bezakono samovoljstvo i vi ne imate višijeh zlotvora od samijeh sebe i vama niko ništa ne čini bez vaše zađevice.</a:t>
            </a:r>
          </a:p>
          <a:p>
            <a:pPr marL="0" indent="0">
              <a:buNone/>
            </a:pPr>
            <a:r>
              <a:rPr lang="vi-VN" dirty="0">
                <a:solidFill>
                  <a:srgbClr val="1C1E21"/>
                </a:solidFill>
                <a:latin typeface="Helvetica"/>
              </a:rPr>
              <a:t>Ja vas zaludu u sve vrijeme mojega među vama vladičestvovanja učih i nastavljah na sve ono što mogaše služit na vašu korist i poštenje, i zaludu se toliko sile vremena trudih, ne štedeći ni života ni imjenija mojega za vaše opšte narodno dobro. Da sam to činio za koji drago ostali narod od svijeta, on bi mi blagodario i ja bih među njim srećno i veselo živio i moje bi ime u ljubavi onoga naroda vječno ostanulo, a među vama je moje srdce od vašeg zločinstva uvehlo i starost moja oskorbljena, da počivala i radosti nigda nemam</a:t>
            </a:r>
            <a:r>
              <a:rPr lang="vi-VN" dirty="0" smtClean="0">
                <a:solidFill>
                  <a:srgbClr val="1C1E21"/>
                </a:solidFill>
                <a:latin typeface="Helvetica"/>
              </a:rPr>
              <a:t>.</a:t>
            </a:r>
            <a:r>
              <a:rPr lang="sr-Latn-ME" dirty="0" smtClean="0">
                <a:solidFill>
                  <a:srgbClr val="1C1E21"/>
                </a:solidFill>
                <a:latin typeface="Helvetica"/>
              </a:rPr>
              <a:t>“</a:t>
            </a:r>
            <a:endParaRPr lang="vi-VN" dirty="0">
              <a:solidFill>
                <a:srgbClr val="1C1E21"/>
              </a:solidFill>
              <a:latin typeface="Helvetica"/>
            </a:endParaRPr>
          </a:p>
          <a:p>
            <a:endParaRPr lang="en-US" dirty="0"/>
          </a:p>
        </p:txBody>
      </p:sp>
      <p:sp>
        <p:nvSpPr>
          <p:cNvPr id="3" name="Title 2"/>
          <p:cNvSpPr>
            <a:spLocks noGrp="1"/>
          </p:cNvSpPr>
          <p:nvPr>
            <p:ph type="title"/>
          </p:nvPr>
        </p:nvSpPr>
        <p:spPr>
          <a:xfrm>
            <a:off x="611560" y="-5680"/>
            <a:ext cx="7756263" cy="720080"/>
          </a:xfrm>
        </p:spPr>
        <p:txBody>
          <a:bodyPr/>
          <a:lstStyle/>
          <a:p>
            <a:r>
              <a:rPr lang="sr-Latn-ME" dirty="0" smtClean="0"/>
              <a:t>Crnogorcima i Brđanima</a:t>
            </a:r>
            <a:endParaRPr lang="en-US" dirty="0"/>
          </a:p>
        </p:txBody>
      </p:sp>
    </p:spTree>
    <p:extLst>
      <p:ext uri="{BB962C8B-B14F-4D97-AF65-F5344CB8AC3E}">
        <p14:creationId xmlns:p14="http://schemas.microsoft.com/office/powerpoint/2010/main" val="3971310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idx="1"/>
          </p:nvPr>
        </p:nvSpPr>
        <p:spPr/>
        <p:txBody>
          <a:bodyPr/>
          <a:lstStyle/>
          <a:p>
            <a:r>
              <a:rPr lang="vi-VN" i="1" dirty="0">
                <a:solidFill>
                  <a:srgbClr val="000000"/>
                </a:solidFill>
              </a:rPr>
              <a:t>Nijesu zakoni za dobre, nego za zle ljude postavljeni; budući oni ne poznaju od Boga uliveni u srdca njihova naravski zakon, zato je potrebno bilo zakone postavit da svakoga reda zlođeji budu kastigani, jer inako </a:t>
            </a:r>
            <a:r>
              <a:rPr lang="vi-VN" i="1" dirty="0" smtClean="0">
                <a:solidFill>
                  <a:srgbClr val="000000"/>
                </a:solidFill>
              </a:rPr>
              <a:t>(inače</a:t>
            </a:r>
            <a:r>
              <a:rPr lang="vi-VN" i="1" dirty="0">
                <a:solidFill>
                  <a:srgbClr val="000000"/>
                </a:solidFill>
              </a:rPr>
              <a:t>) valjalo bi da svi narodi u svijetu budu nesrećni, kako i jesu oni gde takvijeh zakonah nema i gđe se dobri ljudi ne počituju, a zli ne kastigaju </a:t>
            </a:r>
            <a:r>
              <a:rPr lang="vi-VN" i="1" dirty="0" smtClean="0">
                <a:solidFill>
                  <a:srgbClr val="000000"/>
                </a:solidFill>
              </a:rPr>
              <a:t>(kažnjavaju</a:t>
            </a:r>
            <a:r>
              <a:rPr lang="vi-VN" dirty="0">
                <a:solidFill>
                  <a:srgbClr val="000000"/>
                </a:solidFill>
              </a:rPr>
              <a:t>).</a:t>
            </a:r>
            <a:endParaRPr lang="en-US" dirty="0"/>
          </a:p>
        </p:txBody>
      </p:sp>
    </p:spTree>
    <p:extLst>
      <p:ext uri="{BB962C8B-B14F-4D97-AF65-F5344CB8AC3E}">
        <p14:creationId xmlns:p14="http://schemas.microsoft.com/office/powerpoint/2010/main" val="3497327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ME" dirty="0">
                <a:solidFill>
                  <a:srgbClr val="FF0000"/>
                </a:solidFill>
              </a:rPr>
              <a:t>Znajući za sujevjerje koje postoji među njegovim narodom, i da uvijek može biti iskorišćeno od strane neprijatelja, on navodi argumente koji nadvladavaju lakomislenost. Navodi primjere lutalica koji </a:t>
            </a:r>
            <a:r>
              <a:rPr lang="en-US" dirty="0">
                <a:solidFill>
                  <a:srgbClr val="FF0000"/>
                </a:solidFill>
              </a:rPr>
              <a:t>se </a:t>
            </a:r>
            <a:r>
              <a:rPr lang="sr-Latn-ME" dirty="0">
                <a:solidFill>
                  <a:srgbClr val="FF0000"/>
                </a:solidFill>
              </a:rPr>
              <a:t>predstavljaju ka</a:t>
            </a:r>
            <a:r>
              <a:rPr lang="en-US" dirty="0">
                <a:solidFill>
                  <a:srgbClr val="FF0000"/>
                </a:solidFill>
              </a:rPr>
              <a:t>o</a:t>
            </a:r>
            <a:r>
              <a:rPr lang="sr-Latn-ME" dirty="0">
                <a:solidFill>
                  <a:srgbClr val="FF0000"/>
                </a:solidFill>
              </a:rPr>
              <a:t> čudotvorci...</a:t>
            </a:r>
            <a:endParaRPr lang="en-US" dirty="0">
              <a:solidFill>
                <a:srgbClr val="FF0000"/>
              </a:solidFill>
            </a:endParaRPr>
          </a:p>
          <a:p>
            <a:endParaRPr lang="en-US" dirty="0"/>
          </a:p>
        </p:txBody>
      </p:sp>
    </p:spTree>
    <p:extLst>
      <p:ext uri="{BB962C8B-B14F-4D97-AF65-F5344CB8AC3E}">
        <p14:creationId xmlns:p14="http://schemas.microsoft.com/office/powerpoint/2010/main" val="3707573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vi-VN" i="1" dirty="0">
                <a:solidFill>
                  <a:srgbClr val="000000"/>
                </a:solidFill>
              </a:rPr>
              <a:t>Toga radi svijeh vas, o Crmničani, velikoga i maloga, muževskoga i ženskoga pola i vozrasta, silnijem i strašnijem Bogom Vsedržiteljem i čestnijem Krstom i presvetom Bogorodicom i svom silom nebesnom u tri puta i u trista putah zaklinjam da se od toga zloga i prebezakonoga djela prođete, da te proklete bajalice ne slušate, da k njima ne idete, da ih među vama ne puštajete, da im ništa ne vjerujete i da pravu čeljad ne mučite. </a:t>
            </a:r>
            <a:endParaRPr lang="en-US" i="1" dirty="0"/>
          </a:p>
        </p:txBody>
      </p:sp>
      <p:sp>
        <p:nvSpPr>
          <p:cNvPr id="3" name="Title 2"/>
          <p:cNvSpPr>
            <a:spLocks noGrp="1"/>
          </p:cNvSpPr>
          <p:nvPr>
            <p:ph type="title"/>
          </p:nvPr>
        </p:nvSpPr>
        <p:spPr/>
        <p:txBody>
          <a:bodyPr/>
          <a:lstStyle/>
          <a:p>
            <a:r>
              <a:rPr lang="sr-Latn-ME" dirty="0" smtClean="0"/>
              <a:t>Crm</a:t>
            </a:r>
            <a:r>
              <a:rPr lang="en-US" dirty="0" smtClean="0"/>
              <a:t>n</a:t>
            </a:r>
            <a:r>
              <a:rPr lang="sr-Latn-ME" dirty="0" smtClean="0"/>
              <a:t>ičanima</a:t>
            </a:r>
            <a:endParaRPr lang="en-US" dirty="0"/>
          </a:p>
        </p:txBody>
      </p:sp>
    </p:spTree>
    <p:extLst>
      <p:ext uri="{BB962C8B-B14F-4D97-AF65-F5344CB8AC3E}">
        <p14:creationId xmlns:p14="http://schemas.microsoft.com/office/powerpoint/2010/main" val="184290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ME" dirty="0" smtClean="0"/>
              <a:t>Koja su  osjećanja izražena kroz obraćanje glavarima i narodu?</a:t>
            </a:r>
          </a:p>
          <a:p>
            <a:r>
              <a:rPr lang="sr-Latn-ME" dirty="0" smtClean="0"/>
              <a:t>Da li je Petar I zadovoljan odnosom Crnogoraca prema njegovim lični naporima</a:t>
            </a:r>
            <a:r>
              <a:rPr lang="sr-Cyrl-ME" dirty="0" smtClean="0"/>
              <a:t>?</a:t>
            </a:r>
          </a:p>
          <a:p>
            <a:r>
              <a:rPr lang="en-US" dirty="0" err="1" smtClean="0"/>
              <a:t>Prona</a:t>
            </a:r>
            <a:r>
              <a:rPr lang="sr-Latn-ME" dirty="0" smtClean="0"/>
              <a:t>đ</a:t>
            </a:r>
            <a:r>
              <a:rPr lang="sr-Latn-ME" dirty="0"/>
              <a:t>i</a:t>
            </a:r>
            <a:r>
              <a:rPr lang="en-US" dirty="0" smtClean="0"/>
              <a:t> u </a:t>
            </a:r>
            <a:r>
              <a:rPr lang="en-US" dirty="0" err="1" smtClean="0"/>
              <a:t>poslanicama</a:t>
            </a:r>
            <a:r>
              <a:rPr lang="en-US" dirty="0" smtClean="0"/>
              <a:t> </a:t>
            </a:r>
            <a:r>
              <a:rPr lang="en-US" dirty="0" err="1" smtClean="0"/>
              <a:t>prosvjetiteljske</a:t>
            </a:r>
            <a:r>
              <a:rPr lang="en-US" dirty="0" smtClean="0"/>
              <a:t> </a:t>
            </a:r>
            <a:r>
              <a:rPr lang="en-US" dirty="0" err="1" smtClean="0"/>
              <a:t>ideje</a:t>
            </a:r>
            <a:r>
              <a:rPr lang="sr-Latn-ME" dirty="0" smtClean="0"/>
              <a:t>.</a:t>
            </a:r>
          </a:p>
          <a:p>
            <a:r>
              <a:rPr lang="sr-Latn-ME" dirty="0" smtClean="0"/>
              <a:t>Procijeni društvenoistorijske prilike u </a:t>
            </a:r>
            <a:r>
              <a:rPr lang="en-US" dirty="0" smtClean="0"/>
              <a:t>C</a:t>
            </a:r>
            <a:r>
              <a:rPr lang="sr-Latn-ME" dirty="0" smtClean="0"/>
              <a:t>rnoj Gori u trenutku pisanja poslanica.</a:t>
            </a:r>
            <a:endParaRPr lang="en-US" dirty="0"/>
          </a:p>
        </p:txBody>
      </p:sp>
      <p:sp>
        <p:nvSpPr>
          <p:cNvPr id="3" name="Title 2"/>
          <p:cNvSpPr>
            <a:spLocks noGrp="1"/>
          </p:cNvSpPr>
          <p:nvPr>
            <p:ph type="title"/>
          </p:nvPr>
        </p:nvSpPr>
        <p:spPr/>
        <p:txBody>
          <a:bodyPr/>
          <a:lstStyle/>
          <a:p>
            <a:r>
              <a:rPr lang="sr-Latn-ME" dirty="0" smtClean="0"/>
              <a:t>Domaći zadatak</a:t>
            </a:r>
            <a:endParaRPr lang="en-US" dirty="0"/>
          </a:p>
        </p:txBody>
      </p:sp>
    </p:spTree>
    <p:extLst>
      <p:ext uri="{BB962C8B-B14F-4D97-AF65-F5344CB8AC3E}">
        <p14:creationId xmlns:p14="http://schemas.microsoft.com/office/powerpoint/2010/main" val="3193582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9520" y="-14777"/>
            <a:ext cx="6776856" cy="4968552"/>
          </a:xfrm>
        </p:spPr>
      </p:pic>
      <p:sp>
        <p:nvSpPr>
          <p:cNvPr id="5" name="TextBox 4"/>
          <p:cNvSpPr txBox="1"/>
          <p:nvPr/>
        </p:nvSpPr>
        <p:spPr>
          <a:xfrm>
            <a:off x="3635896" y="5589240"/>
            <a:ext cx="2299027" cy="646331"/>
          </a:xfrm>
          <a:prstGeom prst="rect">
            <a:avLst/>
          </a:prstGeom>
          <a:noFill/>
        </p:spPr>
        <p:txBody>
          <a:bodyPr wrap="none" rtlCol="0">
            <a:spAutoFit/>
          </a:bodyPr>
          <a:lstStyle/>
          <a:p>
            <a:r>
              <a:rPr lang="sr-Latn-ME" dirty="0" smtClean="0"/>
              <a:t>PETAR I PETROVIĆ</a:t>
            </a:r>
          </a:p>
          <a:p>
            <a:r>
              <a:rPr lang="sr-Latn-ME" dirty="0" smtClean="0"/>
              <a:t>174</a:t>
            </a:r>
            <a:r>
              <a:rPr lang="en-US" dirty="0" smtClean="0"/>
              <a:t>7</a:t>
            </a:r>
            <a:r>
              <a:rPr lang="sr-Latn-ME" dirty="0" smtClean="0"/>
              <a:t>-1830</a:t>
            </a:r>
            <a:endParaRPr lang="en-US" dirty="0"/>
          </a:p>
        </p:txBody>
      </p:sp>
    </p:spTree>
    <p:extLst>
      <p:ext uri="{BB962C8B-B14F-4D97-AF65-F5344CB8AC3E}">
        <p14:creationId xmlns:p14="http://schemas.microsoft.com/office/powerpoint/2010/main" val="921881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buClr>
                <a:srgbClr val="873624"/>
              </a:buClr>
            </a:pPr>
            <a:r>
              <a:rPr lang="sr-Latn-ME" dirty="0" smtClean="0"/>
              <a:t>Petar I Petrović  Njegoš  bio je vladika i vladar Crne Gore, pro</a:t>
            </a:r>
            <a:r>
              <a:rPr lang="en-US" dirty="0" smtClean="0"/>
              <a:t>s</a:t>
            </a:r>
            <a:r>
              <a:rPr lang="sr-Latn-ME" dirty="0" smtClean="0"/>
              <a:t>vetitelj i tvorac prvog crnogorskog </a:t>
            </a:r>
            <a:r>
              <a:rPr lang="sr-Latn-ME" i="1" dirty="0" smtClean="0"/>
              <a:t>Zakonika. </a:t>
            </a:r>
          </a:p>
          <a:p>
            <a:pPr lvl="0">
              <a:buClr>
                <a:srgbClr val="873624"/>
              </a:buClr>
            </a:pPr>
            <a:r>
              <a:rPr lang="en-US" dirty="0" err="1" smtClean="0">
                <a:solidFill>
                  <a:prstClr val="black">
                    <a:lumMod val="85000"/>
                    <a:lumOff val="15000"/>
                  </a:prstClr>
                </a:solidFill>
              </a:rPr>
              <a:t>Otac</a:t>
            </a:r>
            <a:r>
              <a:rPr lang="en-US" dirty="0" smtClean="0">
                <a:solidFill>
                  <a:prstClr val="black">
                    <a:lumMod val="85000"/>
                    <a:lumOff val="15000"/>
                  </a:prstClr>
                </a:solidFill>
              </a:rPr>
              <a:t> </a:t>
            </a:r>
            <a:r>
              <a:rPr lang="en-US" dirty="0">
                <a:solidFill>
                  <a:prstClr val="black">
                    <a:lumMod val="85000"/>
                    <a:lumOff val="15000"/>
                  </a:prstClr>
                </a:solidFill>
              </a:rPr>
              <a:t>mu je bio Marko </a:t>
            </a:r>
            <a:r>
              <a:rPr lang="en-US" dirty="0" err="1">
                <a:solidFill>
                  <a:prstClr val="black">
                    <a:lumMod val="85000"/>
                    <a:lumOff val="15000"/>
                  </a:prstClr>
                </a:solidFill>
              </a:rPr>
              <a:t>Damjanov</a:t>
            </a:r>
            <a:r>
              <a:rPr lang="en-US" dirty="0">
                <a:solidFill>
                  <a:prstClr val="black">
                    <a:lumMod val="85000"/>
                    <a:lumOff val="15000"/>
                  </a:prstClr>
                </a:solidFill>
              </a:rPr>
              <a:t> </a:t>
            </a:r>
            <a:r>
              <a:rPr lang="en-US" dirty="0" err="1">
                <a:solidFill>
                  <a:prstClr val="black">
                    <a:lumMod val="85000"/>
                    <a:lumOff val="15000"/>
                  </a:prstClr>
                </a:solidFill>
              </a:rPr>
              <a:t>Petrović</a:t>
            </a:r>
            <a:r>
              <a:rPr lang="en-US" dirty="0">
                <a:solidFill>
                  <a:prstClr val="black">
                    <a:lumMod val="85000"/>
                    <a:lumOff val="15000"/>
                  </a:prstClr>
                </a:solidFill>
              </a:rPr>
              <a:t>, a </a:t>
            </a:r>
            <a:r>
              <a:rPr lang="en-US" dirty="0" err="1">
                <a:solidFill>
                  <a:prstClr val="black">
                    <a:lumMod val="85000"/>
                    <a:lumOff val="15000"/>
                  </a:prstClr>
                </a:solidFill>
              </a:rPr>
              <a:t>stric</a:t>
            </a:r>
            <a:r>
              <a:rPr lang="en-US" dirty="0">
                <a:solidFill>
                  <a:prstClr val="black">
                    <a:lumMod val="85000"/>
                    <a:lumOff val="15000"/>
                  </a:prstClr>
                </a:solidFill>
              </a:rPr>
              <a:t> </a:t>
            </a:r>
            <a:r>
              <a:rPr lang="en-US" dirty="0" err="1">
                <a:solidFill>
                  <a:prstClr val="black">
                    <a:lumMod val="85000"/>
                    <a:lumOff val="15000"/>
                  </a:prstClr>
                </a:solidFill>
              </a:rPr>
              <a:t>mitropolit</a:t>
            </a:r>
            <a:r>
              <a:rPr lang="en-US" dirty="0">
                <a:solidFill>
                  <a:prstClr val="black">
                    <a:lumMod val="85000"/>
                    <a:lumOff val="15000"/>
                  </a:prstClr>
                </a:solidFill>
              </a:rPr>
              <a:t> </a:t>
            </a:r>
            <a:r>
              <a:rPr lang="en-US" dirty="0" err="1">
                <a:solidFill>
                  <a:prstClr val="black">
                    <a:lumMod val="85000"/>
                    <a:lumOff val="15000"/>
                  </a:prstClr>
                </a:solidFill>
              </a:rPr>
              <a:t>Danilo</a:t>
            </a:r>
            <a:r>
              <a:rPr lang="en-US" dirty="0" smtClean="0">
                <a:solidFill>
                  <a:prstClr val="black">
                    <a:lumMod val="85000"/>
                    <a:lumOff val="15000"/>
                  </a:prstClr>
                </a:solidFill>
              </a:rPr>
              <a:t>.</a:t>
            </a:r>
            <a:r>
              <a:rPr lang="sr-Latn-ME" dirty="0" smtClean="0">
                <a:solidFill>
                  <a:prstClr val="black">
                    <a:lumMod val="85000"/>
                    <a:lumOff val="15000"/>
                  </a:prstClr>
                </a:solidFill>
              </a:rPr>
              <a:t> Poslije smrti vladike Sava on će preuzeti vlast i duhovnu i političku.</a:t>
            </a:r>
            <a:endParaRPr lang="en-US" dirty="0" smtClean="0">
              <a:solidFill>
                <a:prstClr val="black">
                  <a:lumMod val="85000"/>
                  <a:lumOff val="15000"/>
                </a:prstClr>
              </a:solidFill>
            </a:endParaRPr>
          </a:p>
          <a:p>
            <a:pPr lvl="0">
              <a:buClr>
                <a:srgbClr val="873624"/>
              </a:buClr>
            </a:pPr>
            <a:r>
              <a:rPr lang="sr-Latn-ME" dirty="0" smtClean="0">
                <a:solidFill>
                  <a:prstClr val="black">
                    <a:lumMod val="85000"/>
                    <a:lumOff val="15000"/>
                  </a:prstClr>
                </a:solidFill>
              </a:rPr>
              <a:t> Školovao se u Rusiji.</a:t>
            </a:r>
            <a:endParaRPr lang="en-US" dirty="0">
              <a:solidFill>
                <a:prstClr val="black">
                  <a:lumMod val="85000"/>
                  <a:lumOff val="15000"/>
                </a:prstClr>
              </a:solidFill>
            </a:endParaRPr>
          </a:p>
          <a:p>
            <a:r>
              <a:rPr lang="sr-Latn-ME" dirty="0" smtClean="0"/>
              <a:t>Petar I  je bio čovjek o kome je i neprijatelj govorio s poštovanjem. </a:t>
            </a:r>
          </a:p>
          <a:p>
            <a:r>
              <a:rPr lang="en-US" dirty="0" err="1" smtClean="0"/>
              <a:t>Djela</a:t>
            </a:r>
            <a:r>
              <a:rPr lang="sr-Latn-ME" dirty="0" smtClean="0"/>
              <a:t>: </a:t>
            </a:r>
            <a:r>
              <a:rPr lang="sr-Latn-ME" i="1" dirty="0" smtClean="0"/>
              <a:t>Kratka istorija Crne Gore, Zakonik opšti crnogorski i brdski, Poslanice, Govor pred bitku na Krusima, Govor pred bitku na Martinićima, Pjesme.</a:t>
            </a:r>
          </a:p>
          <a:p>
            <a:r>
              <a:rPr lang="sr-Latn-ME" dirty="0" smtClean="0"/>
              <a:t>Umro je u Cetinjskom manastiru 1830. godine.</a:t>
            </a:r>
          </a:p>
          <a:p>
            <a:endParaRPr lang="en-US" dirty="0"/>
          </a:p>
        </p:txBody>
      </p:sp>
      <p:sp>
        <p:nvSpPr>
          <p:cNvPr id="3" name="Title 2"/>
          <p:cNvSpPr>
            <a:spLocks noGrp="1"/>
          </p:cNvSpPr>
          <p:nvPr>
            <p:ph type="title"/>
          </p:nvPr>
        </p:nvSpPr>
        <p:spPr/>
        <p:txBody>
          <a:bodyPr/>
          <a:lstStyle/>
          <a:p>
            <a:r>
              <a:rPr lang="sr-Latn-ME" dirty="0" smtClean="0"/>
              <a:t>Petar I Petrović</a:t>
            </a:r>
            <a:br>
              <a:rPr lang="sr-Latn-ME" dirty="0" smtClean="0"/>
            </a:br>
            <a:r>
              <a:rPr lang="sr-Latn-ME" sz="3600" dirty="0" smtClean="0"/>
              <a:t>(1747-1830)</a:t>
            </a:r>
            <a:endParaRPr lang="en-US" sz="3600" dirty="0"/>
          </a:p>
        </p:txBody>
      </p:sp>
    </p:spTree>
    <p:extLst>
      <p:ext uri="{BB962C8B-B14F-4D97-AF65-F5344CB8AC3E}">
        <p14:creationId xmlns:p14="http://schemas.microsoft.com/office/powerpoint/2010/main" val="38237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B0F0"/>
                </a:solidFill>
              </a:rPr>
              <a:t>Rad </a:t>
            </a:r>
            <a:r>
              <a:rPr lang="en-US" dirty="0" err="1" smtClean="0">
                <a:solidFill>
                  <a:srgbClr val="00B0F0"/>
                </a:solidFill>
              </a:rPr>
              <a:t>na</a:t>
            </a:r>
            <a:r>
              <a:rPr lang="en-US" dirty="0" smtClean="0">
                <a:solidFill>
                  <a:srgbClr val="00B0F0"/>
                </a:solidFill>
              </a:rPr>
              <a:t> </a:t>
            </a:r>
            <a:r>
              <a:rPr lang="en-US" dirty="0" err="1" smtClean="0">
                <a:solidFill>
                  <a:srgbClr val="00B0F0"/>
                </a:solidFill>
              </a:rPr>
              <a:t>mirenju</a:t>
            </a:r>
            <a:r>
              <a:rPr lang="en-US" dirty="0" smtClean="0">
                <a:solidFill>
                  <a:srgbClr val="00B0F0"/>
                </a:solidFill>
              </a:rPr>
              <a:t> </a:t>
            </a:r>
            <a:r>
              <a:rPr lang="en-US" dirty="0" err="1" smtClean="0">
                <a:solidFill>
                  <a:srgbClr val="00B0F0"/>
                </a:solidFill>
              </a:rPr>
              <a:t>plemena</a:t>
            </a:r>
            <a:r>
              <a:rPr lang="en-US" dirty="0" smtClean="0">
                <a:solidFill>
                  <a:srgbClr val="00B0F0"/>
                </a:solidFill>
              </a:rPr>
              <a:t> </a:t>
            </a:r>
            <a:r>
              <a:rPr lang="sr-Latn-ME" dirty="0" smtClean="0">
                <a:solidFill>
                  <a:srgbClr val="00B0F0"/>
                </a:solidFill>
              </a:rPr>
              <a:t>i</a:t>
            </a:r>
            <a:r>
              <a:rPr lang="en-US" dirty="0" smtClean="0">
                <a:solidFill>
                  <a:srgbClr val="00B0F0"/>
                </a:solidFill>
              </a:rPr>
              <a:t> </a:t>
            </a:r>
            <a:r>
              <a:rPr lang="en-US" dirty="0" err="1" smtClean="0">
                <a:solidFill>
                  <a:srgbClr val="00B0F0"/>
                </a:solidFill>
              </a:rPr>
              <a:t>pojedina</a:t>
            </a:r>
            <a:r>
              <a:rPr lang="sr-Latn-ME" dirty="0" smtClean="0">
                <a:solidFill>
                  <a:srgbClr val="00B0F0"/>
                </a:solidFill>
              </a:rPr>
              <a:t>c</a:t>
            </a:r>
            <a:r>
              <a:rPr lang="en-US" dirty="0" smtClean="0">
                <a:solidFill>
                  <a:srgbClr val="00B0F0"/>
                </a:solidFill>
              </a:rPr>
              <a:t>a</a:t>
            </a:r>
            <a:r>
              <a:rPr lang="sr-Latn-ME" dirty="0" smtClean="0">
                <a:solidFill>
                  <a:srgbClr val="00B0F0"/>
                </a:solidFill>
              </a:rPr>
              <a:t>, učinili su da ga narod još za života proglasi svecem.</a:t>
            </a:r>
          </a:p>
          <a:p>
            <a:pPr marL="0" indent="0">
              <a:buNone/>
            </a:pPr>
            <a:endParaRPr lang="sr-Latn-ME" dirty="0" smtClean="0">
              <a:solidFill>
                <a:srgbClr val="FF0000"/>
              </a:solidFill>
            </a:endParaRPr>
          </a:p>
          <a:p>
            <a:r>
              <a:rPr lang="en-US" dirty="0" smtClean="0">
                <a:solidFill>
                  <a:srgbClr val="FF0000"/>
                </a:solidFill>
              </a:rPr>
              <a:t> </a:t>
            </a:r>
            <a:r>
              <a:rPr lang="sr-Latn-ME" dirty="0" err="1">
                <a:solidFill>
                  <a:srgbClr val="FF0000"/>
                </a:solidFill>
              </a:rPr>
              <a:t>B</a:t>
            </a:r>
            <a:r>
              <a:rPr lang="en-US" dirty="0" err="1" smtClean="0">
                <a:solidFill>
                  <a:srgbClr val="FF0000"/>
                </a:solidFill>
              </a:rPr>
              <a:t>ojevi</a:t>
            </a:r>
            <a:r>
              <a:rPr lang="en-US" dirty="0" smtClean="0">
                <a:solidFill>
                  <a:srgbClr val="FF0000"/>
                </a:solidFill>
              </a:rPr>
              <a:t> </a:t>
            </a:r>
            <a:r>
              <a:rPr lang="en-US" dirty="0" err="1" smtClean="0">
                <a:solidFill>
                  <a:srgbClr val="FF0000"/>
                </a:solidFill>
              </a:rPr>
              <a:t>na</a:t>
            </a:r>
            <a:r>
              <a:rPr lang="en-US" dirty="0" smtClean="0">
                <a:solidFill>
                  <a:srgbClr val="FF0000"/>
                </a:solidFill>
              </a:rPr>
              <a:t> </a:t>
            </a:r>
            <a:r>
              <a:rPr lang="en-US" dirty="0" err="1" smtClean="0">
                <a:solidFill>
                  <a:srgbClr val="FF0000"/>
                </a:solidFill>
              </a:rPr>
              <a:t>Krusima</a:t>
            </a:r>
            <a:r>
              <a:rPr lang="en-US" dirty="0" smtClean="0">
                <a:solidFill>
                  <a:srgbClr val="FF0000"/>
                </a:solidFill>
              </a:rPr>
              <a:t> </a:t>
            </a:r>
            <a:r>
              <a:rPr lang="sr-Latn-ME" dirty="0" smtClean="0">
                <a:solidFill>
                  <a:srgbClr val="FF0000"/>
                </a:solidFill>
              </a:rPr>
              <a:t>i</a:t>
            </a:r>
            <a:r>
              <a:rPr lang="en-US" dirty="0" smtClean="0">
                <a:solidFill>
                  <a:srgbClr val="FF0000"/>
                </a:solidFill>
              </a:rPr>
              <a:t> Martini</a:t>
            </a:r>
            <a:r>
              <a:rPr lang="sr-Latn-ME" dirty="0" smtClean="0">
                <a:solidFill>
                  <a:srgbClr val="FF0000"/>
                </a:solidFill>
              </a:rPr>
              <a:t>ć</a:t>
            </a:r>
            <a:r>
              <a:rPr lang="en-US" dirty="0" err="1" smtClean="0">
                <a:solidFill>
                  <a:srgbClr val="FF0000"/>
                </a:solidFill>
              </a:rPr>
              <a:t>ima</a:t>
            </a:r>
            <a:r>
              <a:rPr lang="sr-Latn-ME" dirty="0" smtClean="0">
                <a:solidFill>
                  <a:srgbClr val="FF0000"/>
                </a:solidFill>
              </a:rPr>
              <a:t> proslavili su ga kao vojskovođu</a:t>
            </a:r>
            <a:r>
              <a:rPr lang="sr-Latn-ME" dirty="0" smtClean="0"/>
              <a:t>.</a:t>
            </a:r>
            <a:endParaRPr lang="en-US" dirty="0"/>
          </a:p>
        </p:txBody>
      </p:sp>
    </p:spTree>
    <p:extLst>
      <p:ext uri="{BB962C8B-B14F-4D97-AF65-F5344CB8AC3E}">
        <p14:creationId xmlns:p14="http://schemas.microsoft.com/office/powerpoint/2010/main" val="373883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9" y="1412776"/>
            <a:ext cx="7632847" cy="4713387"/>
          </a:xfrm>
        </p:spPr>
        <p:txBody>
          <a:bodyPr>
            <a:normAutofit lnSpcReduction="10000"/>
          </a:bodyPr>
          <a:lstStyle/>
          <a:p>
            <a:pPr marL="0" indent="0">
              <a:buNone/>
            </a:pPr>
            <a:endParaRPr lang="sr-Latn-ME" dirty="0" smtClean="0">
              <a:solidFill>
                <a:srgbClr val="FF0000"/>
              </a:solidFill>
            </a:endParaRPr>
          </a:p>
          <a:p>
            <a:r>
              <a:rPr lang="sr-Latn-ME" dirty="0" smtClean="0">
                <a:solidFill>
                  <a:srgbClr val="FF0000"/>
                </a:solidFill>
              </a:rPr>
              <a:t>Epistola ili poslanica je javno pismo upućeno jednoj osobi ili grupi ljudi.</a:t>
            </a:r>
          </a:p>
          <a:p>
            <a:r>
              <a:rPr lang="sr-Latn-ME" dirty="0" smtClean="0">
                <a:solidFill>
                  <a:srgbClr val="FF0000"/>
                </a:solidFill>
              </a:rPr>
              <a:t>Petar I se u poslanicama obraća svom narodu –plemenima, bratstvima, pojedincima, uglednim ličnostima. </a:t>
            </a:r>
          </a:p>
          <a:p>
            <a:r>
              <a:rPr lang="sr-Latn-ME" dirty="0" smtClean="0">
                <a:solidFill>
                  <a:srgbClr val="FF0000"/>
                </a:solidFill>
              </a:rPr>
              <a:t>Petar I se u poslanicama obraća kao vladar i vladika sa željom da djeluje na svoj narod , da ih urazumi i oplemeni. On želi da njegov narod uvidi greške i uči na njima. Zalaže se za zajedništvo i slogu.</a:t>
            </a:r>
          </a:p>
          <a:p>
            <a:r>
              <a:rPr lang="sr-Latn-ME" dirty="0" smtClean="0">
                <a:solidFill>
                  <a:srgbClr val="FF0000"/>
                </a:solidFill>
              </a:rPr>
              <a:t>Poslanice su nastajale u vrlo teškim vremenima plemenskih sukoba, krvne osvete,  ratova, gladi...</a:t>
            </a:r>
          </a:p>
          <a:p>
            <a:endParaRPr lang="en-US" dirty="0">
              <a:solidFill>
                <a:srgbClr val="FF0000"/>
              </a:solidFill>
            </a:endParaRPr>
          </a:p>
        </p:txBody>
      </p:sp>
    </p:spTree>
    <p:extLst>
      <p:ext uri="{BB962C8B-B14F-4D97-AF65-F5344CB8AC3E}">
        <p14:creationId xmlns:p14="http://schemas.microsoft.com/office/powerpoint/2010/main" val="145479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988840"/>
            <a:ext cx="7745505" cy="4680520"/>
          </a:xfrm>
        </p:spPr>
        <p:txBody>
          <a:bodyPr>
            <a:normAutofit fontScale="92500" lnSpcReduction="20000"/>
          </a:bodyPr>
          <a:lstStyle/>
          <a:p>
            <a:r>
              <a:rPr lang="sr-Latn-ME" i="1" dirty="0" smtClean="0"/>
              <a:t>Poslanice  govore o nekom živom aktuelnom problemu, o nekom zbivanju na čiji tok ili posledice vladika želi da utiče, o prijetećoj opsanosti, o nevolji koju valja preduhitriti. Pojedini događaji pogode vladiku toliko da  progovori drugačijim jezikom, da se rasrdi, čak i prokune. Pisao ih je sa žudnjom da utiče na ljude i njihove probleme.</a:t>
            </a:r>
          </a:p>
          <a:p>
            <a:r>
              <a:rPr lang="sr-Latn-ME" i="1" dirty="0" smtClean="0"/>
              <a:t>Stajao je sam spram svog neukrotivog naroda ali naroda koji ga cijeni i poštuje. </a:t>
            </a:r>
          </a:p>
          <a:p>
            <a:r>
              <a:rPr lang="sr-Latn-ME" i="1" dirty="0" smtClean="0"/>
              <a:t>Petar I nije pisao „Poslanice“  kao književne tvorevine, niti ih je tako shvatao. One su tekstovi koje diktira život, kazivanje koje postaje literarno samo na mahove.</a:t>
            </a:r>
          </a:p>
          <a:p>
            <a:r>
              <a:rPr lang="sr-Latn-ME" i="1" dirty="0" smtClean="0"/>
              <a:t>Poslanice se odlikuju čistim narodskim jezikom ali i jezikom učen</a:t>
            </a:r>
            <a:r>
              <a:rPr lang="en-US" i="1" dirty="0" err="1" smtClean="0"/>
              <a:t>og</a:t>
            </a:r>
            <a:r>
              <a:rPr lang="sr-Latn-ME" i="1" dirty="0" smtClean="0"/>
              <a:t> čovjeka. Ako su bile namijenjene brdskim plemenina onda imamo brojne turcizme</a:t>
            </a:r>
            <a:r>
              <a:rPr lang="en-US" i="1" dirty="0" smtClean="0"/>
              <a:t>,</a:t>
            </a:r>
            <a:r>
              <a:rPr lang="sr-Latn-ME" i="1" dirty="0" smtClean="0"/>
              <a:t>  a ako su namijenjene primorskim plemenima imamo riječi iz italijanskog rečnika. </a:t>
            </a:r>
            <a:endParaRPr lang="en-US" i="1" dirty="0"/>
          </a:p>
        </p:txBody>
      </p:sp>
    </p:spTree>
    <p:extLst>
      <p:ext uri="{BB962C8B-B14F-4D97-AF65-F5344CB8AC3E}">
        <p14:creationId xmlns:p14="http://schemas.microsoft.com/office/powerpoint/2010/main" val="386513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ME" dirty="0" smtClean="0"/>
              <a:t>Prema obimu i složenosti  dijelimo ih na:</a:t>
            </a:r>
          </a:p>
          <a:p>
            <a:pPr marL="0" indent="0">
              <a:buNone/>
            </a:pPr>
            <a:r>
              <a:rPr lang="sr-Latn-ME" dirty="0" smtClean="0"/>
              <a:t>a) kraće, sažetije, jednostavne građe</a:t>
            </a:r>
          </a:p>
          <a:p>
            <a:pPr marL="0" indent="0">
              <a:buNone/>
            </a:pPr>
            <a:r>
              <a:rPr lang="sr-Latn-ME" dirty="0" smtClean="0"/>
              <a:t>b) duže sa razvijenijom strukturom:</a:t>
            </a:r>
          </a:p>
          <a:p>
            <a:pPr marL="0" indent="0">
              <a:buNone/>
            </a:pPr>
            <a:r>
              <a:rPr lang="sr-Latn-ME" dirty="0" smtClean="0"/>
              <a:t>    </a:t>
            </a:r>
            <a:r>
              <a:rPr lang="en-US" dirty="0"/>
              <a:t>-</a:t>
            </a:r>
            <a:r>
              <a:rPr lang="sr-Latn-ME" dirty="0" smtClean="0"/>
              <a:t>opšte</a:t>
            </a:r>
            <a:r>
              <a:rPr lang="en-US" dirty="0" smtClean="0"/>
              <a:t>, </a:t>
            </a:r>
            <a:r>
              <a:rPr lang="sr-Latn-ME" dirty="0" smtClean="0"/>
              <a:t>odnose se na čitav narod Crne Gore i Brda</a:t>
            </a:r>
          </a:p>
          <a:p>
            <a:pPr marL="0" indent="0">
              <a:buNone/>
            </a:pPr>
            <a:r>
              <a:rPr lang="sr-Latn-ME" dirty="0"/>
              <a:t> </a:t>
            </a:r>
            <a:r>
              <a:rPr lang="sr-Latn-ME" dirty="0" smtClean="0"/>
              <a:t>   </a:t>
            </a:r>
            <a:r>
              <a:rPr lang="en-US" dirty="0" smtClean="0"/>
              <a:t>-</a:t>
            </a:r>
            <a:r>
              <a:rPr lang="sr-Latn-ME" dirty="0" smtClean="0"/>
              <a:t>posebne, na pojedina plemena i nahije</a:t>
            </a:r>
            <a:endParaRPr lang="en-US" dirty="0"/>
          </a:p>
        </p:txBody>
      </p:sp>
    </p:spTree>
    <p:extLst>
      <p:ext uri="{BB962C8B-B14F-4D97-AF65-F5344CB8AC3E}">
        <p14:creationId xmlns:p14="http://schemas.microsoft.com/office/powerpoint/2010/main" val="401426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sr-Latn-ME" dirty="0" smtClean="0"/>
              <a:t>Najveći broj poslanica ima sledeću strukturu</a:t>
            </a:r>
          </a:p>
          <a:p>
            <a:r>
              <a:rPr lang="sr-Latn-ME" dirty="0" smtClean="0"/>
              <a:t>Obraćanje</a:t>
            </a:r>
          </a:p>
          <a:p>
            <a:r>
              <a:rPr lang="sr-Latn-ME" dirty="0" smtClean="0"/>
              <a:t>Početak</a:t>
            </a:r>
          </a:p>
          <a:p>
            <a:r>
              <a:rPr lang="sr-Latn-ME" dirty="0" smtClean="0"/>
              <a:t>Izlaganje glavnog motiva</a:t>
            </a:r>
          </a:p>
          <a:p>
            <a:r>
              <a:rPr lang="sr-Latn-ME" dirty="0" smtClean="0"/>
              <a:t>Izražavanje ličnog stava</a:t>
            </a:r>
          </a:p>
          <a:p>
            <a:r>
              <a:rPr lang="sr-Latn-ME" dirty="0" smtClean="0"/>
              <a:t>Razrješenje</a:t>
            </a:r>
          </a:p>
          <a:p>
            <a:r>
              <a:rPr lang="sr-Latn-ME" dirty="0" smtClean="0"/>
              <a:t>Pozdrav</a:t>
            </a:r>
            <a:endParaRPr lang="en-US" dirty="0"/>
          </a:p>
        </p:txBody>
      </p:sp>
    </p:spTree>
    <p:extLst>
      <p:ext uri="{BB962C8B-B14F-4D97-AF65-F5344CB8AC3E}">
        <p14:creationId xmlns:p14="http://schemas.microsoft.com/office/powerpoint/2010/main" val="729249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sr-Latn-ME" dirty="0" smtClean="0"/>
              <a:t>U poslanicama je izrazito prisutna mistika (ukorijenjena u crnogorskoj tradiciji) koja se javlja u ti oblika</a:t>
            </a:r>
            <a:r>
              <a:rPr lang="sr-Cyrl-ME" dirty="0" smtClean="0"/>
              <a:t>:</a:t>
            </a:r>
            <a:endParaRPr lang="en-US" dirty="0" smtClean="0"/>
          </a:p>
          <a:p>
            <a:pPr marL="457200" indent="-457200">
              <a:buAutoNum type="arabicPeriod"/>
            </a:pPr>
            <a:r>
              <a:rPr lang="en-US" dirty="0" smtClean="0"/>
              <a:t>BLAGOSLOV </a:t>
            </a:r>
            <a:r>
              <a:rPr lang="sr-Cyrl-ME" dirty="0" smtClean="0"/>
              <a:t>( </a:t>
            </a:r>
            <a:r>
              <a:rPr lang="sr-Latn-ME" dirty="0" smtClean="0"/>
              <a:t>„</a:t>
            </a:r>
            <a:r>
              <a:rPr lang="en-US" dirty="0" err="1" smtClean="0"/>
              <a:t>Svijem</a:t>
            </a:r>
            <a:r>
              <a:rPr lang="en-US" dirty="0" smtClean="0"/>
              <a:t> </a:t>
            </a:r>
            <a:r>
              <a:rPr lang="en-US" dirty="0" err="1" smtClean="0"/>
              <a:t>Bjelicama</a:t>
            </a:r>
            <a:r>
              <a:rPr lang="en-US" dirty="0" smtClean="0"/>
              <a:t> </a:t>
            </a:r>
            <a:r>
              <a:rPr lang="en-US" dirty="0" err="1" smtClean="0"/>
              <a:t>mir</a:t>
            </a:r>
            <a:r>
              <a:rPr lang="en-US" dirty="0" smtClean="0"/>
              <a:t> </a:t>
            </a:r>
            <a:r>
              <a:rPr lang="sr-Latn-ME" dirty="0" smtClean="0"/>
              <a:t>i</a:t>
            </a:r>
            <a:r>
              <a:rPr lang="en-US" dirty="0" smtClean="0"/>
              <a:t> </a:t>
            </a:r>
            <a:r>
              <a:rPr lang="sr-Latn-ME" dirty="0" err="1"/>
              <a:t>z</a:t>
            </a:r>
            <a:r>
              <a:rPr lang="en-US" dirty="0" err="1" smtClean="0"/>
              <a:t>dravlje</a:t>
            </a:r>
            <a:r>
              <a:rPr lang="en-US" dirty="0" smtClean="0"/>
              <a:t> od </a:t>
            </a:r>
            <a:r>
              <a:rPr lang="en-US" dirty="0" err="1" smtClean="0"/>
              <a:t>Boga</a:t>
            </a:r>
            <a:r>
              <a:rPr lang="en-US" dirty="0" smtClean="0"/>
              <a:t>.</a:t>
            </a:r>
            <a:r>
              <a:rPr lang="sr-Latn-ME" dirty="0" smtClean="0"/>
              <a:t>“)</a:t>
            </a:r>
            <a:endParaRPr lang="en-US" dirty="0" smtClean="0"/>
          </a:p>
          <a:p>
            <a:pPr marL="457200" indent="-457200">
              <a:buAutoNum type="arabicPeriod"/>
            </a:pPr>
            <a:r>
              <a:rPr lang="en-US" dirty="0" smtClean="0"/>
              <a:t>ZAKLINJANJE</a:t>
            </a:r>
            <a:r>
              <a:rPr lang="sr-Latn-ME" dirty="0" smtClean="0"/>
              <a:t> ( „Strašnim imenom Božijim zaklinjem...“)</a:t>
            </a:r>
            <a:endParaRPr lang="en-US" dirty="0" smtClean="0"/>
          </a:p>
          <a:p>
            <a:pPr marL="457200" indent="-457200">
              <a:buAutoNum type="arabicPeriod"/>
            </a:pPr>
            <a:r>
              <a:rPr lang="en-US" dirty="0" smtClean="0"/>
              <a:t>KLETVA</a:t>
            </a:r>
            <a:r>
              <a:rPr lang="sr-Latn-ME" dirty="0" smtClean="0"/>
              <a:t> njom se služi u prilikama kada hoće da pojača snagu svoje riječi, da joj da težinu ( „Koji neće poslušati, takvi da je u Gospoda Boga proklet…“).</a:t>
            </a:r>
            <a:endParaRPr lang="en-US" dirty="0"/>
          </a:p>
        </p:txBody>
      </p:sp>
    </p:spTree>
    <p:extLst>
      <p:ext uri="{BB962C8B-B14F-4D97-AF65-F5344CB8AC3E}">
        <p14:creationId xmlns:p14="http://schemas.microsoft.com/office/powerpoint/2010/main" val="4250841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198</TotalTime>
  <Words>1617</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Hardcover</vt:lpstr>
      <vt:lpstr>Poslanice</vt:lpstr>
      <vt:lpstr>PowerPoint Presentation</vt:lpstr>
      <vt:lpstr>Petar I Petrović (1747-1830)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Katunjanima</vt:lpstr>
      <vt:lpstr>Crnogorcima i Brđanima</vt:lpstr>
      <vt:lpstr>PowerPoint Presentation</vt:lpstr>
      <vt:lpstr>PowerPoint Presentation</vt:lpstr>
      <vt:lpstr>Crmničanima</vt:lpstr>
      <vt:lpstr>Domaći zadatak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Poslanice</dc:title>
  <dc:creator>Korisnik</dc:creator>
  <cp:lastModifiedBy>Korisnik</cp:lastModifiedBy>
  <cp:revision>26</cp:revision>
  <dcterms:created xsi:type="dcterms:W3CDTF">2020-09-18T09:23:32Z</dcterms:created>
  <dcterms:modified xsi:type="dcterms:W3CDTF">2020-09-19T16:14:45Z</dcterms:modified>
</cp:coreProperties>
</file>