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93" r:id="rId17"/>
    <p:sldId id="294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2DD1-FF3A-4413-899D-F994ABF0B93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DB1-0765-40F1-B24A-21A6FFCDE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363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2DD1-FF3A-4413-899D-F994ABF0B93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DB1-0765-40F1-B24A-21A6FFCDE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963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2DD1-FF3A-4413-899D-F994ABF0B93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DB1-0765-40F1-B24A-21A6FFCDE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192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2DD1-FF3A-4413-899D-F994ABF0B93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DB1-0765-40F1-B24A-21A6FFCDE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579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2DD1-FF3A-4413-899D-F994ABF0B93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DB1-0765-40F1-B24A-21A6FFCDE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749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2DD1-FF3A-4413-899D-F994ABF0B93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DB1-0765-40F1-B24A-21A6FFCDE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122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2DD1-FF3A-4413-899D-F994ABF0B93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DB1-0765-40F1-B24A-21A6FFCDE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427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2DD1-FF3A-4413-899D-F994ABF0B93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DB1-0765-40F1-B24A-21A6FFCDE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106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2DD1-FF3A-4413-899D-F994ABF0B93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DB1-0765-40F1-B24A-21A6FFCDE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0181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2DD1-FF3A-4413-899D-F994ABF0B93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DB1-0765-40F1-B24A-21A6FFCDE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114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22DD1-FF3A-4413-899D-F994ABF0B93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4DB1-0765-40F1-B24A-21A6FFCDE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222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22DD1-FF3A-4413-899D-F994ABF0B938}" type="datetimeFigureOut">
              <a:rPr lang="en-US" smtClean="0"/>
              <a:pPr/>
              <a:t>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D4DB1-0765-40F1-B24A-21A6FFCDE5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3999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IOS</a:t>
            </a:r>
            <a:endParaRPr lang="en-US" sz="6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4581128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sr-Latn-ME" dirty="0" smtClean="0">
                <a:solidFill>
                  <a:schemeClr val="tx1"/>
                </a:solidFill>
              </a:rPr>
              <a:t>rof Zoran Radulović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91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Konzolni</a:t>
            </a:r>
            <a:r>
              <a:rPr lang="sr-Latn-RS" dirty="0" smtClean="0"/>
              <a:t>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Računar na kojem je startovan softver za emulaciju terminala se povezuje na konzolni port uz pomoć specijalnog kabla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sr-Latn-RS" dirty="0" smtClean="0"/>
              <a:t>Komande za konfiguraciju mrežnog uređaja mogu biti unešene na tom povezanom računaru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4711700"/>
            <a:ext cx="6084887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1483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Ostali metodi pristupa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Telnet</a:t>
            </a:r>
          </a:p>
          <a:p>
            <a:pPr lvl="1"/>
            <a:r>
              <a:rPr lang="sr-Latn-RS" dirty="0" smtClean="0"/>
              <a:t>Telnet je protokol čija je namjena da osigura korisniku jednog računara sesiju za korišćenje komandne linije na drugom računaru preko mreže.</a:t>
            </a:r>
          </a:p>
          <a:p>
            <a:pPr lvl="1"/>
            <a:r>
              <a:rPr lang="sr-Latn-RS" dirty="0" smtClean="0"/>
              <a:t>Mrežni uređaj koji se konfiguriše u ovom slučaju, za razliku od konekcije preko konzolnog porta, mora imati barem jedan aktivan interfejs sa konfigurisanom IP adresom.</a:t>
            </a:r>
          </a:p>
          <a:p>
            <a:pPr lvl="1"/>
            <a:r>
              <a:rPr lang="sr-Latn-RS" dirty="0" smtClean="0"/>
              <a:t>Najčešće uređaji </a:t>
            </a:r>
            <a:r>
              <a:rPr lang="sr-Latn-RS" dirty="0" smtClean="0"/>
              <a:t>sadrže Telnet server proces, koji omogućava korisnicima da unose komande za konfiguraciju sa Telnet klijenta. </a:t>
            </a:r>
          </a:p>
        </p:txBody>
      </p:sp>
    </p:spTree>
    <p:extLst>
      <p:ext uri="{BB962C8B-B14F-4D97-AF65-F5344CB8AC3E}">
        <p14:creationId xmlns="" xmlns:p14="http://schemas.microsoft.com/office/powerpoint/2010/main" val="38147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Ostali metodi pristupa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 fontScale="92500"/>
          </a:bodyPr>
          <a:lstStyle/>
          <a:p>
            <a:r>
              <a:rPr lang="sr-Latn-RS" dirty="0" smtClean="0"/>
              <a:t>SSH</a:t>
            </a:r>
          </a:p>
          <a:p>
            <a:pPr lvl="1"/>
            <a:r>
              <a:rPr lang="sr-Latn-RS" dirty="0" smtClean="0"/>
              <a:t>Secure Shell (SSH) je protokol koji omogućava udaljen pristup sličan kao kod Telnet-a. Razlika je u tome što SSH koristi sigurnije mreže servise</a:t>
            </a:r>
            <a:r>
              <a:rPr lang="en-US" dirty="0" smtClean="0"/>
              <a:t>.</a:t>
            </a:r>
            <a:endParaRPr lang="sr-Latn-RS" dirty="0" smtClean="0"/>
          </a:p>
          <a:p>
            <a:pPr lvl="1"/>
            <a:r>
              <a:rPr lang="sr-Latn-RS" dirty="0" smtClean="0"/>
              <a:t>SSH pruža sigurniju autentifikaciju i vrši enkripciju podataka koji se prenose komunikacionim kanalom.</a:t>
            </a:r>
          </a:p>
          <a:p>
            <a:pPr lvl="1"/>
            <a:r>
              <a:rPr lang="sr-Latn-RS" dirty="0" smtClean="0"/>
              <a:t>Većina verzija </a:t>
            </a:r>
            <a:r>
              <a:rPr lang="sr-Latn-RS" dirty="0" smtClean="0"/>
              <a:t>IOS-a </a:t>
            </a:r>
            <a:r>
              <a:rPr lang="sr-Latn-RS" dirty="0" smtClean="0"/>
              <a:t>uključuje i SSH server. Kod nekih uređaja je podrazumijavano startovan, dok se kod nekih mora uključiti ručno.</a:t>
            </a:r>
          </a:p>
          <a:p>
            <a:pPr lvl="1"/>
            <a:r>
              <a:rPr lang="en-US" dirty="0" err="1" smtClean="0"/>
              <a:t>Mre</a:t>
            </a:r>
            <a:r>
              <a:rPr lang="sr-Latn-RS" dirty="0" smtClean="0"/>
              <a:t>žni uređaji takođe sadrže i SSH </a:t>
            </a:r>
            <a:r>
              <a:rPr lang="en-US" dirty="0" err="1" smtClean="0"/>
              <a:t>klijent</a:t>
            </a:r>
            <a:r>
              <a:rPr lang="sr-Latn-RS" dirty="0" smtClean="0"/>
              <a:t> program koji se koristi za uspostavljanje SSH sesija sa drugim uređajima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975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Ostali metodi pristupa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AUX port</a:t>
            </a:r>
          </a:p>
          <a:p>
            <a:pPr lvl="1"/>
            <a:r>
              <a:rPr lang="sr-Latn-RS" dirty="0" smtClean="0"/>
              <a:t>Jedan od starijih načina za emulaciju terminala</a:t>
            </a:r>
          </a:p>
          <a:p>
            <a:pPr lvl="1"/>
            <a:r>
              <a:rPr lang="sr-Latn-RS" dirty="0" smtClean="0"/>
              <a:t>Koristi se telefonska dialup konekcija sa modemom povezanim na AUX port rutera</a:t>
            </a:r>
          </a:p>
          <a:p>
            <a:pPr lvl="1"/>
            <a:r>
              <a:rPr lang="sr-Latn-RS" dirty="0" smtClean="0"/>
              <a:t>Konekcija je slična kao kod konzolnog porta. Ne zahtijeva se da na uređaju koji se konfiguriše budu uspostavljeni mrežni servisi.</a:t>
            </a:r>
          </a:p>
          <a:p>
            <a:pPr lvl="1"/>
            <a:r>
              <a:rPr lang="sr-Latn-RS" dirty="0" smtClean="0"/>
              <a:t>Konekcija preko konzolnog porta se češće koristi jer podrazumijevano prikazuje startup, debugging i error poruke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989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Programi za emulaciju terminala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Postoji veliki broj programa za emulaciju terminala koji omogućavaju povezivanje na mrežni uređaj u cilju njegove konfiguracije.</a:t>
            </a:r>
          </a:p>
          <a:p>
            <a:r>
              <a:rPr lang="sr-Latn-RS" dirty="0" smtClean="0"/>
              <a:t>Najpoznatiji programi</a:t>
            </a:r>
          </a:p>
          <a:p>
            <a:pPr lvl="1"/>
            <a:r>
              <a:rPr lang="sr-Latn-RS" dirty="0" smtClean="0"/>
              <a:t>PuTTY</a:t>
            </a:r>
            <a:endParaRPr lang="en-US" dirty="0" smtClean="0"/>
          </a:p>
          <a:p>
            <a:pPr lvl="1"/>
            <a:r>
              <a:rPr lang="en-US" dirty="0" err="1" smtClean="0"/>
              <a:t>Bitvise</a:t>
            </a:r>
            <a:r>
              <a:rPr lang="en-US" dirty="0" smtClean="0"/>
              <a:t> </a:t>
            </a:r>
            <a:endParaRPr lang="sr-Latn-RS" dirty="0" smtClean="0"/>
          </a:p>
          <a:p>
            <a:pPr lvl="1"/>
            <a:r>
              <a:rPr lang="sr-Latn-RS" dirty="0" smtClean="0"/>
              <a:t>Tera Term</a:t>
            </a:r>
          </a:p>
          <a:p>
            <a:pPr lvl="1"/>
            <a:r>
              <a:rPr lang="sr-Latn-RS" dirty="0" smtClean="0"/>
              <a:t>Secure CRT</a:t>
            </a:r>
          </a:p>
          <a:p>
            <a:pPr lvl="1"/>
            <a:r>
              <a:rPr lang="sr-Latn-RS" dirty="0" smtClean="0"/>
              <a:t>HyperTerminal</a:t>
            </a:r>
          </a:p>
          <a:p>
            <a:pPr lvl="1"/>
            <a:r>
              <a:rPr lang="sr-Latn-RS" dirty="0" smtClean="0"/>
              <a:t>OS X Terminal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4139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PuTTY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60215"/>
            <a:ext cx="6840760" cy="539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58411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Bitvise</a:t>
            </a:r>
            <a:r>
              <a:rPr lang="en-US" dirty="0" smtClean="0"/>
              <a:t> SSH Client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500075" cy="5508024"/>
          </a:xfrm>
        </p:spPr>
      </p:pic>
    </p:spTree>
    <p:extLst>
      <p:ext uri="{BB962C8B-B14F-4D97-AF65-F5344CB8AC3E}">
        <p14:creationId xmlns="" xmlns:p14="http://schemas.microsoft.com/office/powerpoint/2010/main" val="3927318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Bitvise</a:t>
            </a:r>
            <a:r>
              <a:rPr lang="en-US" dirty="0" smtClean="0"/>
              <a:t> SSH Server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295967" cy="5213176"/>
          </a:xfrm>
        </p:spPr>
      </p:pic>
    </p:spTree>
    <p:extLst>
      <p:ext uri="{BB962C8B-B14F-4D97-AF65-F5344CB8AC3E}">
        <p14:creationId xmlns="" xmlns:p14="http://schemas.microsoft.com/office/powerpoint/2010/main" val="3256943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Režimi rada </a:t>
            </a:r>
            <a:r>
              <a:rPr lang="sr-Latn-RS" dirty="0" smtClean="0"/>
              <a:t>IOS-a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IOS </a:t>
            </a:r>
            <a:r>
              <a:rPr lang="sr-Latn-RS" dirty="0" smtClean="0"/>
              <a:t>ima više režima rada (engl. modes).</a:t>
            </a:r>
          </a:p>
          <a:p>
            <a:r>
              <a:rPr lang="sr-Latn-RS" dirty="0" smtClean="0"/>
              <a:t>Ovi režimi su hierarhijski uređeni od najosnovnijeg do određenih specijalizovanih režima:</a:t>
            </a:r>
          </a:p>
          <a:p>
            <a:pPr lvl="1"/>
            <a:r>
              <a:rPr lang="sr-Latn-RS" dirty="0" smtClean="0"/>
              <a:t>User executive (User EXEC) mode</a:t>
            </a:r>
          </a:p>
          <a:p>
            <a:pPr lvl="1"/>
            <a:r>
              <a:rPr lang="sr-Latn-RS" dirty="0" smtClean="0"/>
              <a:t>Privileged executive (Privileged EXEC) mode</a:t>
            </a:r>
          </a:p>
          <a:p>
            <a:pPr lvl="1"/>
            <a:r>
              <a:rPr lang="sr-Latn-RS" dirty="0" smtClean="0"/>
              <a:t>Global configuration mode</a:t>
            </a:r>
          </a:p>
          <a:p>
            <a:pPr lvl="1"/>
            <a:r>
              <a:rPr lang="sr-Latn-RS" dirty="0" smtClean="0"/>
              <a:t>Drugi režimi rada, kao što su: </a:t>
            </a:r>
          </a:p>
          <a:p>
            <a:pPr lvl="2"/>
            <a:r>
              <a:rPr lang="sr-Latn-RS" dirty="0" smtClean="0"/>
              <a:t>interface configuration mode, </a:t>
            </a:r>
          </a:p>
          <a:p>
            <a:pPr lvl="2"/>
            <a:r>
              <a:rPr lang="sr-Latn-RS" dirty="0"/>
              <a:t>r</a:t>
            </a:r>
            <a:r>
              <a:rPr lang="sr-Latn-RS" dirty="0" smtClean="0"/>
              <a:t>outer configuration mode</a:t>
            </a:r>
          </a:p>
          <a:p>
            <a:pPr lvl="2"/>
            <a:r>
              <a:rPr lang="sr-Latn-RS" dirty="0"/>
              <a:t>i</a:t>
            </a:r>
            <a:r>
              <a:rPr lang="sr-Latn-RS" dirty="0" smtClean="0"/>
              <a:t>td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386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Režimi rada Cisco IOS-a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sr-Latn-RS" dirty="0" smtClean="0"/>
              <a:t>U svakom režimu se mogu izvršiti određeni zadaci, pomoću specifičnog skupa komandi koje su dozvoljene u tom režimu.</a:t>
            </a:r>
          </a:p>
          <a:p>
            <a:r>
              <a:rPr lang="sr-Latn-RS" dirty="0" smtClean="0"/>
              <a:t>Na primjer:</a:t>
            </a:r>
          </a:p>
          <a:p>
            <a:pPr lvl="1"/>
            <a:r>
              <a:rPr lang="sr-Latn-RS" dirty="0" smtClean="0"/>
              <a:t>U global configuration mode-u se mogu vršiti podešavanja koja utiču na čitav uređaj, kao što je  zadavanje imena uređaja. </a:t>
            </a:r>
          </a:p>
          <a:p>
            <a:pPr lvl="1"/>
            <a:r>
              <a:rPr lang="sr-Latn-RS" dirty="0" smtClean="0"/>
              <a:t>Za sigurnosna podešavanja na specifičnom portu sviča koristi se interface configuration mode.</a:t>
            </a:r>
            <a:endParaRPr lang="sr-Latn-RS" dirty="0"/>
          </a:p>
        </p:txBody>
      </p:sp>
    </p:spTree>
    <p:extLst>
      <p:ext uri="{BB962C8B-B14F-4D97-AF65-F5344CB8AC3E}">
        <p14:creationId xmlns="" xmlns:p14="http://schemas.microsoft.com/office/powerpoint/2010/main" val="354317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Kućne </a:t>
            </a:r>
            <a:r>
              <a:rPr lang="sr-Latn-RS" dirty="0"/>
              <a:t>r</a:t>
            </a:r>
            <a:r>
              <a:rPr lang="en-US" dirty="0" smtClean="0"/>
              <a:t>a</a:t>
            </a:r>
            <a:r>
              <a:rPr lang="sr-Latn-RS" dirty="0" smtClean="0"/>
              <a:t>čunarske mreže obično povezuju širok spektar uređaja: PC, laptop, tablet, smartphone,  smart TV, PlayStation </a:t>
            </a:r>
            <a:r>
              <a:rPr lang="sr-Latn-RS" dirty="0" smtClean="0"/>
              <a:t>4</a:t>
            </a:r>
            <a:r>
              <a:rPr lang="sr-Latn-RS" dirty="0" smtClean="0"/>
              <a:t>, </a:t>
            </a:r>
            <a:r>
              <a:rPr lang="sr-Latn-RS" dirty="0" smtClean="0"/>
              <a:t>itd.</a:t>
            </a:r>
          </a:p>
          <a:p>
            <a:r>
              <a:rPr lang="sr-Latn-RS" dirty="0" smtClean="0"/>
              <a:t>Svi ovi krajnji uređaji su povezani na kućni ruter.</a:t>
            </a:r>
          </a:p>
          <a:p>
            <a:r>
              <a:rPr lang="sr-Latn-RS" dirty="0" smtClean="0"/>
              <a:t>Kućni ruter je obično četiri uređaja u jednom:</a:t>
            </a:r>
          </a:p>
          <a:p>
            <a:pPr lvl="1"/>
            <a:r>
              <a:rPr lang="sr-Latn-RS" dirty="0" smtClean="0"/>
              <a:t>Router – Prosljeđuje i prima pakete sa Interneta</a:t>
            </a:r>
          </a:p>
          <a:p>
            <a:pPr lvl="1"/>
            <a:r>
              <a:rPr lang="sr-Latn-RS" dirty="0" smtClean="0"/>
              <a:t>Switch – Povezuje krajnje uređaje u lokalnoj mreži</a:t>
            </a:r>
          </a:p>
          <a:p>
            <a:pPr lvl="1"/>
            <a:r>
              <a:rPr lang="sr-Latn-RS" dirty="0" smtClean="0"/>
              <a:t>Wireless access point – Omogućuje bežično povezivanje krajnjih uređaja</a:t>
            </a:r>
          </a:p>
          <a:p>
            <a:pPr lvl="1"/>
            <a:r>
              <a:rPr lang="sr-Latn-RS" dirty="0" smtClean="0"/>
              <a:t>Firewall appliance – Obezbjeđuje odlazni saobraćaj i ograničava dolazni saobraćaj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0594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Hierarhijska struktura </a:t>
            </a:r>
            <a:r>
              <a:rPr lang="sr-Latn-RS" dirty="0" smtClean="0"/>
              <a:t>IOS-a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88" y="1513267"/>
            <a:ext cx="6549256" cy="51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15856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User Exec mode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RS" dirty="0" smtClean="0"/>
              <a:t>Ovaj režim rada ima ograničene mogućnosti, ali je koristan za neke osnovne operacije.</a:t>
            </a:r>
          </a:p>
          <a:p>
            <a:r>
              <a:rPr lang="sr-Latn-RS" dirty="0" smtClean="0"/>
              <a:t>Ovo je prvi režim koji se sreće po ulasku u CLI mrežnog uređaja sa IOS-om.</a:t>
            </a:r>
          </a:p>
          <a:p>
            <a:r>
              <a:rPr lang="sr-Latn-RS" dirty="0" smtClean="0"/>
              <a:t>U ovom režimu nije dozvoljeno izvršavanje komandi koje mogu promijeniti konfiguraciju uređaja (view-only mode). </a:t>
            </a:r>
          </a:p>
          <a:p>
            <a:r>
              <a:rPr lang="sr-Latn-RS" dirty="0" smtClean="0"/>
              <a:t>Mogu se samo izvršavati komande za pregled informacija o uređaju (komanda </a:t>
            </a:r>
            <a:r>
              <a:rPr lang="sr-Latn-RS" b="1" dirty="0" smtClean="0"/>
              <a:t>show</a:t>
            </a:r>
            <a:r>
              <a:rPr lang="sr-Latn-RS" dirty="0" smtClean="0"/>
              <a:t>).</a:t>
            </a:r>
          </a:p>
          <a:p>
            <a:r>
              <a:rPr lang="sr-Latn-RS" dirty="0" smtClean="0"/>
              <a:t>Simbol „&gt;“ na kraju CLI prompt-a nam govori da se nalazimo u ovom režimu.</a:t>
            </a:r>
          </a:p>
          <a:p>
            <a:pPr lvl="1"/>
            <a:r>
              <a:rPr lang="sr-Latn-RS" dirty="0" smtClean="0"/>
              <a:t>Na primjer: Switch&gt;</a:t>
            </a:r>
          </a:p>
          <a:p>
            <a:r>
              <a:rPr lang="sr-Latn-RS" dirty="0" smtClean="0"/>
              <a:t>Za završetak konzolne sesije možemo ukucati komandu </a:t>
            </a:r>
            <a:r>
              <a:rPr lang="sr-Latn-RS" b="1" dirty="0" smtClean="0"/>
              <a:t>exit.</a:t>
            </a:r>
            <a:endParaRPr lang="sr-Latn-RS" dirty="0" smtClean="0"/>
          </a:p>
        </p:txBody>
      </p:sp>
    </p:spTree>
    <p:extLst>
      <p:ext uri="{BB962C8B-B14F-4D97-AF65-F5344CB8AC3E}">
        <p14:creationId xmlns="" xmlns:p14="http://schemas.microsoft.com/office/powerpoint/2010/main" val="1084392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Privileged EXEC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 smtClean="0"/>
              <a:t>U ovom modu su dozvoljene određene komande za konfiguraciju uređaja.</a:t>
            </a:r>
          </a:p>
          <a:p>
            <a:r>
              <a:rPr lang="sr-Latn-RS" dirty="0" smtClean="0"/>
              <a:t>Da bi iz user EXEC mode-a prešli u privileged EXEC mode koristimo komandu </a:t>
            </a:r>
            <a:r>
              <a:rPr lang="sr-Latn-RS" b="1" dirty="0" smtClean="0"/>
              <a:t>enable</a:t>
            </a:r>
            <a:r>
              <a:rPr lang="sr-Latn-RS" dirty="0" smtClean="0"/>
              <a:t>. </a:t>
            </a:r>
          </a:p>
          <a:p>
            <a:r>
              <a:rPr lang="sr-Latn-RS" dirty="0" smtClean="0"/>
              <a:t>Ovdje se može vršiti autentifikacija</a:t>
            </a:r>
          </a:p>
          <a:p>
            <a:r>
              <a:rPr lang="sr-Latn-RS" dirty="0" smtClean="0"/>
              <a:t>Global configuration mode i svi specijalniji režimi rada mogu biti dosegnuti samo iz privileged EXEC mode-a</a:t>
            </a:r>
          </a:p>
          <a:p>
            <a:r>
              <a:rPr lang="sr-Latn-RS" dirty="0" smtClean="0"/>
              <a:t>U ovom režimu na kraju CLI propmt-a se nalazi simbol „#“</a:t>
            </a:r>
          </a:p>
          <a:p>
            <a:pPr lvl="1"/>
            <a:r>
              <a:rPr lang="sr-Latn-RS" dirty="0" smtClean="0"/>
              <a:t>Na primjer: Switch#</a:t>
            </a:r>
          </a:p>
          <a:p>
            <a:r>
              <a:rPr lang="sr-Latn-RS" dirty="0" smtClean="0"/>
              <a:t>Za povratak u user EXEC mode koristi se komanda </a:t>
            </a:r>
            <a:r>
              <a:rPr lang="sr-Latn-RS" b="1" dirty="0" smtClean="0"/>
              <a:t>disable</a:t>
            </a:r>
            <a:r>
              <a:rPr lang="sr-Latn-R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8805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Global configuration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U ovom režimu rada kroz CLI se mogu unositi komande koje utiču na rad čitavog uređaja.</a:t>
            </a:r>
          </a:p>
          <a:p>
            <a:r>
              <a:rPr lang="sr-Latn-RS" dirty="0"/>
              <a:t>I</a:t>
            </a:r>
            <a:r>
              <a:rPr lang="sr-Latn-RS" dirty="0" smtClean="0"/>
              <a:t>z privileded EXEC mode-a u global config mode se prebacujemo uz pomoć komande:</a:t>
            </a:r>
          </a:p>
          <a:p>
            <a:pPr lvl="1"/>
            <a:r>
              <a:rPr lang="sr-Latn-RS" dirty="0" smtClean="0"/>
              <a:t>Switch# </a:t>
            </a:r>
            <a:r>
              <a:rPr lang="sr-Latn-RS" b="1" dirty="0" smtClean="0"/>
              <a:t>configure terminal</a:t>
            </a:r>
          </a:p>
          <a:p>
            <a:r>
              <a:rPr lang="sr-Latn-RS" dirty="0" smtClean="0"/>
              <a:t>Nakon što se komanda izvrši CLI nam daje sljedeći prompt</a:t>
            </a:r>
          </a:p>
          <a:p>
            <a:pPr lvl="1"/>
            <a:r>
              <a:rPr lang="sr-Latn-RS" dirty="0" smtClean="0"/>
              <a:t>Switch(config)#</a:t>
            </a:r>
          </a:p>
          <a:p>
            <a:r>
              <a:rPr lang="sr-Latn-RS" dirty="0" smtClean="0"/>
              <a:t>Za povratak u privileged EXEC mode koristi se komanda </a:t>
            </a:r>
            <a:r>
              <a:rPr lang="sr-Latn-RS" b="1" dirty="0" smtClean="0"/>
              <a:t>exit </a:t>
            </a:r>
            <a:r>
              <a:rPr lang="sr-Latn-RS" dirty="0" smtClean="0"/>
              <a:t>ili kombinacija tipki </a:t>
            </a:r>
            <a:r>
              <a:rPr lang="sr-Latn-RS" b="1" dirty="0" smtClean="0"/>
              <a:t>Ctrl+Z</a:t>
            </a:r>
            <a:r>
              <a:rPr lang="sr-Latn-RS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780220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Drugi režimi rada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 smtClean="0"/>
              <a:t>Iz global configuration mode-a možemo ući u razne sub-configuration režime.</a:t>
            </a:r>
          </a:p>
          <a:p>
            <a:r>
              <a:rPr lang="sr-Latn-RS" dirty="0" smtClean="0"/>
              <a:t>Svaki od ovih režima omogućava konfiguraciju specifičnog dijela ili funkcije IOS uređaja.</a:t>
            </a:r>
          </a:p>
          <a:p>
            <a:r>
              <a:rPr lang="sr-Latn-RS" dirty="0" smtClean="0"/>
              <a:t>Neki od ovih režima su:</a:t>
            </a:r>
          </a:p>
          <a:p>
            <a:pPr lvl="1"/>
            <a:r>
              <a:rPr lang="sr-Latn-RS" dirty="0" smtClean="0"/>
              <a:t>Interface mode – za konfiguraciju jednog od mrežnih interfejsa (Fa0/0, S0/0/0)</a:t>
            </a:r>
          </a:p>
          <a:p>
            <a:pPr lvl="1"/>
            <a:r>
              <a:rPr lang="sr-Latn-RS" dirty="0" smtClean="0"/>
              <a:t>Line mode – za konfiguraciju jedne od fizičkih ili virtuelnih linija (console, AUX, VTY)</a:t>
            </a:r>
          </a:p>
          <a:p>
            <a:r>
              <a:rPr lang="sr-Latn-RS" dirty="0" smtClean="0"/>
              <a:t>Za povratak u global configuration mode koristi se komanda </a:t>
            </a:r>
            <a:r>
              <a:rPr lang="sr-Latn-RS" b="1" dirty="0" smtClean="0"/>
              <a:t>exit</a:t>
            </a:r>
            <a:r>
              <a:rPr lang="sr-Latn-RS" dirty="0" smtClean="0"/>
              <a:t>.</a:t>
            </a:r>
            <a:endParaRPr lang="sr-Latn-RS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458486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sr-Latn-RS" dirty="0" smtClean="0"/>
              <a:t>Konfiguracija sviča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>
            <a:normAutofit fontScale="85000" lnSpcReduction="10000"/>
          </a:bodyPr>
          <a:lstStyle/>
          <a:p>
            <a:r>
              <a:rPr lang="sr-Latn-RS" dirty="0" smtClean="0"/>
              <a:t>IOS </a:t>
            </a:r>
            <a:r>
              <a:rPr lang="sr-Latn-RS" dirty="0" smtClean="0"/>
              <a:t>svič je jedan od najjednostavnijih uređaja koji mogu biti konfigurisani u mreži.</a:t>
            </a:r>
          </a:p>
          <a:p>
            <a:r>
              <a:rPr lang="sr-Latn-RS" dirty="0" smtClean="0"/>
              <a:t>Svič čak može vršiti osnovne operacije bez ikakve prethodne konfiguracije. </a:t>
            </a:r>
          </a:p>
          <a:p>
            <a:r>
              <a:rPr lang="sr-Latn-RS" dirty="0" smtClean="0"/>
              <a:t>Prvo što želimo uraditi je da sviču damo jedinstveno ime.</a:t>
            </a:r>
          </a:p>
          <a:p>
            <a:r>
              <a:rPr lang="sr-Latn-RS" dirty="0" smtClean="0"/>
              <a:t>Ovo je bitna operacija jer ne želimo da svi uređaji u mreži imaju podrazumijevana imena, kako ne bi došlo do zabune prilikom konfiguracije i održavanja mreže.</a:t>
            </a:r>
          </a:p>
          <a:p>
            <a:r>
              <a:rPr lang="sr-Latn-RS" dirty="0" smtClean="0"/>
              <a:t>Pametnim izborom imena za uređaje lakše je zapamtiti, dokumentovati i identifikovati mrežne uređaje.</a:t>
            </a:r>
          </a:p>
          <a:p>
            <a:r>
              <a:rPr lang="sr-Latn-RS" dirty="0" smtClean="0"/>
              <a:t>U svakoj firmi treba definisati konvenciju za imenovanje mrežnih uređaja u skladu sa topologijom mreže i fizičkim rasporedom uređaja.</a:t>
            </a:r>
          </a:p>
        </p:txBody>
      </p:sp>
    </p:spTree>
    <p:extLst>
      <p:ext uri="{BB962C8B-B14F-4D97-AF65-F5344CB8AC3E}">
        <p14:creationId xmlns="" xmlns:p14="http://schemas.microsoft.com/office/powerpoint/2010/main" val="1945553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Konfiguracija imena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Da bi mogli da imenujemo konkretan uređaj, treba da pristupimo global configuration mode-u.</a:t>
            </a:r>
          </a:p>
          <a:p>
            <a:r>
              <a:rPr lang="sr-Latn-RS" dirty="0" smtClean="0"/>
              <a:t>Nakon toga koristimo komandu </a:t>
            </a:r>
            <a:r>
              <a:rPr lang="sr-Latn-RS" b="1" dirty="0" smtClean="0"/>
              <a:t>hostname</a:t>
            </a:r>
            <a:r>
              <a:rPr lang="sr-Latn-RS" dirty="0" smtClean="0"/>
              <a:t> za zadavanje imena</a:t>
            </a:r>
          </a:p>
          <a:p>
            <a:pPr lvl="1"/>
            <a:r>
              <a:rPr lang="sr-Latn-RS" dirty="0" smtClean="0"/>
              <a:t>Na primjer: Switch(config)# hostname Sw1</a:t>
            </a:r>
          </a:p>
        </p:txBody>
      </p:sp>
    </p:spTree>
    <p:extLst>
      <p:ext uri="{BB962C8B-B14F-4D97-AF65-F5344CB8AC3E}">
        <p14:creationId xmlns="" xmlns:p14="http://schemas.microsoft.com/office/powerpoint/2010/main" val="4139267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Osiguravanje pristupa uređaju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 smtClean="0"/>
              <a:t>Fizičko ograničavanje pristupa mrežnim uređajima je dobra praksa.</a:t>
            </a:r>
          </a:p>
          <a:p>
            <a:r>
              <a:rPr lang="sr-Latn-RS" dirty="0" smtClean="0"/>
              <a:t>Ipak šifre su primarna odbrana protiv neautorizovanog pristupa mrežnom uređaju.</a:t>
            </a:r>
          </a:p>
          <a:p>
            <a:r>
              <a:rPr lang="sr-Latn-RS" dirty="0" smtClean="0"/>
              <a:t>Kod </a:t>
            </a:r>
            <a:r>
              <a:rPr lang="sr-Latn-RS" dirty="0" smtClean="0"/>
              <a:t>IOS-a </a:t>
            </a:r>
            <a:r>
              <a:rPr lang="sr-Latn-RS" dirty="0" smtClean="0"/>
              <a:t>može se vršiti autentifikacija pri prelasku iz jednog režima rada u drugi.</a:t>
            </a:r>
          </a:p>
          <a:p>
            <a:r>
              <a:rPr lang="sr-Latn-RS" dirty="0" smtClean="0"/>
              <a:t>Postoje različite vrste šifri koje se javljaju kod IOS-a:</a:t>
            </a:r>
          </a:p>
          <a:p>
            <a:pPr lvl="1"/>
            <a:r>
              <a:rPr lang="sr-Latn-RS" dirty="0" smtClean="0"/>
              <a:t>Enable password – ograničava pristup privileged EXEC mode-u</a:t>
            </a:r>
          </a:p>
          <a:p>
            <a:pPr lvl="1"/>
            <a:r>
              <a:rPr lang="sr-Latn-RS" dirty="0" smtClean="0"/>
              <a:t>Enable secret – enkriptovana šifra koja ograničava pristup privileged EXEC mode-u</a:t>
            </a:r>
          </a:p>
          <a:p>
            <a:pPr lvl="1"/>
            <a:r>
              <a:rPr lang="sr-Latn-RS" dirty="0" smtClean="0"/>
              <a:t>Console password – ograničava pristup uređaju (user EXEC mode-u) preko konzolnog porta</a:t>
            </a:r>
          </a:p>
          <a:p>
            <a:pPr lvl="1"/>
            <a:r>
              <a:rPr lang="sr-Latn-RS" dirty="0" smtClean="0"/>
              <a:t>VTY password – ograničava pristup uređaju preko Telnet-a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4395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Ograničavanje pristupa privileged EXEC mode-u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 smtClean="0"/>
              <a:t>Da bi ograničili pristup privileged EXEC mode-u možemo koristiti komandu </a:t>
            </a:r>
            <a:r>
              <a:rPr lang="sr-Latn-RS" b="1" dirty="0" smtClean="0"/>
              <a:t>enable secret</a:t>
            </a:r>
            <a:r>
              <a:rPr lang="sr-Latn-RS" dirty="0" smtClean="0"/>
              <a:t> ili stariju i manje sigurnu varijantu </a:t>
            </a:r>
            <a:r>
              <a:rPr lang="sr-Latn-RS" b="1" dirty="0" smtClean="0"/>
              <a:t>enable password</a:t>
            </a:r>
            <a:r>
              <a:rPr lang="sr-Latn-RS" dirty="0" smtClean="0"/>
              <a:t>.</a:t>
            </a:r>
            <a:endParaRPr lang="sr-Latn-RS" b="1" dirty="0" smtClean="0"/>
          </a:p>
          <a:p>
            <a:r>
              <a:rPr lang="sr-Latn-RS" dirty="0"/>
              <a:t>Ove komande se pokreću iz global configuration </a:t>
            </a:r>
            <a:r>
              <a:rPr lang="sr-Latn-RS" dirty="0" smtClean="0"/>
              <a:t>mode-a</a:t>
            </a:r>
          </a:p>
          <a:p>
            <a:r>
              <a:rPr lang="sr-Latn-RS" dirty="0" smtClean="0"/>
              <a:t>Prednost </a:t>
            </a:r>
            <a:r>
              <a:rPr lang="sr-Latn-RS" b="1" dirty="0" smtClean="0"/>
              <a:t>enable secret </a:t>
            </a:r>
            <a:r>
              <a:rPr lang="sr-Latn-RS" dirty="0" smtClean="0"/>
              <a:t>komande je što ona enkriptuje zadatu šifru</a:t>
            </a:r>
          </a:p>
          <a:p>
            <a:pPr lvl="1"/>
            <a:r>
              <a:rPr lang="sr-Latn-RS" dirty="0" smtClean="0"/>
              <a:t>Na primjer: </a:t>
            </a:r>
            <a:r>
              <a:rPr lang="en-US" dirty="0" smtClean="0"/>
              <a:t>Switch(</a:t>
            </a:r>
            <a:r>
              <a:rPr lang="en-US" dirty="0" err="1" smtClean="0"/>
              <a:t>config</a:t>
            </a:r>
            <a:r>
              <a:rPr lang="en-US" dirty="0"/>
              <a:t>)# enable </a:t>
            </a:r>
            <a:r>
              <a:rPr lang="en-US" dirty="0" smtClean="0"/>
              <a:t>secret</a:t>
            </a:r>
            <a:r>
              <a:rPr lang="sr-Latn-RS" dirty="0" smtClean="0"/>
              <a:t> mreze2016</a:t>
            </a:r>
          </a:p>
        </p:txBody>
      </p:sp>
    </p:spTree>
    <p:extLst>
      <p:ext uri="{BB962C8B-B14F-4D97-AF65-F5344CB8AC3E}">
        <p14:creationId xmlns="" xmlns:p14="http://schemas.microsoft.com/office/powerpoint/2010/main" val="27002573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Ograničavanje pristupa uređaju preko konzolnog porta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rmAutofit fontScale="77500" lnSpcReduction="20000"/>
          </a:bodyPr>
          <a:lstStyle/>
          <a:p>
            <a:r>
              <a:rPr lang="sr-Latn-RS" dirty="0" smtClean="0"/>
              <a:t>Konzolni port mrežnog uređaja mora biti osiguran, jer se tako smanjuje šansa da neko neautorizovano lice dobije pristup mrežnom uređaju.</a:t>
            </a:r>
          </a:p>
          <a:p>
            <a:r>
              <a:rPr lang="sr-Latn-RS" dirty="0" smtClean="0"/>
              <a:t>Da bi se ograničio pristup konzolnom portu koriste se sljedeće komande:</a:t>
            </a:r>
          </a:p>
          <a:p>
            <a:pPr lvl="1"/>
            <a:r>
              <a:rPr lang="en-US" dirty="0"/>
              <a:t>Switch(</a:t>
            </a:r>
            <a:r>
              <a:rPr lang="en-US" dirty="0" err="1"/>
              <a:t>config</a:t>
            </a:r>
            <a:r>
              <a:rPr lang="en-US" dirty="0" smtClean="0"/>
              <a:t>)#</a:t>
            </a:r>
            <a:r>
              <a:rPr lang="sr-Latn-RS" dirty="0" smtClean="0"/>
              <a:t> </a:t>
            </a:r>
            <a:r>
              <a:rPr lang="sr-Latn-RS" b="1" dirty="0" smtClean="0"/>
              <a:t>line console 0 </a:t>
            </a:r>
          </a:p>
          <a:p>
            <a:pPr lvl="1"/>
            <a:r>
              <a:rPr lang="en-US" dirty="0"/>
              <a:t>Switch(</a:t>
            </a:r>
            <a:r>
              <a:rPr lang="en-US" dirty="0" err="1"/>
              <a:t>config</a:t>
            </a:r>
            <a:r>
              <a:rPr lang="en-US" dirty="0"/>
              <a:t>-line)# </a:t>
            </a:r>
            <a:r>
              <a:rPr lang="en-US" b="1" dirty="0"/>
              <a:t>password </a:t>
            </a:r>
            <a:r>
              <a:rPr lang="sr-Latn-RS" dirty="0" smtClean="0"/>
              <a:t>šifra</a:t>
            </a:r>
          </a:p>
          <a:p>
            <a:pPr lvl="1"/>
            <a:r>
              <a:rPr lang="en-US" dirty="0"/>
              <a:t>Switch(</a:t>
            </a:r>
            <a:r>
              <a:rPr lang="en-US" dirty="0" err="1"/>
              <a:t>config</a:t>
            </a:r>
            <a:r>
              <a:rPr lang="en-US" dirty="0"/>
              <a:t>-line</a:t>
            </a:r>
            <a:r>
              <a:rPr lang="en-US" dirty="0" smtClean="0"/>
              <a:t>)#</a:t>
            </a:r>
            <a:r>
              <a:rPr lang="sr-Latn-RS" dirty="0" smtClean="0"/>
              <a:t> </a:t>
            </a:r>
            <a:r>
              <a:rPr lang="sr-Latn-RS" b="1" dirty="0" smtClean="0"/>
              <a:t>login</a:t>
            </a:r>
          </a:p>
          <a:p>
            <a:r>
              <a:rPr lang="sr-Latn-RS" dirty="0" smtClean="0"/>
              <a:t>Komanda </a:t>
            </a:r>
            <a:r>
              <a:rPr lang="sr-Latn-RS" b="1" dirty="0" smtClean="0"/>
              <a:t>line console 0</a:t>
            </a:r>
            <a:r>
              <a:rPr lang="sr-Latn-RS" dirty="0" smtClean="0"/>
              <a:t> nam služi da uđemo u režim za konfiguraciju konzolnog interfejsa. 0 označava da se radi o prvom po redu, a vjerovatno i jedinom konzolnom interfejsu.</a:t>
            </a:r>
          </a:p>
          <a:p>
            <a:r>
              <a:rPr lang="sr-Latn-RS" dirty="0" smtClean="0"/>
              <a:t>Komanda </a:t>
            </a:r>
            <a:r>
              <a:rPr lang="sr-Latn-RS" b="1" dirty="0" smtClean="0"/>
              <a:t>password</a:t>
            </a:r>
            <a:r>
              <a:rPr lang="sr-Latn-RS" dirty="0" smtClean="0"/>
              <a:t> specifikuje željenu šifru</a:t>
            </a:r>
          </a:p>
          <a:p>
            <a:r>
              <a:rPr lang="sr-Latn-RS" dirty="0" smtClean="0"/>
              <a:t>Komanda </a:t>
            </a:r>
            <a:r>
              <a:rPr lang="sr-Latn-RS" b="1" dirty="0" smtClean="0"/>
              <a:t>login </a:t>
            </a:r>
            <a:r>
              <a:rPr lang="sr-Latn-RS" dirty="0" smtClean="0"/>
              <a:t>konfiguriše svič tako da zahtijeva autentifikaciju po logovanju na uređaj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233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Najčešći način za konfigurisanje kućnog rutera je korišćenjem web browser-a. (GUI)</a:t>
            </a:r>
          </a:p>
          <a:p>
            <a:r>
              <a:rPr lang="sr-Latn-RS" dirty="0" smtClean="0"/>
              <a:t>Najčešći metod za za konfigurisanje ostalih mrežnih uređaja je korišćenjem CLI (Command Line Interface-a)</a:t>
            </a:r>
            <a:r>
              <a:rPr lang="en-US" dirty="0" smtClean="0"/>
              <a:t> </a:t>
            </a:r>
            <a:r>
              <a:rPr lang="en-US" dirty="0" err="1" smtClean="0"/>
              <a:t>njihovog</a:t>
            </a:r>
            <a:r>
              <a:rPr lang="en-US" dirty="0" smtClean="0"/>
              <a:t> </a:t>
            </a:r>
            <a:r>
              <a:rPr lang="en-US" dirty="0" err="1" smtClean="0"/>
              <a:t>operativnog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9297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Ograničavanje pristupa uređaju preko Telnet-a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Vty (Virtual Terminal) linije se koriste za pristup mrežnom uređaju preko Telnet-a.</a:t>
            </a:r>
          </a:p>
          <a:p>
            <a:r>
              <a:rPr lang="sr-Latn-RS" dirty="0" smtClean="0"/>
              <a:t>Nazivaju se virtuelnim jer su to softverske funkcije. Nikakav hardver nije povezan sa njima.</a:t>
            </a:r>
          </a:p>
          <a:p>
            <a:r>
              <a:rPr lang="sr-Latn-RS" dirty="0" smtClean="0"/>
              <a:t>Cisco svičevi podžavaju do 16 vty linija koje su numerisane od 0 do 15.</a:t>
            </a:r>
          </a:p>
          <a:p>
            <a:r>
              <a:rPr lang="sr-Latn-RS" dirty="0" smtClean="0"/>
              <a:t>Sve vty linije treba da budu zaštićene.</a:t>
            </a:r>
          </a:p>
          <a:p>
            <a:r>
              <a:rPr lang="sr-Latn-RS" dirty="0" smtClean="0"/>
              <a:t>Podešavanje je slično kao kod konzolnog interfejsa:</a:t>
            </a:r>
          </a:p>
          <a:p>
            <a:pPr lvl="1"/>
            <a:r>
              <a:rPr lang="en-US" dirty="0"/>
              <a:t>Switch(</a:t>
            </a:r>
            <a:r>
              <a:rPr lang="en-US" dirty="0" err="1"/>
              <a:t>config</a:t>
            </a:r>
            <a:r>
              <a:rPr lang="en-US" dirty="0"/>
              <a:t>)#</a:t>
            </a:r>
            <a:r>
              <a:rPr lang="sr-Latn-RS" dirty="0"/>
              <a:t> </a:t>
            </a:r>
            <a:r>
              <a:rPr lang="sr-Latn-RS" b="1" dirty="0" smtClean="0"/>
              <a:t>line</a:t>
            </a:r>
            <a:r>
              <a:rPr lang="sr-Latn-RS" dirty="0" smtClean="0"/>
              <a:t> </a:t>
            </a:r>
            <a:r>
              <a:rPr lang="sr-Latn-RS" b="1" dirty="0" smtClean="0"/>
              <a:t>vty 0 15 </a:t>
            </a:r>
            <a:endParaRPr lang="sr-Latn-RS" b="1" dirty="0"/>
          </a:p>
          <a:p>
            <a:pPr lvl="1"/>
            <a:r>
              <a:rPr lang="en-US" dirty="0"/>
              <a:t>Switch(</a:t>
            </a:r>
            <a:r>
              <a:rPr lang="en-US" dirty="0" err="1"/>
              <a:t>config</a:t>
            </a:r>
            <a:r>
              <a:rPr lang="en-US" dirty="0"/>
              <a:t>-line)# </a:t>
            </a:r>
            <a:r>
              <a:rPr lang="en-US" b="1" dirty="0"/>
              <a:t>password </a:t>
            </a:r>
            <a:r>
              <a:rPr lang="sr-Latn-RS" dirty="0"/>
              <a:t>šifra</a:t>
            </a:r>
          </a:p>
          <a:p>
            <a:pPr lvl="1"/>
            <a:r>
              <a:rPr lang="en-US" dirty="0"/>
              <a:t>Switch(</a:t>
            </a:r>
            <a:r>
              <a:rPr lang="en-US" dirty="0" err="1"/>
              <a:t>config</a:t>
            </a:r>
            <a:r>
              <a:rPr lang="en-US" dirty="0"/>
              <a:t>-line)#</a:t>
            </a:r>
            <a:r>
              <a:rPr lang="sr-Latn-RS" dirty="0"/>
              <a:t> </a:t>
            </a:r>
            <a:r>
              <a:rPr lang="sr-Latn-RS" b="1" dirty="0"/>
              <a:t>login</a:t>
            </a:r>
          </a:p>
          <a:p>
            <a:pPr lvl="1"/>
            <a:endParaRPr lang="sr-Latn-R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1356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Enkripcija šifri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Komanda </a:t>
            </a:r>
            <a:r>
              <a:rPr lang="sr-Latn-RS" b="1" dirty="0" smtClean="0"/>
              <a:t>show running-config</a:t>
            </a:r>
            <a:r>
              <a:rPr lang="sr-Latn-RS" dirty="0" smtClean="0"/>
              <a:t> koju možemo pokrenuti iz privileged EXEC mode-a nam izlistava sadržaj konfiguracionog fajla koji se trenutno koristi.</a:t>
            </a:r>
          </a:p>
          <a:p>
            <a:r>
              <a:rPr lang="sr-Latn-RS" dirty="0"/>
              <a:t>Komanda </a:t>
            </a:r>
            <a:r>
              <a:rPr lang="sr-Latn-RS" b="1" dirty="0"/>
              <a:t>show </a:t>
            </a:r>
            <a:r>
              <a:rPr lang="sr-Latn-RS" b="1" dirty="0" smtClean="0"/>
              <a:t>startup-config </a:t>
            </a:r>
            <a:r>
              <a:rPr lang="sr-Latn-RS" dirty="0" smtClean="0"/>
              <a:t>prikazuje sadržaj sačuvane konfiguracije u postojanoj memoriji.</a:t>
            </a:r>
          </a:p>
          <a:p>
            <a:r>
              <a:rPr lang="sr-Latn-RS" dirty="0" smtClean="0"/>
              <a:t>Ove komande će nam sve zadate šifre, osim šifre zadate komandom </a:t>
            </a:r>
            <a:r>
              <a:rPr lang="sr-Latn-RS" b="1" dirty="0" smtClean="0"/>
              <a:t>enable secret</a:t>
            </a:r>
            <a:r>
              <a:rPr lang="sr-Latn-RS" dirty="0" smtClean="0"/>
              <a:t>, prikazati u izvornom obliku.</a:t>
            </a:r>
          </a:p>
          <a:p>
            <a:r>
              <a:rPr lang="sr-Latn-RS" dirty="0" smtClean="0"/>
              <a:t>Komanda </a:t>
            </a:r>
            <a:r>
              <a:rPr lang="sr-Latn-RS" b="1" dirty="0" smtClean="0"/>
              <a:t>service password-encryption</a:t>
            </a:r>
            <a:r>
              <a:rPr lang="sr-Latn-RS" dirty="0" smtClean="0"/>
              <a:t> vrši enkripciju šifri.</a:t>
            </a:r>
          </a:p>
          <a:p>
            <a:r>
              <a:rPr lang="sr-Latn-RS" dirty="0" smtClean="0"/>
              <a:t>Ova komanda se izvršava u global configuration mode-u.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2964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Konfuguracioni fajlovi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20000"/>
          </a:bodyPr>
          <a:lstStyle/>
          <a:p>
            <a:r>
              <a:rPr lang="sr-Latn-RS" dirty="0" smtClean="0"/>
              <a:t>U running configuration fajlu se čuva trenutna koniguracija mrežnog uređaja. </a:t>
            </a:r>
          </a:p>
          <a:p>
            <a:r>
              <a:rPr lang="sr-Latn-RS" dirty="0" smtClean="0"/>
              <a:t>Modifikovanje ovog fajla istovremeno utiče na operacije uređaja.</a:t>
            </a:r>
          </a:p>
          <a:p>
            <a:r>
              <a:rPr lang="sr-Latn-RS" dirty="0" smtClean="0"/>
              <a:t>Ovaj fajl se čuva u radnoj memoriji uređaja (RAM). Što znači da se po gašenju uređaja njegov sadržaj briše.</a:t>
            </a:r>
          </a:p>
          <a:p>
            <a:r>
              <a:rPr lang="sr-Latn-RS" dirty="0" smtClean="0"/>
              <a:t>U startup configuration fajlu se čuva konfiguracija mrežnog uređaja koja će biti primijenjena po njegovom restartovanju</a:t>
            </a:r>
          </a:p>
          <a:p>
            <a:r>
              <a:rPr lang="sr-Latn-RS" dirty="0" smtClean="0"/>
              <a:t>Ovaj fajl se čuva u postojanoj memoriji.</a:t>
            </a:r>
          </a:p>
          <a:p>
            <a:r>
              <a:rPr lang="sr-Latn-RS" dirty="0" smtClean="0"/>
              <a:t>Iz ovih razloga, važno je da sve promjene u konfiguraciji mrežnog uređaja sačuvamo u startup configuration fajl.</a:t>
            </a:r>
          </a:p>
          <a:p>
            <a:r>
              <a:rPr lang="sr-Latn-RS" dirty="0" smtClean="0"/>
              <a:t>Koristimo komandu </a:t>
            </a:r>
            <a:r>
              <a:rPr lang="sr-Latn-RS" b="1" dirty="0" smtClean="0"/>
              <a:t>copy running-config startup-config </a:t>
            </a:r>
            <a:r>
              <a:rPr lang="sr-Latn-RS" dirty="0" smtClean="0"/>
              <a:t>u privileged EXEC mode-u.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5951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Konfiguracioni fajlovi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Ako nije postignut željeni efekat sa promjenama running configuration fajla, uz pomoć komande </a:t>
            </a:r>
            <a:r>
              <a:rPr lang="sr-Latn-RS" b="1" dirty="0" smtClean="0"/>
              <a:t>reload</a:t>
            </a:r>
            <a:r>
              <a:rPr lang="sr-Latn-RS" dirty="0" smtClean="0"/>
              <a:t> u privileged EXEC mode-u možemo učitati fajl startup configuration ukoliko ove promjene nijesu sačuvane.</a:t>
            </a:r>
          </a:p>
          <a:p>
            <a:r>
              <a:rPr lang="sr-Latn-RS" dirty="0" smtClean="0"/>
              <a:t>Ukoliko su promjene sačuvane i u startup configuration, moraju se obrisati komandom </a:t>
            </a:r>
            <a:r>
              <a:rPr lang="sr-Latn-RS" b="1" dirty="0" smtClean="0"/>
              <a:t>erase startup-config</a:t>
            </a:r>
            <a:r>
              <a:rPr lang="sr-Latn-RS" dirty="0" smtClean="0"/>
              <a:t>, takođe u privileged EXEC mode-u.</a:t>
            </a:r>
          </a:p>
          <a:p>
            <a:r>
              <a:rPr lang="sr-Latn-RS" dirty="0" smtClean="0"/>
              <a:t>Kod sviča, da bi se vratio na fabrička podešavanja, mora se, komandom delete vlan.dat, izbrisati i ovaj fajl.</a:t>
            </a:r>
          </a:p>
          <a:p>
            <a:r>
              <a:rPr lang="sr-Latn-RS" dirty="0" smtClean="0"/>
              <a:t>Nakon ovoga, uređaj treba restartovati i fabrička podešavanja će biti učitana.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3944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IP adrese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Korišćenje IP adresa je osnovni način, kojim se omogućuje uređajima da ostvare end-to-end komunikaciju.</a:t>
            </a:r>
          </a:p>
          <a:p>
            <a:r>
              <a:rPr lang="sr-Latn-RS" dirty="0" smtClean="0"/>
              <a:t>Svaki krajnji uređaj u mreži mora imati IP adresu.</a:t>
            </a:r>
          </a:p>
          <a:p>
            <a:r>
              <a:rPr lang="sr-Latn-RS" dirty="0" smtClean="0"/>
              <a:t>Pored IP adrese, potrebna je i sabnet maska.</a:t>
            </a:r>
          </a:p>
          <a:p>
            <a:r>
              <a:rPr lang="sr-Latn-RS" dirty="0" smtClean="0"/>
              <a:t>Sabnet maska je specijalna vrsta IP adrese koja, zajedno sa IP adresom, određuje kojoj podmreži neke veće mreže pripada krajnji uređaj.</a:t>
            </a:r>
          </a:p>
          <a:p>
            <a:r>
              <a:rPr lang="sr-Latn-RS" dirty="0" smtClean="0"/>
              <a:t>IP adrese mogu biti dodjeljivanje kako fizičkim portovima, tako i virtualnim interfejsima.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95293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Konfiguracija IP adrese interfejsa</a:t>
            </a:r>
            <a:r>
              <a:rPr lang="en-US" dirty="0" smtClean="0"/>
              <a:t> </a:t>
            </a:r>
            <a:r>
              <a:rPr lang="en-US" dirty="0" err="1" smtClean="0"/>
              <a:t>svi</a:t>
            </a:r>
            <a:r>
              <a:rPr lang="sr-Latn-RS" dirty="0" smtClean="0"/>
              <a:t>ča ili rutera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Najprije je potrebno ući u odgovarajući režim rada </a:t>
            </a:r>
            <a:r>
              <a:rPr lang="sr-Latn-RS" dirty="0" smtClean="0"/>
              <a:t>IOS-a</a:t>
            </a:r>
            <a:endParaRPr lang="sr-Latn-RS" dirty="0" smtClean="0"/>
          </a:p>
          <a:p>
            <a:r>
              <a:rPr lang="sr-Latn-RS" dirty="0" smtClean="0"/>
              <a:t>Na primjer:</a:t>
            </a:r>
          </a:p>
          <a:p>
            <a:pPr lvl="1"/>
            <a:r>
              <a:rPr lang="sr-Latn-RS" dirty="0"/>
              <a:t>i</a:t>
            </a:r>
            <a:r>
              <a:rPr lang="sr-Latn-RS" dirty="0" smtClean="0"/>
              <a:t>nterface fa0/0</a:t>
            </a:r>
          </a:p>
          <a:p>
            <a:pPr lvl="1"/>
            <a:r>
              <a:rPr lang="sr-Latn-RS" dirty="0"/>
              <a:t>i</a:t>
            </a:r>
            <a:r>
              <a:rPr lang="sr-Latn-RS" dirty="0" smtClean="0"/>
              <a:t>nterface s0/0/0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sr-Latn-RS" dirty="0" smtClean="0"/>
              <a:t>Komanda kojom se podešavaju IP adresa i sabnet maska mrežnog interfejsa je </a:t>
            </a:r>
            <a:r>
              <a:rPr lang="sr-Latn-RS" b="1" dirty="0"/>
              <a:t>ip </a:t>
            </a:r>
            <a:r>
              <a:rPr lang="sr-Latn-RS" b="1" dirty="0" smtClean="0"/>
              <a:t>address</a:t>
            </a:r>
          </a:p>
          <a:p>
            <a:pPr marL="742950" lvl="2" indent="-342900">
              <a:buFont typeface="Calibri" pitchFamily="34" charset="0"/>
              <a:buChar char="―"/>
            </a:pPr>
            <a:r>
              <a:rPr lang="sr-Latn-RS" dirty="0" smtClean="0"/>
              <a:t>Na primjer: Switch(config-if)#ip</a:t>
            </a:r>
            <a:r>
              <a:rPr lang="sr-Latn-RS" b="1" dirty="0" smtClean="0"/>
              <a:t> </a:t>
            </a:r>
            <a:r>
              <a:rPr lang="sr-Latn-RS" dirty="0" smtClean="0"/>
              <a:t>address 192.168.10.2 255.255.255.0</a:t>
            </a:r>
            <a:r>
              <a:rPr lang="sr-Latn-R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974148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Konfiguracija IP </a:t>
            </a:r>
            <a:r>
              <a:rPr lang="sr-Latn-RS" dirty="0" smtClean="0"/>
              <a:t>adrese krajnjeg uređaja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 smtClean="0"/>
              <a:t>Vrši se kroz GUI, ako nije startovan DHCP server:</a:t>
            </a:r>
          </a:p>
          <a:p>
            <a:pPr lvl="1"/>
            <a:r>
              <a:rPr lang="sr-Latn-RS" dirty="0" smtClean="0"/>
              <a:t>Control Panel -&gt; Network and Sharing Center -&gt; Change adapter settings -&gt; odabere se odgovarajuća konekcija, desni klik Properties -&gt; odabere </a:t>
            </a:r>
            <a:r>
              <a:rPr lang="sr-Latn-RS" dirty="0"/>
              <a:t>se Internet Protocol Version 4(TCP/IPv4</a:t>
            </a:r>
            <a:r>
              <a:rPr lang="sr-Latn-RS" dirty="0" smtClean="0"/>
              <a:t>), dugme Properties </a:t>
            </a:r>
          </a:p>
          <a:p>
            <a:r>
              <a:rPr lang="sr-Latn-RS" dirty="0" smtClean="0"/>
              <a:t>Pored IP adrese i sabnet maske podešava se i default gateway.</a:t>
            </a:r>
          </a:p>
          <a:p>
            <a:r>
              <a:rPr lang="sr-Latn-RS" dirty="0" smtClean="0"/>
              <a:t>Default gateway je IP adresa interfejsa rutera koji se nalazi na granici mreže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42836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Verifikovanje konfiguracije krajnjih uređaja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 smtClean="0"/>
              <a:t>ipconfig </a:t>
            </a:r>
            <a:r>
              <a:rPr lang="sr-Latn-RS" dirty="0" smtClean="0"/>
              <a:t>– komanda koja izlistava sve trenutne konfiguracije mrežnih interfejsa krejnjeg računara.</a:t>
            </a:r>
          </a:p>
          <a:p>
            <a:r>
              <a:rPr lang="sr-Latn-RS" b="1" dirty="0" smtClean="0"/>
              <a:t>ping ip_address </a:t>
            </a:r>
            <a:r>
              <a:rPr lang="sr-Latn-RS" dirty="0" smtClean="0"/>
              <a:t>– komanda koja se koristi da bi se provjerilo da li jedan krajnji uređaj može da komunicira sa drugim krajnjim uređajem</a:t>
            </a:r>
            <a:r>
              <a:rPr lang="sr-Latn-RS" b="1" dirty="0" smtClean="0"/>
              <a:t> </a:t>
            </a:r>
            <a:r>
              <a:rPr lang="sr-Latn-RS" dirty="0" smtClean="0"/>
              <a:t>u mreži.</a:t>
            </a:r>
            <a:r>
              <a:rPr lang="sr-Latn-RS" b="1" dirty="0" smtClean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34815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Verifikovanje konfiguracije mrežnih uređaja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show ip interface brief </a:t>
            </a:r>
            <a:r>
              <a:rPr lang="sr-Latn-RS" dirty="0" smtClean="0"/>
              <a:t>– komanda kojom se provjerava konfiguracija interfejsa mrežnog uređaja. Pokreće se u privileged EXEC mode-u.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494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Krajnji uređaji su povezani </a:t>
            </a:r>
            <a:r>
              <a:rPr lang="en-US" dirty="0" err="1" smtClean="0"/>
              <a:t>sa</a:t>
            </a:r>
            <a:r>
              <a:rPr lang="sr-Latn-RS" dirty="0" smtClean="0"/>
              <a:t> svič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sr-Latn-RS" dirty="0" smtClean="0"/>
              <a:t>kablovima.</a:t>
            </a:r>
          </a:p>
          <a:p>
            <a:r>
              <a:rPr lang="sr-Latn-RS" dirty="0" smtClean="0"/>
              <a:t>Da bi</a:t>
            </a:r>
            <a:r>
              <a:rPr lang="en-US" dirty="0" smtClean="0"/>
              <a:t> se</a:t>
            </a:r>
            <a:r>
              <a:rPr lang="sr-Latn-RS" dirty="0" smtClean="0"/>
              <a:t> poslali paket</a:t>
            </a:r>
            <a:r>
              <a:rPr lang="en-US" dirty="0" smtClean="0"/>
              <a:t>i</a:t>
            </a:r>
            <a:r>
              <a:rPr lang="sr-Latn-RS" dirty="0" smtClean="0"/>
              <a:t> izvan lokalne mreže, svič se povezuje na ruter.</a:t>
            </a:r>
          </a:p>
          <a:p>
            <a:r>
              <a:rPr lang="sr-Latn-RS" dirty="0" smtClean="0"/>
              <a:t>Svaki od ovih mrežnih uređaja ima različit hardver, različitu upotrebu i mogućnosti. Svi oni imaju i operativni sistem koji im omogućuje da vrše različite funkcije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533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Internetwork </a:t>
            </a:r>
            <a:r>
              <a:rPr lang="sr-Latn-RS" dirty="0" smtClean="0"/>
              <a:t>Operating System (IOS) je generički termin za kolekciju mrežnih operativnih sistema korišćenih kod Cisco-vih mrežnih uređaja.</a:t>
            </a:r>
          </a:p>
          <a:p>
            <a:r>
              <a:rPr lang="sr-Latn-RS" dirty="0" smtClean="0"/>
              <a:t>Cisco IOS se koristi kod većine uređaja, bez obzira na vrstu ili veličinu uređaja.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857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/>
          </a:bodyPr>
          <a:lstStyle/>
          <a:p>
            <a:r>
              <a:rPr lang="sr-Latn-RS" dirty="0" smtClean="0"/>
              <a:t>IOS </a:t>
            </a:r>
            <a:r>
              <a:rPr lang="sr-Latn-RS" dirty="0" smtClean="0"/>
              <a:t>nam daje interfejs pomoću kojeg se mogu unositi komande za konfigurisanje ili programiranje uređaja, kako bi on izvršavao različite mrežne funkcije.</a:t>
            </a:r>
          </a:p>
          <a:p>
            <a:r>
              <a:rPr lang="sr-Latn-RS" dirty="0" smtClean="0"/>
              <a:t>IOS </a:t>
            </a:r>
            <a:r>
              <a:rPr lang="sr-Latn-RS" dirty="0" smtClean="0"/>
              <a:t>je termin pod koji spada veliki broj operativnih sistema na različitim mrežnim uređajima.</a:t>
            </a:r>
          </a:p>
          <a:p>
            <a:r>
              <a:rPr lang="sr-Latn-RS" dirty="0" smtClean="0"/>
              <a:t>Postoji veliki broj varijacija </a:t>
            </a:r>
            <a:r>
              <a:rPr lang="sr-Latn-RS" dirty="0" smtClean="0"/>
              <a:t> </a:t>
            </a:r>
            <a:r>
              <a:rPr lang="sr-Latn-RS" dirty="0" smtClean="0"/>
              <a:t>IOS-a u zavisnosti od toga za koji mrežni uređaj je namijenjen</a:t>
            </a:r>
            <a:r>
              <a:rPr lang="en-US" dirty="0" smtClean="0"/>
              <a:t>.</a:t>
            </a:r>
            <a:endParaRPr lang="sr-Latn-RS" dirty="0" smtClean="0"/>
          </a:p>
        </p:txBody>
      </p:sp>
    </p:spTree>
    <p:extLst>
      <p:ext uri="{BB962C8B-B14F-4D97-AF65-F5344CB8AC3E}">
        <p14:creationId xmlns="" xmlns:p14="http://schemas.microsoft.com/office/powerpoint/2010/main" val="92830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Funkcije</a:t>
            </a:r>
            <a:r>
              <a:rPr lang="en-US" dirty="0" smtClean="0"/>
              <a:t> IOS-a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407" y="1556792"/>
            <a:ext cx="58166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2533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Pristup CLI-u </a:t>
            </a:r>
            <a:r>
              <a:rPr lang="sr-Latn-RS" dirty="0" smtClean="0"/>
              <a:t> </a:t>
            </a:r>
            <a:r>
              <a:rPr lang="sr-Latn-RS" dirty="0" smtClean="0"/>
              <a:t>IOS-a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Svim servisima </a:t>
            </a:r>
            <a:r>
              <a:rPr lang="sr-Latn-RS" dirty="0" smtClean="0"/>
              <a:t> </a:t>
            </a:r>
            <a:r>
              <a:rPr lang="sr-Latn-RS" dirty="0" smtClean="0"/>
              <a:t>IOS-a se pristupa korišćenjem CLI-a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sr-Latn-RS" dirty="0" smtClean="0"/>
              <a:t>Najčešće metode za pristup CLI-u su:</a:t>
            </a:r>
          </a:p>
          <a:p>
            <a:pPr lvl="1"/>
            <a:r>
              <a:rPr lang="en-US" dirty="0" err="1" smtClean="0"/>
              <a:t>Konzolni</a:t>
            </a:r>
            <a:r>
              <a:rPr lang="sr-Latn-RS" dirty="0" smtClean="0"/>
              <a:t> port</a:t>
            </a:r>
          </a:p>
          <a:p>
            <a:pPr lvl="1"/>
            <a:r>
              <a:rPr lang="sr-Latn-RS" dirty="0" smtClean="0"/>
              <a:t>Telnet ili SSH</a:t>
            </a:r>
          </a:p>
          <a:p>
            <a:pPr lvl="1"/>
            <a:r>
              <a:rPr lang="sr-Latn-RS" dirty="0" smtClean="0"/>
              <a:t>AUX port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179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Konzolni</a:t>
            </a:r>
            <a:r>
              <a:rPr lang="sr-Latn-RS" dirty="0" smtClean="0"/>
              <a:t> 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Konzolni</a:t>
            </a:r>
            <a:r>
              <a:rPr lang="sr-Latn-RS" dirty="0" smtClean="0"/>
              <a:t> port je posebni port na </a:t>
            </a:r>
            <a:r>
              <a:rPr lang="sr-Latn-RS" dirty="0" smtClean="0"/>
              <a:t>uređajima </a:t>
            </a:r>
            <a:r>
              <a:rPr lang="sr-Latn-RS" dirty="0" smtClean="0"/>
              <a:t>koji se koristi samo za potrebe održavanja uređaja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sr-Latn-RS" dirty="0" smtClean="0"/>
              <a:t>Prednost korišćenja </a:t>
            </a:r>
            <a:r>
              <a:rPr lang="en-US" dirty="0" err="1" smtClean="0"/>
              <a:t>konzolnog</a:t>
            </a:r>
            <a:r>
              <a:rPr lang="sr-Latn-RS" dirty="0" smtClean="0"/>
              <a:t> port-a je što je uređaj dostupan iako nema konfigurisanih </a:t>
            </a:r>
            <a:r>
              <a:rPr lang="en-US" dirty="0" err="1" smtClean="0"/>
              <a:t>mre</a:t>
            </a:r>
            <a:r>
              <a:rPr lang="sr-Latn-RS" dirty="0" smtClean="0"/>
              <a:t>žnih servisa</a:t>
            </a:r>
            <a:r>
              <a:rPr lang="en-US" dirty="0" smtClean="0"/>
              <a:t>.</a:t>
            </a:r>
            <a:endParaRPr lang="sr-Latn-RS" dirty="0" smtClean="0"/>
          </a:p>
          <a:p>
            <a:r>
              <a:rPr lang="sr-Latn-RS" dirty="0" smtClean="0"/>
              <a:t>Koristi se za inicijalno konfigurisanje mrežnog uređaja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7938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1977</Words>
  <Application>Microsoft Office PowerPoint</Application>
  <PresentationFormat>On-screen Show (4:3)</PresentationFormat>
  <Paragraphs>195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IOS</vt:lpstr>
      <vt:lpstr>Uvod</vt:lpstr>
      <vt:lpstr>Slide 3</vt:lpstr>
      <vt:lpstr>Slide 4</vt:lpstr>
      <vt:lpstr>Slide 5</vt:lpstr>
      <vt:lpstr>IOS</vt:lpstr>
      <vt:lpstr>Funkcije IOS-a</vt:lpstr>
      <vt:lpstr>Pristup CLI-u  IOS-a</vt:lpstr>
      <vt:lpstr>Konzolni port</vt:lpstr>
      <vt:lpstr>Konzolni port</vt:lpstr>
      <vt:lpstr>Ostali metodi pristupa</vt:lpstr>
      <vt:lpstr>Ostali metodi pristupa</vt:lpstr>
      <vt:lpstr>Ostali metodi pristupa</vt:lpstr>
      <vt:lpstr>Programi za emulaciju terminala</vt:lpstr>
      <vt:lpstr>PuTTY</vt:lpstr>
      <vt:lpstr>Bitvise SSH Client</vt:lpstr>
      <vt:lpstr>Bitvise SSH Server</vt:lpstr>
      <vt:lpstr>Režimi rada IOS-a</vt:lpstr>
      <vt:lpstr>Režimi rada Cisco IOS-a</vt:lpstr>
      <vt:lpstr>Hierarhijska struktura IOS-a</vt:lpstr>
      <vt:lpstr>User Exec mode </vt:lpstr>
      <vt:lpstr>Privileged EXEC Mode</vt:lpstr>
      <vt:lpstr>Global configuration mode</vt:lpstr>
      <vt:lpstr>Drugi režimi rada</vt:lpstr>
      <vt:lpstr>Konfiguracija sviča</vt:lpstr>
      <vt:lpstr>Konfiguracija imena</vt:lpstr>
      <vt:lpstr>Osiguravanje pristupa uređaju</vt:lpstr>
      <vt:lpstr>Ograničavanje pristupa privileged EXEC mode-u</vt:lpstr>
      <vt:lpstr>Ograničavanje pristupa uređaju preko konzolnog porta </vt:lpstr>
      <vt:lpstr>Ograničavanje pristupa uređaju preko Telnet-a</vt:lpstr>
      <vt:lpstr>Enkripcija šifri</vt:lpstr>
      <vt:lpstr>Konfuguracioni fajlovi</vt:lpstr>
      <vt:lpstr>Konfiguracioni fajlovi</vt:lpstr>
      <vt:lpstr>IP adrese</vt:lpstr>
      <vt:lpstr>Konfiguracija IP adrese interfejsa sviča ili rutera</vt:lpstr>
      <vt:lpstr>Konfiguracija IP adrese krajnjeg uređaja</vt:lpstr>
      <vt:lpstr>Verifikovanje konfiguracije krajnjih uređaja</vt:lpstr>
      <vt:lpstr>Verifikovanje konfiguracije mrežnih uređaja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Cisco IOS</dc:title>
  <dc:creator>Kole</dc:creator>
  <cp:lastModifiedBy>Win</cp:lastModifiedBy>
  <cp:revision>65</cp:revision>
  <dcterms:created xsi:type="dcterms:W3CDTF">2016-12-07T08:48:28Z</dcterms:created>
  <dcterms:modified xsi:type="dcterms:W3CDTF">2021-01-16T14:17:21Z</dcterms:modified>
</cp:coreProperties>
</file>