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8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89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95" r:id="rId33"/>
    <p:sldId id="296" r:id="rId34"/>
    <p:sldId id="297" r:id="rId35"/>
    <p:sldId id="298" r:id="rId36"/>
    <p:sldId id="300" r:id="rId37"/>
    <p:sldId id="302" r:id="rId38"/>
    <p:sldId id="303" r:id="rId39"/>
    <p:sldId id="305" r:id="rId40"/>
    <p:sldId id="307" r:id="rId41"/>
    <p:sldId id="308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266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52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903h10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02200"/>
            <a:ext cx="91440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57200"/>
            <a:ext cx="8229600" cy="2133600"/>
          </a:xfrm>
        </p:spPr>
        <p:txBody>
          <a:bodyPr/>
          <a:lstStyle>
            <a:lvl1pPr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895600"/>
            <a:ext cx="8229600" cy="1752600"/>
          </a:xfrm>
        </p:spPr>
        <p:txBody>
          <a:bodyPr/>
          <a:lstStyle>
            <a:lvl1pPr marL="0" indent="0" algn="ctr">
              <a:buFontTx/>
              <a:buNone/>
              <a:defRPr sz="3600" b="1" i="1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8685E-32CB-418F-BF9C-86B8BF9EA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4983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4983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9918E-D5B8-4C7B-A6E3-CE12DC71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A5BCF-CD68-4B94-B973-DF713F913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8DBAE-E47D-475D-A68A-C323B89DE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519E0-AD17-459E-A3D0-793A36BBE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FA1D6-0EA5-4245-AB5F-EF650749E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4C02C-8467-435D-A9AD-FEA0AE3A7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0E97E-CA19-4A81-AE4D-146CC8ADB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7BB15-AF67-4F7E-B7B0-D400EEC23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8B37A-1EB4-4219-9788-DBADEEB887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5562600"/>
            <a:ext cx="9144000" cy="908050"/>
            <a:chOff x="0" y="3504"/>
            <a:chExt cx="5760" cy="572"/>
          </a:xfrm>
        </p:grpSpPr>
        <p:pic>
          <p:nvPicPr>
            <p:cNvPr id="1033" name="Picture 3" descr="1903h1082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3F4EF"/>
                </a:clrFrom>
                <a:clrTo>
                  <a:srgbClr val="F3F4E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60" y="3504"/>
              <a:ext cx="2448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4" descr="1903h1082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9160" r="50980"/>
            <a:stretch>
              <a:fillRect/>
            </a:stretch>
          </p:blipFill>
          <p:spPr bwMode="auto">
            <a:xfrm>
              <a:off x="0" y="3552"/>
              <a:ext cx="1200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" name="Picture 5" descr="1903h1082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6F5FB"/>
                </a:clrFrom>
                <a:clrTo>
                  <a:srgbClr val="F6F5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12" y="3552"/>
              <a:ext cx="2448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629400"/>
            <a:ext cx="487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00" y="65532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3300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BA0C6F47-84D8-40DB-8E81-E2D7084EE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slide" Target="slide33.xm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29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0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2.xml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0.xml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7.xml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4.xml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slide" Target="slide31.xml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0.xml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2.xml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3.xml"/><Relationship Id="rId9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5.xml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15.xml"/><Relationship Id="rId9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2.xml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slide" Target="slide36.xml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7.xml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9.xml"/><Relationship Id="rId9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slide" Target="slide38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smtClean="0"/>
              <a:t>Comparison of adjectives</a:t>
            </a:r>
            <a:endParaRPr 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Let’s REVISE!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quantifier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85728"/>
            <a:ext cx="8143932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6" descr="Capturar.PNG"/>
          <p:cNvPicPr>
            <a:picLocks noChangeAspect="1"/>
          </p:cNvPicPr>
          <p:nvPr/>
        </p:nvPicPr>
        <p:blipFill>
          <a:blip r:embed="rId2" cstate="print"/>
          <a:srcRect t="6212"/>
          <a:stretch>
            <a:fillRect/>
          </a:stretch>
        </p:blipFill>
        <p:spPr bwMode="auto">
          <a:xfrm>
            <a:off x="34925" y="5654675"/>
            <a:ext cx="91090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196975"/>
            <a:ext cx="4679950" cy="4198938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5026097" y="4403708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2053" name="Imagem 18" descr="recycleimg_bottle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3933825"/>
            <a:ext cx="4318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Imagem 19" descr="Ham_PNG_Clip_Art_Image-1267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1113" y="4076700"/>
            <a:ext cx="94138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Imagem 20" descr="dzu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4221163"/>
            <a:ext cx="3968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Imagem 21" descr="cheese-20clip-20art-cheese-hi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9925" y="2781300"/>
            <a:ext cx="622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5580063" y="1773238"/>
            <a:ext cx="717550" cy="523875"/>
            <a:chOff x="3707904" y="1935996"/>
            <a:chExt cx="717860" cy="524436"/>
          </a:xfrm>
        </p:grpSpPr>
        <p:pic>
          <p:nvPicPr>
            <p:cNvPr id="2072" name="Imagem 23" descr="Zwiebel-coloured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Imagem 24" descr="Zwiebel-coloured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8" name="Imagem 27" descr="Capturar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25" y="115888"/>
            <a:ext cx="89646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Rectângulo 38"/>
          <p:cNvSpPr/>
          <p:nvPr/>
        </p:nvSpPr>
        <p:spPr>
          <a:xfrm rot="20797115">
            <a:off x="275544" y="1183890"/>
            <a:ext cx="122366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any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40" name="Rectângulo 39"/>
          <p:cNvSpPr/>
          <p:nvPr/>
        </p:nvSpPr>
        <p:spPr>
          <a:xfrm rot="565289">
            <a:off x="290787" y="4777669"/>
            <a:ext cx="163698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some</a:t>
            </a:r>
          </a:p>
        </p:txBody>
      </p:sp>
      <p:sp>
        <p:nvSpPr>
          <p:cNvPr id="41" name="Rectângulo 40"/>
          <p:cNvSpPr/>
          <p:nvPr/>
        </p:nvSpPr>
        <p:spPr>
          <a:xfrm rot="1123645">
            <a:off x="7096467" y="1354984"/>
            <a:ext cx="197361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lots</a:t>
            </a:r>
            <a:r>
              <a:rPr lang="pt-PT" sz="4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 </a:t>
            </a: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of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47" name="Rectângulo 46"/>
          <p:cNvSpPr/>
          <p:nvPr/>
        </p:nvSpPr>
        <p:spPr>
          <a:xfrm rot="21104591">
            <a:off x="383913" y="2115105"/>
            <a:ext cx="162095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little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48" name="Rectângulo 47"/>
          <p:cNvSpPr/>
          <p:nvPr/>
        </p:nvSpPr>
        <p:spPr>
          <a:xfrm rot="21284157">
            <a:off x="7071172" y="2435062"/>
            <a:ext cx="178978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much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49" name="Rectângulo 48"/>
          <p:cNvSpPr/>
          <p:nvPr/>
        </p:nvSpPr>
        <p:spPr>
          <a:xfrm rot="20783016">
            <a:off x="7158018" y="4622608"/>
            <a:ext cx="17670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many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50" name="Rectângulo 49"/>
          <p:cNvSpPr/>
          <p:nvPr/>
        </p:nvSpPr>
        <p:spPr>
          <a:xfrm rot="581889">
            <a:off x="7436052" y="3566261"/>
            <a:ext cx="126925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few</a:t>
            </a:r>
            <a:endParaRPr lang="pt-PT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00"/>
              </a:solidFill>
              <a:latin typeface="Cooper Black" pitchFamily="18" charset="0"/>
            </a:endParaRPr>
          </a:p>
        </p:txBody>
      </p:sp>
      <p:sp>
        <p:nvSpPr>
          <p:cNvPr id="51" name="Rectângulo 50"/>
          <p:cNvSpPr/>
          <p:nvPr/>
        </p:nvSpPr>
        <p:spPr>
          <a:xfrm rot="21096421">
            <a:off x="515963" y="3890350"/>
            <a:ext cx="144462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a(n)</a:t>
            </a:r>
          </a:p>
        </p:txBody>
      </p:sp>
      <p:sp>
        <p:nvSpPr>
          <p:cNvPr id="52" name="Rectângulo 51"/>
          <p:cNvSpPr/>
          <p:nvPr/>
        </p:nvSpPr>
        <p:spPr>
          <a:xfrm rot="637424">
            <a:off x="458725" y="3014981"/>
            <a:ext cx="90281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4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Cooper Black" pitchFamily="18" charset="0"/>
              </a:rPr>
              <a:t>no</a:t>
            </a:r>
          </a:p>
        </p:txBody>
      </p:sp>
      <p:pic>
        <p:nvPicPr>
          <p:cNvPr id="46" name="Imagem 45" descr="256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23275" y="223838"/>
            <a:ext cx="75723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52"/>
          <p:cNvGrpSpPr>
            <a:grpSpLocks/>
          </p:cNvGrpSpPr>
          <p:nvPr/>
        </p:nvGrpSpPr>
        <p:grpSpPr bwMode="auto">
          <a:xfrm>
            <a:off x="3419475" y="4365625"/>
            <a:ext cx="647700" cy="465138"/>
            <a:chOff x="1547664" y="4581128"/>
            <a:chExt cx="648072" cy="466338"/>
          </a:xfrm>
        </p:grpSpPr>
        <p:pic>
          <p:nvPicPr>
            <p:cNvPr id="2070" name="Imagem 53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1" name="Imagem 54" descr="strawberry-md.pn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empty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water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bottle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987675" y="5951538"/>
            <a:ext cx="7921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an</a:t>
            </a:r>
            <a:endParaRPr lang="pt-PT" sz="32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4794250"/>
            <a:ext cx="3603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3090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3098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9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3096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7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isn’t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cake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left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3995738" y="5949950"/>
            <a:ext cx="15128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much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2018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Rectângulo 50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4114" name="Imagem 51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Imagem 52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Imagem 53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Imagem 54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55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4122" name="Imagem 56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3" name="Imagem 59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61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4120" name="Imagem 62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1" name="Imagem 63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>
                <a:solidFill>
                  <a:schemeClr val="tx1"/>
                </a:solidFill>
                <a:latin typeface="Kristen ITC" pitchFamily="66" charset="0"/>
              </a:rPr>
              <a:t>There are only a ______ onions.</a:t>
            </a:r>
            <a:endParaRPr lang="pt-PT" sz="3600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5003800" y="5949950"/>
            <a:ext cx="136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few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3929063"/>
            <a:ext cx="3603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5138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5146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47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5144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45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>
                <a:solidFill>
                  <a:schemeClr val="tx1"/>
                </a:solidFill>
                <a:latin typeface="Kristen ITC" pitchFamily="66" charset="0"/>
              </a:rPr>
              <a:t>How _______ eggs are there?</a:t>
            </a:r>
            <a:endParaRPr lang="pt-PT" sz="3600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771775" y="5949950"/>
            <a:ext cx="136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many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1336675"/>
            <a:ext cx="3603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6162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5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6170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1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6168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9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butter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in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fridge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916238" y="5949950"/>
            <a:ext cx="1008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no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3065463"/>
            <a:ext cx="3603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7186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7194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5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7192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3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aren’t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mushrooms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211638" y="5949950"/>
            <a:ext cx="1008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any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30654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8210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3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8218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9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8216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7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only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 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orange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juice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067175" y="5949950"/>
            <a:ext cx="1441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little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39290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9234" name="Imagem 18" descr="dzu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Imagem 19" descr="recycleimg_bottles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6" name="Imagem 25" descr="Ham_PNG_Clip_Art_Image-1267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38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9242" name="Imagem 26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3" name="Imagem 27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38" name="Imagem 16" descr="cheese-20clip-20art-cheese-hi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24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9240" name="Imagem 38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1" name="Imagem 39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milk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in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fridge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771775" y="5949950"/>
            <a:ext cx="1800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lots of</a:t>
            </a:r>
            <a:endParaRPr lang="pt-PT" sz="32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336675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0258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0266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7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0264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5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MPARISON-OF-ADJECTIVE-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357166"/>
            <a:ext cx="7715304" cy="5286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Is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ham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?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427538" y="5949950"/>
            <a:ext cx="1008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any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30654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1282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1290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1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1288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89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Would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you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like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ham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?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5003800" y="5949950"/>
            <a:ext cx="1439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some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2201863"/>
            <a:ext cx="3603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2306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7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8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9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2314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5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2312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3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>
                <a:solidFill>
                  <a:schemeClr val="tx1"/>
                </a:solidFill>
                <a:latin typeface="Kristen ITC" pitchFamily="66" charset="0"/>
              </a:rPr>
              <a:t>There is  ____ small sausage.</a:t>
            </a:r>
            <a:endParaRPr lang="pt-PT" sz="3600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3779838" y="5949950"/>
            <a:ext cx="576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</a:t>
            </a:r>
            <a:endParaRPr lang="pt-PT" sz="32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4794250"/>
            <a:ext cx="3603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3330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3338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9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3336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7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isn’t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beef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787900" y="5949950"/>
            <a:ext cx="1008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any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30654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4354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4362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3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4360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1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How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fish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?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916238" y="5949950"/>
            <a:ext cx="1511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much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2018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Rectângulo 50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5378" name="Imagem 51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Imagem 52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Imagem 53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1" name="Imagem 54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55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5386" name="Imagem 56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7" name="Imagem 59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4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5384" name="Imagem 25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5" name="Imagem 26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are ________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food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containers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916238" y="5949950"/>
            <a:ext cx="1800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lots of</a:t>
            </a:r>
            <a:endParaRPr lang="pt-PT" sz="32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336675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6402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6410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1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6408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9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 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cheese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140200" y="5949950"/>
            <a:ext cx="1439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little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3929063"/>
            <a:ext cx="360362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7426" name="Imagem 18" descr="dzu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Imagem 19" descr="recycleimg_bottles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Imagem 25" descr="Ham_PNG_Clip_Art_Image-1267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38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7434" name="Imagem 26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Imagem 27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430" name="Imagem 16" descr="cheese-20clip-20art-cheese-hi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39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7432" name="Imagem 40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3" name="Imagem 46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are 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apples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and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bananas.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2771775" y="5949950"/>
            <a:ext cx="1439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some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2201863"/>
            <a:ext cx="3603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8450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8458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9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8456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7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aren’t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_______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carrots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427538" y="5949950"/>
            <a:ext cx="136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many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1336675"/>
            <a:ext cx="3603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19474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6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7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19482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3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19480" name="Imagem 26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1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are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only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a ______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strawberries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4427538" y="5949950"/>
            <a:ext cx="136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few</a:t>
            </a:r>
            <a:endParaRPr lang="pt-PT" sz="28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3929063"/>
            <a:ext cx="36036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3888" y="5373688"/>
            <a:ext cx="7874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20498" name="Imagem 18" descr="recycleimg_bottles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Imagem 19" descr="Ham_PNG_Clip_Art_Image-126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Imagem 20" descr="dzus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1" name="Imagem 21" descr="cheese-20clip-20art-cheese-hi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20506" name="Imagem 23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7" name="Imagem 24" descr="Zwiebel-coloure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38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20504" name="Imagem 25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5" name="Imagem 27" descr="strawberry-m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The USA is ________________  country in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  <a:r>
              <a:rPr lang="en-GB" sz="3600" smtClean="0">
                <a:solidFill>
                  <a:schemeClr val="folHlink"/>
                </a:solidFill>
              </a:rPr>
              <a:t>more powerful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800" smtClean="0">
                <a:solidFill>
                  <a:schemeClr val="accent1"/>
                </a:solidFill>
              </a:rPr>
              <a:t>     </a:t>
            </a:r>
            <a:r>
              <a:rPr lang="en-GB" sz="3600" smtClean="0">
                <a:solidFill>
                  <a:schemeClr val="hlink"/>
                </a:solidFill>
              </a:rPr>
              <a:t>the most powerful</a:t>
            </a:r>
            <a:endParaRPr lang="en-US" sz="36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                                    </a:t>
            </a:r>
            <a:endParaRPr lang="en-US" smtClean="0"/>
          </a:p>
        </p:txBody>
      </p:sp>
      <p:sp>
        <p:nvSpPr>
          <p:cNvPr id="4100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889 -0.36734 " pathEditMode="relative" ptsTypes="AA">
                                      <p:cBhvr>
                                        <p:cTn id="6" dur="2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D:\Documentos\Inglês\daily routines\Clipart\Márcia\watch tv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4897438" cy="43926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" name="Rectângulo arredondado 29"/>
          <p:cNvSpPr/>
          <p:nvPr/>
        </p:nvSpPr>
        <p:spPr>
          <a:xfrm>
            <a:off x="7235825" y="3068638"/>
            <a:ext cx="1728788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no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7235825" y="3933825"/>
            <a:ext cx="1728788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few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6300788" y="4797425"/>
            <a:ext cx="1727200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a(n)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3" name="Rectângulo arredondado 32"/>
          <p:cNvSpPr/>
          <p:nvPr/>
        </p:nvSpPr>
        <p:spPr>
          <a:xfrm>
            <a:off x="5364163" y="13414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lots</a:t>
            </a: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of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4" name="Rectângulo arredondado 33"/>
          <p:cNvSpPr/>
          <p:nvPr/>
        </p:nvSpPr>
        <p:spPr>
          <a:xfrm>
            <a:off x="5364163" y="3068638"/>
            <a:ext cx="1728787" cy="72072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5" name="Rectângulo arredondado 34"/>
          <p:cNvSpPr/>
          <p:nvPr/>
        </p:nvSpPr>
        <p:spPr>
          <a:xfrm>
            <a:off x="7235825" y="13414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many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6" name="Rectângulo arredondado 35"/>
          <p:cNvSpPr/>
          <p:nvPr/>
        </p:nvSpPr>
        <p:spPr>
          <a:xfrm>
            <a:off x="5364163" y="3933825"/>
            <a:ext cx="1728787" cy="71913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little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7" name="Rectângulo arredondado 36"/>
          <p:cNvSpPr/>
          <p:nvPr/>
        </p:nvSpPr>
        <p:spPr>
          <a:xfrm>
            <a:off x="5364163" y="2205038"/>
            <a:ext cx="1728787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Britannic Bold" pitchFamily="34" charset="0"/>
              </a:rPr>
              <a:t>much</a:t>
            </a:r>
            <a:endParaRPr lang="pt-PT" sz="3200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38" name="Rectângulo arredondado 37"/>
          <p:cNvSpPr/>
          <p:nvPr/>
        </p:nvSpPr>
        <p:spPr>
          <a:xfrm>
            <a:off x="7235825" y="2205038"/>
            <a:ext cx="1728788" cy="71913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>
                <a:solidFill>
                  <a:schemeClr val="tx1"/>
                </a:solidFill>
                <a:latin typeface="Britannic Bold" pitchFamily="34" charset="0"/>
              </a:rPr>
              <a:t>some</a:t>
            </a:r>
          </a:p>
        </p:txBody>
      </p:sp>
      <p:sp>
        <p:nvSpPr>
          <p:cNvPr id="42" name="Rectângulo arredondado 41"/>
          <p:cNvSpPr/>
          <p:nvPr/>
        </p:nvSpPr>
        <p:spPr>
          <a:xfrm>
            <a:off x="107950" y="260350"/>
            <a:ext cx="8891588" cy="720725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click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right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word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to complete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the</a:t>
            </a:r>
            <a:r>
              <a:rPr lang="pt-PT" sz="2800" b="1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2800" b="1" dirty="0" err="1">
                <a:solidFill>
                  <a:schemeClr val="tx1"/>
                </a:solidFill>
                <a:latin typeface="Kristen ITC" pitchFamily="66" charset="0"/>
              </a:rPr>
              <a:t>sentence</a:t>
            </a:r>
            <a:endParaRPr lang="pt-PT" sz="28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43" name="Rectângulo arredondado 42"/>
          <p:cNvSpPr/>
          <p:nvPr/>
        </p:nvSpPr>
        <p:spPr>
          <a:xfrm>
            <a:off x="179388" y="5949950"/>
            <a:ext cx="8785225" cy="719138"/>
          </a:xfrm>
          <a:prstGeom prst="roundRect">
            <a:avLst/>
          </a:prstGeom>
          <a:solidFill>
            <a:srgbClr val="00FF0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There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is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 ____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roast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pt-PT" sz="3600" dirty="0" err="1">
                <a:solidFill>
                  <a:schemeClr val="tx1"/>
                </a:solidFill>
                <a:latin typeface="Kristen ITC" pitchFamily="66" charset="0"/>
              </a:rPr>
              <a:t>chicken</a:t>
            </a:r>
            <a:r>
              <a:rPr lang="pt-PT" sz="3600" dirty="0">
                <a:solidFill>
                  <a:schemeClr val="tx1"/>
                </a:solidFill>
                <a:latin typeface="Kristen ITC" pitchFamily="66" charset="0"/>
              </a:rPr>
              <a:t>.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3779838" y="5949950"/>
            <a:ext cx="576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600" b="1">
                <a:solidFill>
                  <a:schemeClr val="bg1"/>
                </a:solidFill>
                <a:latin typeface="Kristen ITC" pitchFamily="66" charset="0"/>
              </a:rPr>
              <a:t>a</a:t>
            </a:r>
            <a:endParaRPr lang="pt-PT" sz="3200" b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45" name="Imagem 44" descr="checkout-clipart-check-mark-m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4794250"/>
            <a:ext cx="3603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 descr="25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5741988"/>
            <a:ext cx="12192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ângulo 17"/>
          <p:cNvSpPr/>
          <p:nvPr/>
        </p:nvSpPr>
        <p:spPr>
          <a:xfrm rot="278389">
            <a:off x="3271301" y="4653136"/>
            <a:ext cx="97815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Kristen ITC" pitchFamily="66" charset="0"/>
              </a:rPr>
              <a:t>milk</a:t>
            </a:r>
            <a:endParaRPr lang="pt-PT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Kristen ITC" pitchFamily="66" charset="0"/>
            </a:endParaRPr>
          </a:p>
        </p:txBody>
      </p:sp>
      <p:pic>
        <p:nvPicPr>
          <p:cNvPr id="21522" name="Imagem 18" descr="recycleimg_bottles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63" y="4170363"/>
            <a:ext cx="4318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Imagem 19" descr="Ham_PNG_Clip_Art_Image-1267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6425" y="4313238"/>
            <a:ext cx="94138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Imagem 20" descr="dzus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8538" y="4365625"/>
            <a:ext cx="396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Imagem 21" descr="cheese-20clip-20art-cheese-hi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4300" y="2924175"/>
            <a:ext cx="62071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2"/>
          <p:cNvGrpSpPr>
            <a:grpSpLocks/>
          </p:cNvGrpSpPr>
          <p:nvPr/>
        </p:nvGrpSpPr>
        <p:grpSpPr bwMode="auto">
          <a:xfrm>
            <a:off x="3708400" y="1936750"/>
            <a:ext cx="717550" cy="523875"/>
            <a:chOff x="3707904" y="1935996"/>
            <a:chExt cx="717860" cy="524436"/>
          </a:xfrm>
        </p:grpSpPr>
        <p:pic>
          <p:nvPicPr>
            <p:cNvPr id="21530" name="Imagem 23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07904" y="198884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1" name="Imagem 24" descr="Zwiebel-coloured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3216482">
              <a:off x="3940118" y="1950050"/>
              <a:ext cx="499700" cy="47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547813" y="4581525"/>
            <a:ext cx="647700" cy="466725"/>
            <a:chOff x="1547664" y="4581128"/>
            <a:chExt cx="648072" cy="466338"/>
          </a:xfrm>
        </p:grpSpPr>
        <p:pic>
          <p:nvPicPr>
            <p:cNvPr id="21528" name="Imagem 26" descr="strawberry-md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47664" y="4581128"/>
              <a:ext cx="443154" cy="404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9" name="Imagem 27" descr="strawberry-md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5400000">
              <a:off x="1818551" y="4670281"/>
              <a:ext cx="39433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ARTICLES </a:t>
            </a:r>
            <a:endParaRPr lang="en-US" dirty="0"/>
          </a:p>
        </p:txBody>
      </p:sp>
      <p:pic>
        <p:nvPicPr>
          <p:cNvPr id="6" name="Content Placeholder 5" descr="articles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329" y="1600200"/>
            <a:ext cx="7527341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147" name="ZoneTexte 13"/>
          <p:cNvSpPr txBox="1">
            <a:spLocks noChangeArrowheads="1"/>
          </p:cNvSpPr>
          <p:nvPr/>
        </p:nvSpPr>
        <p:spPr bwMode="auto">
          <a:xfrm>
            <a:off x="323850" y="5516563"/>
            <a:ext cx="84963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I’m tired!  I’m going to ______ bed early tonight.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5580063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6150" name="Picture 2" descr="C:\Users\Utilisateur\AppData\Local\Microsoft\Windows\Temporary Internet Files\Content.IE5\LVL42UWD\MC90008894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700213"/>
            <a:ext cx="2874962" cy="361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171" name="ZoneTexte 13"/>
          <p:cNvSpPr txBox="1">
            <a:spLocks noChangeArrowheads="1"/>
          </p:cNvSpPr>
          <p:nvPr/>
        </p:nvSpPr>
        <p:spPr bwMode="auto">
          <a:xfrm>
            <a:off x="323850" y="5516563"/>
            <a:ext cx="8496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My brother is in _______ hospital.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4211638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7174" name="Picture 3" descr="C:\Users\Utilisateur\AppData\Local\Microsoft\Windows\Temporary Internet Files\Content.IE5\COYLFS6S\MC90023320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557338"/>
            <a:ext cx="4967287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195" name="ZoneTexte 13"/>
          <p:cNvSpPr txBox="1">
            <a:spLocks noChangeArrowheads="1"/>
          </p:cNvSpPr>
          <p:nvPr/>
        </p:nvSpPr>
        <p:spPr bwMode="auto">
          <a:xfrm>
            <a:off x="323850" y="5516563"/>
            <a:ext cx="8496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She works in _______ city.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4284663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8198" name="Picture 4" descr="C:\Users\Utilisateur\AppData\Local\Microsoft\Windows\Temporary Internet Files\Content.IE5\KXL1J6HR\MC90041339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1484313"/>
            <a:ext cx="2320925" cy="3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219" name="ZoneTexte 13"/>
          <p:cNvSpPr txBox="1">
            <a:spLocks noChangeArrowheads="1"/>
          </p:cNvSpPr>
          <p:nvPr/>
        </p:nvSpPr>
        <p:spPr bwMode="auto">
          <a:xfrm>
            <a:off x="323850" y="5516563"/>
            <a:ext cx="84963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 went to Paris last year and we visited ________ Louvre.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3203575" y="5949950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9222" name="Picture 3" descr="C:\Users\Utilisateur\AppData\Local\Microsoft\Windows\Temporary Internet Files\Content.IE5\XHC3Z3XT\MC90033513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412875"/>
            <a:ext cx="39798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267" name="ZoneTexte 13"/>
          <p:cNvSpPr txBox="1">
            <a:spLocks noChangeArrowheads="1"/>
          </p:cNvSpPr>
          <p:nvPr/>
        </p:nvSpPr>
        <p:spPr bwMode="auto">
          <a:xfrm>
            <a:off x="323850" y="5516563"/>
            <a:ext cx="8496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Great Britian is ______ island.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4427538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an</a:t>
            </a:r>
          </a:p>
        </p:txBody>
      </p:sp>
      <p:pic>
        <p:nvPicPr>
          <p:cNvPr id="11270" name="Picture 3" descr="C:\Users\Utilisateur\AppData\Local\Microsoft\Windows\Temporary Internet Files\Content.IE5\KXL1J6HR\MC90001589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628775"/>
            <a:ext cx="4159250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315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 like ________ people with a sense of humour.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1619250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13318" name="Picture 2" descr="C:\Users\Utilisateur\AppData\Local\Microsoft\Windows\Temporary Internet Files\Content.IE5\6E8ZKEZU\MC900434743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484313"/>
            <a:ext cx="3808412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339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________ accountants earn a </a:t>
            </a:r>
          </a:p>
          <a:p>
            <a:pPr algn="ctr"/>
            <a:r>
              <a:rPr lang="fr-FR" sz="3200">
                <a:latin typeface="Snap ITC" pitchFamily="82" charset="0"/>
              </a:rPr>
              <a:t>lot of money.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1042988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14342" name="Picture 2" descr="C:\Users\Utilisateur\AppData\Local\Microsoft\Windows\Temporary Internet Files\Content.IE5\J0VQNLDM\MC900240717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773238"/>
            <a:ext cx="5329238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387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 went to _______ hospital to visit my sister.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2484438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16390" name="Picture 2" descr="C:\Users\Utilisateur\AppData\Local\Microsoft\Windows\Temporary Internet Files\Content.IE5\KXL1J6HR\MC900361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557338"/>
            <a:ext cx="42735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Who is ________________  player in the team?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  <a:r>
              <a:rPr lang="en-GB" sz="3600" smtClean="0">
                <a:solidFill>
                  <a:schemeClr val="folHlink"/>
                </a:solidFill>
              </a:rPr>
              <a:t>the goodest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800" smtClean="0">
                <a:solidFill>
                  <a:schemeClr val="accent1"/>
                </a:solidFill>
              </a:rPr>
              <a:t>            </a:t>
            </a:r>
            <a:r>
              <a:rPr lang="en-GB" sz="3600" smtClean="0">
                <a:solidFill>
                  <a:schemeClr val="hlink"/>
                </a:solidFill>
              </a:rPr>
              <a:t>the best</a:t>
            </a:r>
            <a:endParaRPr lang="en-US" sz="36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                                    </a:t>
            </a:r>
            <a:endParaRPr lang="en-US" smtClean="0"/>
          </a:p>
        </p:txBody>
      </p:sp>
      <p:sp>
        <p:nvSpPr>
          <p:cNvPr id="5124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889 -0.36734 " pathEditMode="relative" ptsTypes="AA">
                                      <p:cBhvr>
                                        <p:cTn id="6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435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________ temperature in this room is too low.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323850" y="5373688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18438" name="Picture 4" descr="C:\Users\Utilisateur\AppData\Local\Microsoft\Windows\Temporary Internet Files\Content.IE5\BHO3YV8L\MC90023244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628775"/>
            <a:ext cx="35433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459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________ pollution in this town </a:t>
            </a:r>
          </a:p>
          <a:p>
            <a:pPr algn="ctr"/>
            <a:r>
              <a:rPr lang="fr-FR" sz="3200">
                <a:latin typeface="Snap ITC" pitchFamily="82" charset="0"/>
              </a:rPr>
              <a:t>is terrible.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755650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19462" name="Picture 2" descr="C:\Users\Utilisateur\AppData\Local\Microsoft\Windows\Temporary Internet Files\Content.IE5\0TY1M3QR\MC90005689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989138"/>
            <a:ext cx="4060825" cy="287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531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There was a fire at _______ Regency Hotel last night.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5795963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22534" name="Picture 2" descr="C:\Users\Utilisateur\AppData\Local\Microsoft\Windows\Temporary Internet Files\Content.IE5\86OINFSC\MC90035235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844675"/>
            <a:ext cx="3395662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3555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Kevin is _____ accountant.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2987675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an</a:t>
            </a:r>
          </a:p>
        </p:txBody>
      </p:sp>
      <p:pic>
        <p:nvPicPr>
          <p:cNvPr id="23558" name="Picture 3" descr="C:\Users\Utilisateur\AppData\Local\Microsoft\Windows\Temporary Internet Files\Content.IE5\0TY1M3QR\MC90021207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484313"/>
            <a:ext cx="3975100" cy="408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4579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 had breakfast in  ____ cafe </a:t>
            </a:r>
          </a:p>
          <a:p>
            <a:pPr algn="ctr"/>
            <a:r>
              <a:rPr lang="fr-FR" sz="3200">
                <a:latin typeface="Snap ITC" pitchFamily="82" charset="0"/>
              </a:rPr>
              <a:t>this morning.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4859338" y="5516563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a</a:t>
            </a:r>
          </a:p>
        </p:txBody>
      </p:sp>
      <p:pic>
        <p:nvPicPr>
          <p:cNvPr id="24582" name="Picture 2" descr="C:\Users\Utilisateur\AppData\Local\Microsoft\Windows\Temporary Internet Files\Content.IE5\A51V1770\MC90041191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9238" y="1741488"/>
            <a:ext cx="3565525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603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They go to _______ church </a:t>
            </a:r>
          </a:p>
          <a:p>
            <a:pPr algn="ctr"/>
            <a:r>
              <a:rPr lang="fr-FR" sz="3200">
                <a:latin typeface="Snap ITC" pitchFamily="82" charset="0"/>
              </a:rPr>
              <a:t>every Sunday.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3851275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25606" name="Picture 3" descr="C:\Users\Utilisateur\AppData\Local\Microsoft\Windows\Temporary Internet Files\Content.IE5\BHO3YV8L\MC90019416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412875"/>
            <a:ext cx="24892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627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I like ______ films and music </a:t>
            </a:r>
          </a:p>
          <a:p>
            <a:pPr algn="ctr"/>
            <a:r>
              <a:rPr lang="fr-FR" sz="3200">
                <a:latin typeface="Snap ITC" pitchFamily="82" charset="0"/>
              </a:rPr>
              <a:t>very much.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2268538" y="5516563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-</a:t>
            </a:r>
          </a:p>
        </p:txBody>
      </p:sp>
      <p:pic>
        <p:nvPicPr>
          <p:cNvPr id="26630" name="Picture 4" descr="C:\Users\Utilisateur\AppData\Local\Microsoft\Windows\Temporary Internet Files\Content.IE5\CGSA2OLU\MC90028000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700213"/>
            <a:ext cx="44640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651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______ people next door have a </a:t>
            </a:r>
          </a:p>
          <a:p>
            <a:pPr algn="ctr"/>
            <a:r>
              <a:rPr lang="fr-FR" sz="3200">
                <a:latin typeface="Snap ITC" pitchFamily="82" charset="0"/>
              </a:rPr>
              <a:t>noisy dog.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395288" y="5445125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27654" name="Picture 5" descr="C:\Users\Utilisateur\AppData\Local\Microsoft\Windows\Temporary Internet Files\Content.IE5\86OINFSC\MC90039140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844675"/>
            <a:ext cx="5395912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675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latin typeface="Snap ITC" pitchFamily="82" charset="0"/>
              </a:rPr>
              <a:t>My son had _____ very high temperature this morning.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3419475" y="5516563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a</a:t>
            </a:r>
          </a:p>
        </p:txBody>
      </p:sp>
      <p:pic>
        <p:nvPicPr>
          <p:cNvPr id="28678" name="Picture 6" descr="C:\Users\Utilisateur\AppData\Local\Microsoft\Windows\Temporary Internet Files\Content.IE5\KXL1J6HR\MC90033257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700213"/>
            <a:ext cx="443706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250825" y="1484313"/>
            <a:ext cx="8642350" cy="511333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699" name="ZoneTexte 13"/>
          <p:cNvSpPr txBox="1">
            <a:spLocks noChangeArrowheads="1"/>
          </p:cNvSpPr>
          <p:nvPr/>
        </p:nvSpPr>
        <p:spPr bwMode="auto">
          <a:xfrm>
            <a:off x="395288" y="5516563"/>
            <a:ext cx="8280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 dirty="0">
                <a:latin typeface="Snap ITC" pitchFamily="82" charset="0"/>
              </a:rPr>
              <a:t>Are </a:t>
            </a:r>
            <a:r>
              <a:rPr lang="fr-FR" sz="3200" dirty="0" err="1">
                <a:latin typeface="Snap ITC" pitchFamily="82" charset="0"/>
              </a:rPr>
              <a:t>you</a:t>
            </a:r>
            <a:r>
              <a:rPr lang="fr-FR" sz="3200" dirty="0">
                <a:latin typeface="Snap ITC" pitchFamily="82" charset="0"/>
              </a:rPr>
              <a:t> </a:t>
            </a:r>
            <a:r>
              <a:rPr lang="fr-FR" sz="3200" dirty="0" err="1">
                <a:latin typeface="Snap ITC" pitchFamily="82" charset="0"/>
              </a:rPr>
              <a:t>coming</a:t>
            </a:r>
            <a:r>
              <a:rPr lang="fr-FR" sz="3200" dirty="0">
                <a:latin typeface="Snap ITC" pitchFamily="82" charset="0"/>
              </a:rPr>
              <a:t> to _____ pub </a:t>
            </a:r>
            <a:r>
              <a:rPr lang="fr-FR" sz="3200" dirty="0" err="1">
                <a:latin typeface="Snap ITC" pitchFamily="82" charset="0"/>
              </a:rPr>
              <a:t>this</a:t>
            </a:r>
            <a:r>
              <a:rPr lang="fr-FR" sz="3200" dirty="0">
                <a:latin typeface="Snap ITC" pitchFamily="82" charset="0"/>
              </a:rPr>
              <a:t> </a:t>
            </a:r>
            <a:r>
              <a:rPr lang="fr-FR" sz="3200" dirty="0" err="1">
                <a:latin typeface="Snap ITC" pitchFamily="82" charset="0"/>
              </a:rPr>
              <a:t>evening</a:t>
            </a:r>
            <a:r>
              <a:rPr lang="fr-FR" sz="3200" dirty="0">
                <a:latin typeface="Snap ITC" pitchFamily="82" charset="0"/>
              </a:rPr>
              <a:t>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850" y="188913"/>
            <a:ext cx="8424863" cy="1055687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Complete the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following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Snap ITC" pitchFamily="82" charset="0"/>
                <a:cs typeface="+mn-cs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Snap ITC" pitchFamily="82" charset="0"/>
                <a:cs typeface="+mn-cs"/>
              </a:rPr>
              <a:t>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latin typeface="Snap ITC" pitchFamily="82" charset="0"/>
                <a:cs typeface="+mn-cs"/>
              </a:rPr>
              <a:t>a; an; the; or - </a:t>
            </a:r>
            <a:r>
              <a:rPr lang="fr-FR" sz="2800" dirty="0" err="1">
                <a:latin typeface="Snap ITC" pitchFamily="82" charset="0"/>
                <a:cs typeface="+mn-cs"/>
              </a:rPr>
              <a:t>nothing</a:t>
            </a:r>
            <a:endParaRPr lang="fr-FR" sz="2800" dirty="0">
              <a:latin typeface="Snap ITC" pitchFamily="82" charset="0"/>
              <a:cs typeface="+mn-cs"/>
            </a:endParaRPr>
          </a:p>
        </p:txBody>
      </p:sp>
      <p:sp>
        <p:nvSpPr>
          <p:cNvPr id="2056" name="ZoneTexte 11"/>
          <p:cNvSpPr txBox="1">
            <a:spLocks noChangeArrowheads="1"/>
          </p:cNvSpPr>
          <p:nvPr/>
        </p:nvSpPr>
        <p:spPr bwMode="auto">
          <a:xfrm>
            <a:off x="4500563" y="5516563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>
                <a:solidFill>
                  <a:srgbClr val="FF0000"/>
                </a:solidFill>
                <a:latin typeface="Snap ITC" pitchFamily="82" charset="0"/>
              </a:rPr>
              <a:t>the</a:t>
            </a:r>
          </a:p>
        </p:txBody>
      </p:sp>
      <p:pic>
        <p:nvPicPr>
          <p:cNvPr id="29702" name="Picture 3" descr="C:\Users\Utilisateur\AppData\Local\Microsoft\Windows\Temporary Internet Files\Content.IE5\WRNZSMM4\MC900198635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628775"/>
            <a:ext cx="2554287" cy="374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Pollution is __________ than 50 years ago.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</a:t>
            </a:r>
            <a:r>
              <a:rPr lang="en-GB" sz="3600" smtClean="0">
                <a:solidFill>
                  <a:schemeClr val="hlink"/>
                </a:solidFill>
              </a:rPr>
              <a:t>the worst</a:t>
            </a:r>
            <a:r>
              <a:rPr lang="en-GB" smtClean="0"/>
              <a:t>                  </a:t>
            </a:r>
            <a:endParaRPr lang="en-GB" sz="36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800" smtClean="0">
                <a:solidFill>
                  <a:schemeClr val="accent1"/>
                </a:solidFill>
              </a:rPr>
              <a:t>              </a:t>
            </a:r>
            <a:r>
              <a:rPr lang="en-GB" sz="3600" smtClean="0">
                <a:solidFill>
                  <a:schemeClr val="folHlink"/>
                </a:solidFill>
              </a:rPr>
              <a:t>worse</a:t>
            </a:r>
            <a:endParaRPr lang="en-US" sz="36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                                    </a:t>
            </a:r>
            <a:endParaRPr lang="en-US" smtClean="0"/>
          </a:p>
        </p:txBody>
      </p:sp>
      <p:sp>
        <p:nvSpPr>
          <p:cNvPr id="6148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09 0.0229 L 0.1408 -0.344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 </a:t>
            </a: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endParaRPr lang="en-US" dirty="0" smtClean="0"/>
          </a:p>
        </p:txBody>
      </p:sp>
      <p:sp>
        <p:nvSpPr>
          <p:cNvPr id="6" name="Subtitle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                  </a:t>
            </a:r>
          </a:p>
          <a:p>
            <a:r>
              <a:rPr lang="en-US" sz="1800" dirty="0" smtClean="0"/>
              <a:t>                                                                             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sr-Latn-ME" sz="1800" dirty="0" smtClean="0"/>
              <a:t>Credits: islcollective.co</a:t>
            </a:r>
            <a:r>
              <a:rPr lang="en-US" sz="1800" dirty="0" smtClean="0"/>
              <a:t>m 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pic>
        <p:nvPicPr>
          <p:cNvPr id="8" name="Content Placeholder 7" descr="Well-Done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28860" y="428604"/>
            <a:ext cx="3625480" cy="3657600"/>
          </a:xfrm>
        </p:spPr>
      </p:pic>
      <p:sp>
        <p:nvSpPr>
          <p:cNvPr id="5" name="Rectangle 4"/>
          <p:cNvSpPr/>
          <p:nvPr/>
        </p:nvSpPr>
        <p:spPr>
          <a:xfrm>
            <a:off x="2068879" y="2967335"/>
            <a:ext cx="184731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isometricOffAxis2Right"/>
              <a:lightRig rig="threePt" dir="t"/>
            </a:scene3d>
          </a:bodyPr>
          <a:lstStyle/>
          <a:p>
            <a:pPr algn="ctr">
              <a:defRPr/>
            </a:pPr>
            <a:endParaRPr lang="sr-Latn-C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London is one of ________________ cities in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                </a:t>
            </a:r>
            <a:endParaRPr lang="en-GB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400" smtClean="0">
                <a:solidFill>
                  <a:schemeClr val="accent1"/>
                </a:solidFill>
              </a:rPr>
              <a:t>     </a:t>
            </a:r>
            <a:r>
              <a:rPr lang="en-GB" sz="3600" smtClean="0">
                <a:solidFill>
                  <a:schemeClr val="hlink"/>
                </a:solidFill>
              </a:rPr>
              <a:t>the most exciting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3600" smtClean="0">
                <a:solidFill>
                  <a:schemeClr val="folHlink"/>
                </a:solidFill>
              </a:rPr>
              <a:t>most exciting</a:t>
            </a:r>
            <a:endParaRPr lang="en-US" sz="36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                                                       </a:t>
            </a:r>
            <a:endParaRPr lang="en-US" sz="2800" smtClean="0"/>
          </a:p>
        </p:txBody>
      </p:sp>
      <p:sp>
        <p:nvSpPr>
          <p:cNvPr id="7172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889 -0.36734 " pathEditMode="relative" ptsTypes="AA">
                                      <p:cBhvr>
                                        <p:cTn id="6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He won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£1 </a:t>
            </a:r>
            <a:r>
              <a:rPr lang="en-US" smtClean="0">
                <a:cs typeface="Times New Roman" pitchFamily="18" charset="0"/>
              </a:rPr>
              <a:t>million. He’s __________ man I know.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3600" smtClean="0"/>
              <a:t>                   </a:t>
            </a:r>
            <a:r>
              <a:rPr lang="en-GB" sz="3600" smtClean="0">
                <a:solidFill>
                  <a:schemeClr val="folHlink"/>
                </a:solidFill>
              </a:rPr>
              <a:t>the luckyest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800" smtClean="0">
                <a:solidFill>
                  <a:schemeClr val="accent1"/>
                </a:solidFill>
              </a:rPr>
              <a:t>     </a:t>
            </a:r>
            <a:r>
              <a:rPr lang="en-GB" sz="3600" smtClean="0">
                <a:solidFill>
                  <a:schemeClr val="hlink"/>
                </a:solidFill>
              </a:rPr>
              <a:t>the luckiest</a:t>
            </a:r>
            <a:endParaRPr lang="en-US" sz="36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                                    </a:t>
            </a:r>
            <a:endParaRPr lang="en-US" smtClean="0"/>
          </a:p>
        </p:txBody>
      </p:sp>
      <p:sp>
        <p:nvSpPr>
          <p:cNvPr id="8196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19 0.04372 L 0.40208 -0.323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 Harry Potter books are _____________ than films.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</a:t>
            </a:r>
            <a:r>
              <a:rPr lang="en-GB" sz="3600" smtClean="0">
                <a:solidFill>
                  <a:schemeClr val="folHlink"/>
                </a:solidFill>
              </a:rPr>
              <a:t>the most interesting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4800" smtClean="0">
                <a:solidFill>
                  <a:schemeClr val="accent1"/>
                </a:solidFill>
              </a:rPr>
              <a:t>     </a:t>
            </a:r>
            <a:r>
              <a:rPr lang="en-GB" sz="3600" smtClean="0">
                <a:solidFill>
                  <a:schemeClr val="hlink"/>
                </a:solidFill>
              </a:rPr>
              <a:t>more interesting</a:t>
            </a:r>
            <a:endParaRPr lang="en-US" sz="36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                                                          </a:t>
            </a:r>
            <a:endParaRPr lang="en-US" smtClean="0"/>
          </a:p>
        </p:txBody>
      </p:sp>
      <p:sp>
        <p:nvSpPr>
          <p:cNvPr id="9220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164388" y="4652963"/>
            <a:ext cx="1439862" cy="647700"/>
          </a:xfrm>
          <a:prstGeom prst="rightArrow">
            <a:avLst>
              <a:gd name="adj1" fmla="val 50000"/>
              <a:gd name="adj2" fmla="val 555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235825" y="47974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NEXT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643 0.04372 L 0.39532 -0.323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Choose the correct form</a:t>
            </a:r>
            <a:endParaRPr 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Could you speak ___________? I can’t hear you.</a:t>
            </a:r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       </a:t>
            </a:r>
            <a:r>
              <a:rPr lang="en-GB" sz="3600" smtClean="0">
                <a:solidFill>
                  <a:schemeClr val="hlink"/>
                </a:solidFill>
              </a:rPr>
              <a:t>more loud</a:t>
            </a:r>
          </a:p>
          <a:p>
            <a:pPr eaLnBrk="1" hangingPunct="1">
              <a:buFontTx/>
              <a:buNone/>
            </a:pPr>
            <a:r>
              <a:rPr lang="en-GB" sz="3600" smtClean="0">
                <a:solidFill>
                  <a:schemeClr val="hlink"/>
                </a:solidFill>
              </a:rPr>
              <a:t>            </a:t>
            </a:r>
            <a:r>
              <a:rPr lang="en-GB" sz="3600" smtClean="0">
                <a:solidFill>
                  <a:schemeClr val="folHlink"/>
                </a:solidFill>
              </a:rPr>
              <a:t>louder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208 -0.33564 " pathEditMode="relative" ptsTypes="AA">
                                      <p:cBhvr>
                                        <p:cTn id="6" dur="2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theme/theme1.xml><?xml version="1.0" encoding="utf-8"?>
<a:theme xmlns:a="http://schemas.openxmlformats.org/drawingml/2006/main" name="Design3">
  <a:themeElements>
    <a:clrScheme name="Design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Design3</Template>
  <TotalTime>295</TotalTime>
  <Words>1133</Words>
  <Application>Microsoft Office PowerPoint</Application>
  <PresentationFormat>On-screen Show (4:3)</PresentationFormat>
  <Paragraphs>398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Design3</vt:lpstr>
      <vt:lpstr>Comparison of adjectives</vt:lpstr>
      <vt:lpstr>Slide 2</vt:lpstr>
      <vt:lpstr>Choose the correct form</vt:lpstr>
      <vt:lpstr>Choose the correct form</vt:lpstr>
      <vt:lpstr>Choose the correct form</vt:lpstr>
      <vt:lpstr>Choose the correct form</vt:lpstr>
      <vt:lpstr>Choose the correct form</vt:lpstr>
      <vt:lpstr>Choose the correct form</vt:lpstr>
      <vt:lpstr>Choose the correct form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ARTICLES 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adjectives</dc:title>
  <dc:creator>My PC</dc:creator>
  <cp:lastModifiedBy>EOP</cp:lastModifiedBy>
  <cp:revision>16</cp:revision>
  <dcterms:created xsi:type="dcterms:W3CDTF">2010-12-18T07:23:33Z</dcterms:created>
  <dcterms:modified xsi:type="dcterms:W3CDTF">2020-09-23T16:38:43Z</dcterms:modified>
</cp:coreProperties>
</file>