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78" r:id="rId5"/>
    <p:sldId id="279" r:id="rId6"/>
    <p:sldId id="268" r:id="rId7"/>
    <p:sldId id="269" r:id="rId8"/>
    <p:sldId id="263" r:id="rId9"/>
    <p:sldId id="27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4" r:id="rId23"/>
    <p:sldId id="275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8844-C707-4D9E-96E2-63E3E88E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48C1E-7BE5-4509-A900-664FC74C6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3AF91-6ECC-4C0B-B728-2FB8BFD9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8FDC-FB74-4E78-84F8-F3BE83E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84B5-DA24-41C1-9C4E-F299277B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2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E692-8C66-4E89-84E4-45929FAF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EBDAD-E34B-44F6-8A77-2B912B572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CE74-BF30-4B2E-B72F-EAD715BF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7948-65EF-49E1-B677-853F688E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521B-50B4-4E99-8921-B2BF505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B569-0B1B-4557-816A-873452D31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6A7B0-3BCD-4380-8614-073357363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685A-CE04-44FC-935D-3515E0E2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51CD7-462A-44FE-B94C-10D4CAFB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549B8-F298-49EE-A704-FAE31029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E217-4DDD-44CA-B871-A03FAF22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B8FC-EF7E-4BC3-988C-FB129FF84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CE078-2588-424B-A037-93E82B5D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40BF-3CE9-4133-ACFA-493B3BAA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D5F1-0FD3-457C-B418-13B80B12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DCFB-5BA5-4132-95C3-E37EFFED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C8D0-6110-4A58-8BC1-3BD58AA4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40B4-8E44-42FD-B87D-5C721D0F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8EB6B-C863-49F6-8AAD-EE1AA8CC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818F-9CD5-447B-A8BE-100A5849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0786-23C4-4B98-B85E-11D38EF0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88B0-1A5B-4CD4-8DBB-5C2C7081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43323-8A42-4348-92BE-CB404002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0445-C0C5-47DC-AEB8-D80B82DF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5362A-BF89-438E-809E-22047D55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284DE-1EB6-4CEB-B4BC-C5A1F37C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06AC-1C8B-4877-9A09-F5180A9F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A92EC-68D1-414A-9302-309586DA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3E7A3-B1AF-49CE-BDAB-565D80CFF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84171-5D56-4FFF-9952-CAEA4C46A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E6F7E-A1F7-4F42-9B43-1FE7C1ABB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D4213-7E61-4B36-88AC-734709AB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B0DAF-5791-4C8D-8EE1-4C69B949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4CC60-832D-400A-B472-521C0005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08B4-CDD3-4697-96A2-53C03922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E91A2-8FA6-49DD-B358-5DEA2E0D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EFF1F-E4BB-4E09-9412-218EFCB6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0959E-EA34-4286-AD37-E50BA081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070BB-A209-4A57-A57F-D3F7C3D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573C7-E802-40AE-ABE5-E2AD09F0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76B8-8562-4057-85EF-AB3E8DBC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B1F-0D7E-4D2B-B2B1-C8C4EB73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AEA3-2079-4B3C-BAEF-796E9636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1729-D800-45E6-9D6D-600366438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B664-D680-460A-8AEE-84CB49F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CA3D6-9A9C-483B-8FCD-E9C11BDA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71860-8962-482F-A1AA-25EFBED0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12E9-2DE2-4AA6-917F-9E360E79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406FA-D9AA-4344-A4A5-24A6247BA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CA5A9-DE7E-4085-AB32-AE1E1F86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CF1C0-E61B-4D6B-8B50-DC053810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8F868-2FA8-4C6A-9513-5B503721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661C9-522B-441F-881D-5175A52F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427E5-3921-4880-9889-4B937D2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F0E3-1B33-4896-A563-4C2FF4C37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843D-27B8-440E-8714-D661A318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FA96-2F78-4E00-B184-5A1049132B00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12D-3663-4829-A66F-2909228B1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2E4C9-73D8-46F9-AB73-2EBFD0ED2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5BB3-D729-4CED-B3FF-8ACE2C3B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44CE-4F5C-4038-AE82-7227C030C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644" y="745461"/>
            <a:ext cx="7500394" cy="1401448"/>
          </a:xfrm>
        </p:spPr>
        <p:txBody>
          <a:bodyPr anchor="t">
            <a:normAutofit/>
          </a:bodyPr>
          <a:lstStyle/>
          <a:p>
            <a:r>
              <a:rPr lang="en-US" sz="4000" dirty="0" err="1">
                <a:solidFill>
                  <a:srgbClr val="000000"/>
                </a:solidFill>
              </a:rPr>
              <a:t>Osnove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rada</a:t>
            </a:r>
            <a:r>
              <a:rPr lang="en-US" sz="4000" dirty="0">
                <a:solidFill>
                  <a:srgbClr val="000000"/>
                </a:solidFill>
              </a:rPr>
              <a:t> u Adobe </a:t>
            </a:r>
            <a:r>
              <a:rPr lang="en-US" sz="4000" dirty="0" err="1">
                <a:solidFill>
                  <a:srgbClr val="000000"/>
                </a:solidFill>
              </a:rPr>
              <a:t>Illustratoru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(</a:t>
            </a:r>
            <a:r>
              <a:rPr lang="en-US" sz="4000" dirty="0" err="1">
                <a:solidFill>
                  <a:srgbClr val="000000"/>
                </a:solidFill>
              </a:rPr>
              <a:t>slojevi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crtanje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oblika</a:t>
            </a:r>
            <a:r>
              <a:rPr lang="en-US" sz="4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E182E-24C2-478D-BD23-FAFD8314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5744" y="5695265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Image result for adobe illustrator logo">
            <a:extLst>
              <a:ext uri="{FF2B5EF4-FFF2-40B4-BE49-F238E27FC236}">
                <a16:creationId xmlns:a16="http://schemas.microsoft.com/office/drawing/2014/main" id="{07EFC0C1-7FCC-43F2-94D8-65DC7F375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6517" b="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0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4E3C-1E50-4728-8CFB-75AFB25A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Pathfinder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53B0-4F38-40F3-831D-1DE7C098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b="1" dirty="0"/>
              <a:t>Pathfinder panel </a:t>
            </a:r>
            <a:r>
              <a:rPr lang="en-US" dirty="0" err="1"/>
              <a:t>napravljeni</a:t>
            </a:r>
            <a:r>
              <a:rPr lang="en-US" dirty="0"/>
              <a:t> figure (</a:t>
            </a:r>
            <a:r>
              <a:rPr lang="en-US" dirty="0" err="1"/>
              <a:t>oblici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definitivni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mijenjati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da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prepravljate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mijenjate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Pathfinder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b="1" dirty="0"/>
              <a:t>Effect </a:t>
            </a:r>
            <a:r>
              <a:rPr lang="en-US" b="1" dirty="0" err="1"/>
              <a:t>menija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AC248-DAC1-4014-8E2D-B90CD6C7E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90" y="4165939"/>
            <a:ext cx="1509674" cy="1509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CBF35F-DDD6-44CE-9754-D632E6142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99" t="33185" r="14504" b="54454"/>
          <a:stretch/>
        </p:blipFill>
        <p:spPr>
          <a:xfrm>
            <a:off x="1771611" y="3927814"/>
            <a:ext cx="3343275" cy="1625964"/>
          </a:xfrm>
          <a:prstGeom prst="rect">
            <a:avLst/>
          </a:prstGeom>
        </p:spPr>
      </p:pic>
      <p:pic>
        <p:nvPicPr>
          <p:cNvPr id="9" name="Picture 6" descr="Image result for adobe illustrator logo">
            <a:extLst>
              <a:ext uri="{FF2B5EF4-FFF2-40B4-BE49-F238E27FC236}">
                <a16:creationId xmlns:a16="http://schemas.microsoft.com/office/drawing/2014/main" id="{E4D27EFD-492F-475B-BBE0-F661ABBF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4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1CB4-DDA2-4EE2-BFA7-966B0628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Pathfinder Shape Modes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F629-D5A1-4051-8E20-FB2B732A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6" y="1399702"/>
            <a:ext cx="11558727" cy="4351338"/>
          </a:xfrm>
        </p:spPr>
        <p:txBody>
          <a:bodyPr/>
          <a:lstStyle/>
          <a:p>
            <a:pPr algn="just"/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vidite</a:t>
            </a:r>
            <a:r>
              <a:rPr lang="en-US" dirty="0"/>
              <a:t> Pathfinder panel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en-US" dirty="0" err="1"/>
              <a:t>idite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/>
              <a:t>Window &gt; Pathfinder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pritisnite</a:t>
            </a:r>
            <a:r>
              <a:rPr lang="en-US" dirty="0"/>
              <a:t> </a:t>
            </a:r>
            <a:r>
              <a:rPr lang="en-US" b="1" dirty="0"/>
              <a:t>Shift + Ctrl + F9 </a:t>
            </a:r>
            <a:r>
              <a:rPr lang="en-US" dirty="0" err="1"/>
              <a:t>tastersku</a:t>
            </a:r>
            <a:r>
              <a:rPr lang="en-US" dirty="0"/>
              <a:t> </a:t>
            </a:r>
            <a:r>
              <a:rPr lang="en-US" dirty="0" err="1"/>
              <a:t>prečicu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Shape Modes </a:t>
            </a:r>
            <a:r>
              <a:rPr lang="en-US" dirty="0"/>
              <a:t>je </a:t>
            </a:r>
            <a:r>
              <a:rPr lang="en-US" dirty="0" err="1"/>
              <a:t>prvi</a:t>
            </a:r>
            <a:r>
              <a:rPr lang="en-US" dirty="0"/>
              <a:t> red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Pathfinder </a:t>
            </a:r>
            <a:r>
              <a:rPr lang="en-US" dirty="0" err="1"/>
              <a:t>panelu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Napomena</a:t>
            </a:r>
            <a:r>
              <a:rPr lang="en-US" dirty="0"/>
              <a:t>: </a:t>
            </a:r>
            <a:r>
              <a:rPr lang="en-US" dirty="0" err="1"/>
              <a:t>selektujte</a:t>
            </a:r>
            <a:r>
              <a:rPr lang="en-US" dirty="0"/>
              <a:t> figure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hoćete</a:t>
            </a:r>
            <a:r>
              <a:rPr lang="en-US" dirty="0"/>
              <a:t> da </a:t>
            </a:r>
            <a:r>
              <a:rPr lang="en-US" dirty="0" err="1"/>
              <a:t>uključite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Pathfinder panel </a:t>
            </a:r>
            <a:r>
              <a:rPr lang="en-US" dirty="0" err="1"/>
              <a:t>jer</a:t>
            </a:r>
            <a:r>
              <a:rPr lang="en-US" dirty="0"/>
              <a:t> Adobe Illustrator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nikakvu</a:t>
            </a:r>
            <a:r>
              <a:rPr lang="en-US" dirty="0"/>
              <a:t> </a:t>
            </a:r>
            <a:r>
              <a:rPr lang="en-US" dirty="0" err="1"/>
              <a:t>ideju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figure vi </a:t>
            </a:r>
            <a:r>
              <a:rPr lang="en-US" dirty="0" err="1"/>
              <a:t>hoćete</a:t>
            </a:r>
            <a:r>
              <a:rPr lang="en-US" dirty="0"/>
              <a:t> da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selektovane</a:t>
            </a:r>
            <a:r>
              <a:rPr lang="en-US" dirty="0"/>
              <a:t>.</a:t>
            </a:r>
          </a:p>
        </p:txBody>
      </p:sp>
      <p:pic>
        <p:nvPicPr>
          <p:cNvPr id="4" name="Picture 6" descr="Image result for adobe illustrator logo">
            <a:extLst>
              <a:ext uri="{FF2B5EF4-FFF2-40B4-BE49-F238E27FC236}">
                <a16:creationId xmlns:a16="http://schemas.microsoft.com/office/drawing/2014/main" id="{E1393033-F631-4ACD-AA46-C4AE2693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528FE-3589-4316-BB62-6DDB85AB4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9" r="51189" b="33300"/>
          <a:stretch/>
        </p:blipFill>
        <p:spPr>
          <a:xfrm>
            <a:off x="8788894" y="3878177"/>
            <a:ext cx="2029164" cy="28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7CEB-7770-4DF0-B0BC-DAD6046B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08" y="1508564"/>
            <a:ext cx="10515600" cy="4351338"/>
          </a:xfrm>
        </p:spPr>
        <p:txBody>
          <a:bodyPr/>
          <a:lstStyle/>
          <a:p>
            <a:pPr algn="just"/>
            <a:r>
              <a:rPr lang="en-US" b="1" dirty="0"/>
              <a:t>Unite</a:t>
            </a:r>
            <a:r>
              <a:rPr lang="en-US" dirty="0"/>
              <a:t> je model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(</a:t>
            </a:r>
            <a:r>
              <a:rPr lang="en-US" dirty="0" err="1"/>
              <a:t>oblika</a:t>
            </a:r>
            <a:r>
              <a:rPr lang="en-US" dirty="0"/>
              <a:t>)  da bi </a:t>
            </a:r>
            <a:r>
              <a:rPr lang="en-US" dirty="0" err="1"/>
              <a:t>napravio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. </a:t>
            </a:r>
            <a:r>
              <a:rPr lang="en-US" dirty="0" err="1"/>
              <a:t>Rezultirajući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pokupiti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Stroke od figure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pritisnuti</a:t>
            </a:r>
            <a:r>
              <a:rPr lang="en-US" dirty="0"/>
              <a:t> </a:t>
            </a:r>
            <a:r>
              <a:rPr lang="en-US" b="1" dirty="0"/>
              <a:t>Alt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b="1" dirty="0"/>
              <a:t>Compound Shape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tom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dugme</a:t>
            </a:r>
            <a:r>
              <a:rPr lang="en-US" dirty="0"/>
              <a:t> Expand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postati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8872D-4681-4B55-9EF0-09CAE28F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05" y="3684233"/>
            <a:ext cx="5931029" cy="2310630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F00C8F8F-06AE-45C1-B816-FAC185A9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8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BD68-2DE3-40A7-AF3B-735FC5F8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702"/>
            <a:ext cx="10515600" cy="4351338"/>
          </a:xfrm>
        </p:spPr>
        <p:txBody>
          <a:bodyPr/>
          <a:lstStyle/>
          <a:p>
            <a:pPr algn="just"/>
            <a:r>
              <a:rPr lang="en-US" b="1" dirty="0"/>
              <a:t>Minus Front</a:t>
            </a:r>
            <a:r>
              <a:rPr lang="en-US" dirty="0"/>
              <a:t> 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figure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naprijed</a:t>
            </a:r>
            <a:r>
              <a:rPr lang="en-US" dirty="0"/>
              <a:t> da </a:t>
            </a:r>
            <a:r>
              <a:rPr lang="en-US" dirty="0" err="1"/>
              <a:t>odsječe</a:t>
            </a:r>
            <a:r>
              <a:rPr lang="en-US" dirty="0"/>
              <a:t> deo od figure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pozadi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ne </a:t>
            </a:r>
            <a:r>
              <a:rPr lang="en-US" dirty="0" err="1"/>
              <a:t>uklanja</a:t>
            </a:r>
            <a:r>
              <a:rPr lang="en-US" dirty="0"/>
              <a:t> Stroke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primenjen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donji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B6F9FC-347B-4321-996C-3E35C23A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87" y="3429000"/>
            <a:ext cx="6263979" cy="24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adobe illustrator logo">
            <a:extLst>
              <a:ext uri="{FF2B5EF4-FFF2-40B4-BE49-F238E27FC236}">
                <a16:creationId xmlns:a16="http://schemas.microsoft.com/office/drawing/2014/main" id="{9950EFF4-561A-4F09-8763-502D7041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1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159D-C464-4ACC-B633-5DEA33FA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253331"/>
            <a:ext cx="10515600" cy="4351338"/>
          </a:xfrm>
        </p:spPr>
        <p:txBody>
          <a:bodyPr/>
          <a:lstStyle/>
          <a:p>
            <a:r>
              <a:rPr lang="en-US" b="1" dirty="0"/>
              <a:t>Intersect</a:t>
            </a:r>
            <a:r>
              <a:rPr lang="en-US" dirty="0"/>
              <a:t> </a:t>
            </a:r>
            <a:r>
              <a:rPr lang="en-US" dirty="0" err="1"/>
              <a:t>odsijeca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preklapaju</a:t>
            </a:r>
            <a:r>
              <a:rPr lang="en-US" dirty="0"/>
              <a:t>. </a:t>
            </a:r>
            <a:r>
              <a:rPr lang="en-US" dirty="0" err="1"/>
              <a:t>Očuvava</a:t>
            </a:r>
            <a:r>
              <a:rPr lang="en-US" dirty="0"/>
              <a:t> Stroke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primenjen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figuru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723A8-EB84-4D8B-B06F-62B007D7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23002"/>
            <a:ext cx="7612602" cy="2965743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A1F78947-234E-4489-8A84-D2B60A53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7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14D43-E5A1-497F-A17B-983954D1E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0" b="17853"/>
          <a:stretch/>
        </p:blipFill>
        <p:spPr>
          <a:xfrm>
            <a:off x="2598197" y="2832023"/>
            <a:ext cx="6200775" cy="1887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408B6-B799-4312-AA14-F9F869FB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317192"/>
            <a:ext cx="11415065" cy="2452687"/>
          </a:xfrm>
        </p:spPr>
        <p:txBody>
          <a:bodyPr anchor="ctr">
            <a:normAutofit/>
          </a:bodyPr>
          <a:lstStyle/>
          <a:p>
            <a:r>
              <a:rPr lang="en-US" b="1" dirty="0"/>
              <a:t>Exclude</a:t>
            </a:r>
            <a:r>
              <a:rPr lang="en-US" dirty="0"/>
              <a:t> </a:t>
            </a:r>
            <a:r>
              <a:rPr lang="en-US" dirty="0" err="1"/>
              <a:t>odsijeca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deo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se figure </a:t>
            </a:r>
            <a:r>
              <a:rPr lang="en-US" dirty="0" err="1"/>
              <a:t>preklapaju</a:t>
            </a:r>
            <a:r>
              <a:rPr lang="en-US" dirty="0"/>
              <a:t>. </a:t>
            </a:r>
            <a:r>
              <a:rPr lang="en-US" dirty="0" err="1"/>
              <a:t>Rezultirajuća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Stroke od </a:t>
            </a:r>
            <a:r>
              <a:rPr lang="en-US" dirty="0" err="1"/>
              <a:t>gornje</a:t>
            </a:r>
            <a:r>
              <a:rPr lang="en-US" dirty="0"/>
              <a:t> figure (</a:t>
            </a:r>
            <a:r>
              <a:rPr lang="en-US" dirty="0" err="1"/>
              <a:t>objekta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E95B-2CC1-449B-8F64-158BE8A6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Pathfinders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E106-908A-487A-879A-7B7C453E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Divide</a:t>
            </a:r>
            <a:r>
              <a:rPr lang="en-US" dirty="0"/>
              <a:t> 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dodatnu</a:t>
            </a:r>
            <a:r>
              <a:rPr lang="en-US" dirty="0"/>
              <a:t> </a:t>
            </a:r>
            <a:r>
              <a:rPr lang="en-US" dirty="0" err="1"/>
              <a:t>figuru</a:t>
            </a:r>
            <a:r>
              <a:rPr lang="en-US" dirty="0"/>
              <a:t> od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preklapaju</a:t>
            </a:r>
            <a:r>
              <a:rPr lang="en-US" dirty="0"/>
              <a:t>. </a:t>
            </a:r>
            <a:r>
              <a:rPr lang="en-US" dirty="0" err="1"/>
              <a:t>Novonastala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Stroke od </a:t>
            </a:r>
            <a:r>
              <a:rPr lang="en-US" dirty="0" err="1"/>
              <a:t>gornje</a:t>
            </a:r>
            <a:r>
              <a:rPr lang="en-US" dirty="0"/>
              <a:t> figure.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6EF39-6393-496B-AD02-F72BD27F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17" y="3604334"/>
            <a:ext cx="5937713" cy="2313234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47DFA256-9330-4001-A519-CC04916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1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F499-5BB5-4349-9807-900C4F92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702"/>
            <a:ext cx="10515600" cy="4351338"/>
          </a:xfrm>
        </p:spPr>
        <p:txBody>
          <a:bodyPr/>
          <a:lstStyle/>
          <a:p>
            <a:pPr algn="just"/>
            <a:r>
              <a:rPr lang="en-US" b="1" dirty="0"/>
              <a:t>Trim</a:t>
            </a:r>
            <a:r>
              <a:rPr lang="en-US" dirty="0"/>
              <a:t> </a:t>
            </a:r>
            <a:r>
              <a:rPr lang="en-US" dirty="0" err="1"/>
              <a:t>odsijeca</a:t>
            </a:r>
            <a:r>
              <a:rPr lang="en-US" dirty="0"/>
              <a:t> </a:t>
            </a:r>
            <a:r>
              <a:rPr lang="en-US" dirty="0" err="1"/>
              <a:t>dijelove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vidljivi</a:t>
            </a:r>
            <a:r>
              <a:rPr lang="en-US" dirty="0"/>
              <a:t> (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se figure </a:t>
            </a:r>
            <a:r>
              <a:rPr lang="en-US" dirty="0" err="1"/>
              <a:t>preklapaju</a:t>
            </a:r>
            <a:r>
              <a:rPr lang="en-US" dirty="0"/>
              <a:t>) a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uklanja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Stroke (</a:t>
            </a:r>
            <a:r>
              <a:rPr lang="en-US" dirty="0" err="1"/>
              <a:t>linija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konturu</a:t>
            </a:r>
            <a:r>
              <a:rPr lang="en-US" dirty="0"/>
              <a:t> figure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debljinu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)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figure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bojom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objedinjeni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63C87-EAD5-4EB4-8273-D13EC0E4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24" y="3429000"/>
            <a:ext cx="6283911" cy="2448107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C107E96F-9C2D-4B14-A842-E3873672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9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EFBA-7CAF-4797-830B-C14AA439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08" y="1399702"/>
            <a:ext cx="10515600" cy="4351338"/>
          </a:xfrm>
        </p:spPr>
        <p:txBody>
          <a:bodyPr/>
          <a:lstStyle/>
          <a:p>
            <a:r>
              <a:rPr lang="en-US" b="1" dirty="0"/>
              <a:t>Merge</a:t>
            </a:r>
            <a:r>
              <a:rPr lang="en-US" dirty="0"/>
              <a:t> je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komanda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Trim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razlikom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figure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objedinjene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C8855-74B0-4041-9489-2DAD1AD9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83" y="2467993"/>
            <a:ext cx="5390811" cy="2100170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FDFA3808-274A-4F4F-9EB2-604979A8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E494-DF21-4CC8-AA35-81181B6C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1258086"/>
            <a:ext cx="11066755" cy="5599914"/>
          </a:xfrm>
        </p:spPr>
        <p:txBody>
          <a:bodyPr/>
          <a:lstStyle/>
          <a:p>
            <a:pPr algn="just"/>
            <a:r>
              <a:rPr lang="en-US" b="1" dirty="0"/>
              <a:t>Crop</a:t>
            </a:r>
            <a:r>
              <a:rPr lang="en-US" dirty="0"/>
              <a:t> </a:t>
            </a:r>
            <a:r>
              <a:rPr lang="en-US" dirty="0" err="1"/>
              <a:t>odsijeca</a:t>
            </a:r>
            <a:r>
              <a:rPr lang="en-US" dirty="0"/>
              <a:t> </a:t>
            </a:r>
            <a:r>
              <a:rPr lang="en-US" dirty="0" err="1"/>
              <a:t>donji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po </a:t>
            </a:r>
            <a:r>
              <a:rPr lang="en-US" dirty="0" err="1"/>
              <a:t>konturi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ispred</a:t>
            </a:r>
            <a:r>
              <a:rPr lang="en-US" dirty="0"/>
              <a:t>. Stroke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uklonjena</a:t>
            </a:r>
            <a:r>
              <a:rPr lang="en-US" dirty="0"/>
              <a:t> a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objedinjeni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4E19C-592E-4178-BB2B-A8172A49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68" y="2783237"/>
            <a:ext cx="6541363" cy="2548406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5D8CA03F-C3F1-4A43-993D-844083D9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2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4BF-72FF-4A7F-B781-6264E6FC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dirty="0" err="1"/>
              <a:t>Slojevi</a:t>
            </a:r>
            <a:r>
              <a:rPr lang="en-US" dirty="0"/>
              <a:t> (Layers)</a:t>
            </a:r>
            <a:br>
              <a:rPr lang="en-US" dirty="0"/>
            </a:b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E7FC-B8D1-400C-AD5D-BC3230AC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/>
              <a:t>Slojevi</a:t>
            </a:r>
            <a:r>
              <a:rPr lang="en-US" sz="2400" b="1" dirty="0"/>
              <a:t> (layers)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od </a:t>
            </a:r>
            <a:r>
              <a:rPr lang="en-US" sz="2400" dirty="0" err="1"/>
              <a:t>najvažnijih</a:t>
            </a:r>
            <a:r>
              <a:rPr lang="en-US" sz="2400" dirty="0"/>
              <a:t> </a:t>
            </a:r>
            <a:r>
              <a:rPr lang="en-US" sz="2400" dirty="0" err="1"/>
              <a:t>alata</a:t>
            </a:r>
            <a:r>
              <a:rPr lang="en-US" sz="2400" dirty="0"/>
              <a:t> za </a:t>
            </a:r>
            <a:r>
              <a:rPr lang="en-US" sz="2400" dirty="0" err="1"/>
              <a:t>upravljenje</a:t>
            </a:r>
            <a:r>
              <a:rPr lang="en-US" sz="2400" dirty="0"/>
              <a:t> </a:t>
            </a:r>
            <a:r>
              <a:rPr lang="en-US" sz="2400" dirty="0" err="1"/>
              <a:t>dokumentima</a:t>
            </a:r>
            <a:r>
              <a:rPr lang="en-US" sz="2400" dirty="0"/>
              <a:t> u </a:t>
            </a:r>
            <a:r>
              <a:rPr lang="en-US" sz="2400" dirty="0" err="1"/>
              <a:t>Illustrator­u</a:t>
            </a:r>
            <a:r>
              <a:rPr lang="en-US" sz="2400" dirty="0"/>
              <a:t>. U </a:t>
            </a:r>
            <a:r>
              <a:rPr lang="en-US" sz="2400" dirty="0" err="1"/>
              <a:t>suštini</a:t>
            </a:r>
            <a:r>
              <a:rPr lang="en-US" sz="2400" dirty="0"/>
              <a:t>, </a:t>
            </a:r>
            <a:r>
              <a:rPr lang="en-US" sz="2400" dirty="0" err="1"/>
              <a:t>svaki</a:t>
            </a:r>
            <a:r>
              <a:rPr lang="en-US" sz="2400" dirty="0"/>
              <a:t> element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želimo</a:t>
            </a:r>
            <a:r>
              <a:rPr lang="en-US" sz="2400" dirty="0"/>
              <a:t> da </a:t>
            </a:r>
            <a:r>
              <a:rPr lang="en-US" sz="2400" dirty="0" err="1"/>
              <a:t>dizajniramo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zasebnu</a:t>
            </a:r>
            <a:r>
              <a:rPr lang="en-US" sz="2400" dirty="0"/>
              <a:t> </a:t>
            </a:r>
            <a:r>
              <a:rPr lang="en-US" sz="2400" dirty="0" err="1"/>
              <a:t>jedinicu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da se </a:t>
            </a:r>
            <a:r>
              <a:rPr lang="en-US" sz="2400" dirty="0" err="1"/>
              <a:t>smijesti</a:t>
            </a:r>
            <a:r>
              <a:rPr lang="en-US" sz="2400" dirty="0"/>
              <a:t> u </a:t>
            </a:r>
            <a:r>
              <a:rPr lang="en-US" sz="2400" dirty="0" err="1"/>
              <a:t>svoj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Potrebno</a:t>
            </a:r>
            <a:r>
              <a:rPr lang="en-US" sz="2400" dirty="0"/>
              <a:t> je za </a:t>
            </a:r>
            <a:r>
              <a:rPr lang="en-US" sz="2400" dirty="0" err="1"/>
              <a:t>lakšu</a:t>
            </a:r>
            <a:r>
              <a:rPr lang="en-US" sz="2400" dirty="0"/>
              <a:t> </a:t>
            </a:r>
            <a:r>
              <a:rPr lang="en-US" sz="2400" dirty="0" err="1"/>
              <a:t>manipulaciju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elementima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radimo</a:t>
            </a:r>
            <a:r>
              <a:rPr lang="en-US" sz="2400" dirty="0"/>
              <a:t> bez </a:t>
            </a:r>
            <a:r>
              <a:rPr lang="en-US" sz="2400" dirty="0" err="1"/>
              <a:t>uznemiravanja</a:t>
            </a:r>
            <a:r>
              <a:rPr lang="en-US" sz="2400" dirty="0"/>
              <a:t> </a:t>
            </a:r>
            <a:r>
              <a:rPr lang="en-US" sz="2400" dirty="0" err="1"/>
              <a:t>ostalih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slojevima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Image result for adobe illustrator logo">
            <a:extLst>
              <a:ext uri="{FF2B5EF4-FFF2-40B4-BE49-F238E27FC236}">
                <a16:creationId xmlns:a16="http://schemas.microsoft.com/office/drawing/2014/main" id="{0F092D6C-A0F9-4462-859A-9DED60B0F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519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0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58AAA-388E-4755-8135-FED5289C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08" y="2352583"/>
            <a:ext cx="6211164" cy="24197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DFB-F8B8-4C48-A1BC-5824C0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959"/>
            <a:ext cx="10515600" cy="4351338"/>
          </a:xfrm>
        </p:spPr>
        <p:txBody>
          <a:bodyPr/>
          <a:lstStyle/>
          <a:p>
            <a:r>
              <a:rPr lang="en-US" b="1" dirty="0"/>
              <a:t>Outline</a:t>
            </a:r>
            <a:r>
              <a:rPr lang="en-US" dirty="0"/>
              <a:t> </a:t>
            </a:r>
            <a:r>
              <a:rPr lang="en-US" dirty="0" err="1"/>
              <a:t>uklanja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Stroke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ostavljajući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konturu</a:t>
            </a:r>
            <a:r>
              <a:rPr lang="en-US" dirty="0"/>
              <a:t>.</a:t>
            </a:r>
          </a:p>
        </p:txBody>
      </p:sp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3764FC2F-EE6A-4B29-9066-9CB33A8F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5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5E75-9D23-44E1-B5DE-7A31607EC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38" y="1288927"/>
            <a:ext cx="10880324" cy="5173786"/>
          </a:xfrm>
        </p:spPr>
        <p:txBody>
          <a:bodyPr/>
          <a:lstStyle/>
          <a:p>
            <a:pPr algn="just"/>
            <a:r>
              <a:rPr lang="en-US" b="1" dirty="0"/>
              <a:t>Minus Back</a:t>
            </a:r>
            <a:r>
              <a:rPr lang="en-US" dirty="0"/>
              <a:t> </a:t>
            </a:r>
            <a:r>
              <a:rPr lang="en-US" dirty="0" err="1"/>
              <a:t>uklanja</a:t>
            </a:r>
            <a:r>
              <a:rPr lang="en-US" dirty="0"/>
              <a:t> </a:t>
            </a:r>
            <a:r>
              <a:rPr lang="en-US" dirty="0" err="1"/>
              <a:t>donji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odseca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ispred</a:t>
            </a:r>
            <a:r>
              <a:rPr lang="en-US" dirty="0"/>
              <a:t> po </a:t>
            </a:r>
            <a:r>
              <a:rPr lang="en-US" dirty="0" err="1"/>
              <a:t>konturi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. </a:t>
            </a:r>
            <a:r>
              <a:rPr lang="en-US" dirty="0" err="1"/>
              <a:t>Zadržava</a:t>
            </a:r>
            <a:r>
              <a:rPr lang="en-US" dirty="0"/>
              <a:t> Stroke </a:t>
            </a:r>
            <a:r>
              <a:rPr lang="en-US" dirty="0" err="1"/>
              <a:t>atribute</a:t>
            </a:r>
            <a:r>
              <a:rPr lang="en-US" dirty="0"/>
              <a:t> </a:t>
            </a:r>
            <a:r>
              <a:rPr lang="en-US" dirty="0" err="1"/>
              <a:t>gornjeg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AEC89-DACC-4E89-9894-17B3B669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22" y="3045041"/>
            <a:ext cx="7011578" cy="2731594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50E68AD1-F3B7-4354-B965-CD7E2264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57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3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EF30-E135-4F54-AE7B-0A4AE334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Kopiranje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8DE9-FBE9-44A8-B9C7-94B097DA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39970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Selektujemo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 </a:t>
            </a:r>
            <a:r>
              <a:rPr lang="en-US" dirty="0" err="1"/>
              <a:t>izaberemo</a:t>
            </a:r>
            <a:r>
              <a:rPr lang="en-US" dirty="0"/>
              <a:t> </a:t>
            </a:r>
            <a:r>
              <a:rPr lang="en-US" b="1" dirty="0"/>
              <a:t>Selection Tool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držeći</a:t>
            </a:r>
            <a:r>
              <a:rPr lang="en-US" dirty="0"/>
              <a:t> </a:t>
            </a:r>
            <a:r>
              <a:rPr lang="en-US" b="1" dirty="0"/>
              <a:t>ALT</a:t>
            </a:r>
            <a:r>
              <a:rPr lang="en-US" dirty="0"/>
              <a:t> </a:t>
            </a:r>
            <a:r>
              <a:rPr lang="en-US" dirty="0" err="1"/>
              <a:t>povlačimo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F34B9-906B-4124-86D5-76E2DC378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5" t="36551" r="48356" b="36203"/>
          <a:stretch/>
        </p:blipFill>
        <p:spPr>
          <a:xfrm>
            <a:off x="3699984" y="3575371"/>
            <a:ext cx="4525701" cy="1868570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F4846497-7FBC-4D00-B37A-7596ADA1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7FD4-AE09-40FD-ACC1-A6D7385A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Domaći</a:t>
            </a:r>
            <a:r>
              <a:rPr lang="en-US" b="1" dirty="0"/>
              <a:t> </a:t>
            </a:r>
            <a:r>
              <a:rPr lang="en-US" b="1" dirty="0" err="1"/>
              <a:t>zadatak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9938C-5CB3-45CB-8E70-C6F0EB6AE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90" t="28536" r="50000" b="30766"/>
          <a:stretch/>
        </p:blipFill>
        <p:spPr>
          <a:xfrm>
            <a:off x="4004840" y="3044815"/>
            <a:ext cx="5231757" cy="3298595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74F2C8E3-C219-4D17-AAA6-FD52AB6C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FA845-3519-47E4-AF3F-26F39D846780}"/>
              </a:ext>
            </a:extLst>
          </p:cNvPr>
          <p:cNvSpPr txBox="1"/>
          <p:nvPr/>
        </p:nvSpPr>
        <p:spPr>
          <a:xfrm>
            <a:off x="8442664" y="5761608"/>
            <a:ext cx="320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steljicmarina4@gmail.com</a:t>
            </a:r>
          </a:p>
        </p:txBody>
      </p:sp>
    </p:spTree>
    <p:extLst>
      <p:ext uri="{BB962C8B-B14F-4D97-AF65-F5344CB8AC3E}">
        <p14:creationId xmlns:p14="http://schemas.microsoft.com/office/powerpoint/2010/main" val="92718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97B05-835F-43CD-8ECB-50693AD9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283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Hvala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pažnji</a:t>
            </a:r>
            <a:endParaRPr lang="en-US" sz="4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vala na pažnji">
            <a:extLst>
              <a:ext uri="{FF2B5EF4-FFF2-40B4-BE49-F238E27FC236}">
                <a16:creationId xmlns:a16="http://schemas.microsoft.com/office/drawing/2014/main" id="{801C5D63-0F6B-49D5-8387-86310EC70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9754" b="-1"/>
          <a:stretch/>
        </p:blipFill>
        <p:spPr bwMode="auto">
          <a:xfrm>
            <a:off x="942597" y="556118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5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C1FF3-AFC3-4297-9E07-BB1917FF8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72"/>
          <a:stretch/>
        </p:blipFill>
        <p:spPr>
          <a:xfrm>
            <a:off x="495872" y="422532"/>
            <a:ext cx="3971956" cy="4371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32A40-0A97-4365-B0C1-BD324292A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274" y="3253625"/>
            <a:ext cx="5968501" cy="336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89BCC-DD97-4E28-9E83-1478108EA581}"/>
              </a:ext>
            </a:extLst>
          </p:cNvPr>
          <p:cNvSpPr txBox="1"/>
          <p:nvPr/>
        </p:nvSpPr>
        <p:spPr>
          <a:xfrm>
            <a:off x="6643868" y="1570789"/>
            <a:ext cx="31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Window/Layers</a:t>
            </a:r>
            <a:r>
              <a:rPr lang="en-US" dirty="0"/>
              <a:t> – </a:t>
            </a:r>
            <a:r>
              <a:rPr lang="en-US" dirty="0" err="1"/>
              <a:t>uključivanje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(layer) </a:t>
            </a:r>
            <a:r>
              <a:rPr lang="en-US" dirty="0" err="1"/>
              <a:t>kartice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radnoj</a:t>
            </a:r>
            <a:r>
              <a:rPr lang="en-US" dirty="0"/>
              <a:t> </a:t>
            </a:r>
            <a:r>
              <a:rPr lang="en-US" dirty="0" err="1"/>
              <a:t>površini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C333B-19B2-4D78-B39A-100DD16583C7}"/>
              </a:ext>
            </a:extLst>
          </p:cNvPr>
          <p:cNvCxnSpPr>
            <a:stCxn id="6" idx="1"/>
          </p:cNvCxnSpPr>
          <p:nvPr/>
        </p:nvCxnSpPr>
        <p:spPr>
          <a:xfrm flipH="1">
            <a:off x="4340506" y="2032454"/>
            <a:ext cx="2303362" cy="76861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254B44-7314-4013-8944-C0AF69A2282F}"/>
              </a:ext>
            </a:extLst>
          </p:cNvPr>
          <p:cNvCxnSpPr>
            <a:cxnSpLocks/>
          </p:cNvCxnSpPr>
          <p:nvPr/>
        </p:nvCxnSpPr>
        <p:spPr>
          <a:xfrm>
            <a:off x="7173157" y="2494119"/>
            <a:ext cx="3695471" cy="23001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Image result for adobe illustrator logo">
            <a:extLst>
              <a:ext uri="{FF2B5EF4-FFF2-40B4-BE49-F238E27FC236}">
                <a16:creationId xmlns:a16="http://schemas.microsoft.com/office/drawing/2014/main" id="{97C1EC67-E3E9-45CD-A506-461F9BF6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6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019A0-594B-476E-A954-10A1846A4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60" t="47857" r="1" b="26831"/>
          <a:stretch/>
        </p:blipFill>
        <p:spPr>
          <a:xfrm>
            <a:off x="717630" y="787079"/>
            <a:ext cx="2824223" cy="2338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75DB3-833A-40DD-B7AD-2B4D1AF1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25" y="3125165"/>
            <a:ext cx="5968501" cy="336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8626D-088E-4997-8671-76E6EBB4F0FA}"/>
              </a:ext>
            </a:extLst>
          </p:cNvPr>
          <p:cNvSpPr txBox="1"/>
          <p:nvPr/>
        </p:nvSpPr>
        <p:spPr>
          <a:xfrm>
            <a:off x="5150734" y="1446835"/>
            <a:ext cx="325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(layer)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540E8-E91A-447E-B26D-81A0990E170C}"/>
              </a:ext>
            </a:extLst>
          </p:cNvPr>
          <p:cNvSpPr txBox="1"/>
          <p:nvPr/>
        </p:nvSpPr>
        <p:spPr>
          <a:xfrm>
            <a:off x="893180" y="4346142"/>
            <a:ext cx="32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Dvostrukim</a:t>
            </a:r>
            <a:r>
              <a:rPr lang="en-US" dirty="0"/>
              <a:t>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odabrani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(layer) </a:t>
            </a:r>
            <a:r>
              <a:rPr lang="en-US" dirty="0" err="1"/>
              <a:t>vršimo</a:t>
            </a:r>
            <a:r>
              <a:rPr lang="en-US" dirty="0"/>
              <a:t> </a:t>
            </a:r>
            <a:r>
              <a:rPr lang="en-US" dirty="0" err="1"/>
              <a:t>promijenu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(layer).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7E5FB0-F0BA-41DE-A0DD-7FBD817E0EA3}"/>
              </a:ext>
            </a:extLst>
          </p:cNvPr>
          <p:cNvCxnSpPr>
            <a:cxnSpLocks/>
          </p:cNvCxnSpPr>
          <p:nvPr/>
        </p:nvCxnSpPr>
        <p:spPr>
          <a:xfrm flipV="1">
            <a:off x="4282633" y="4560426"/>
            <a:ext cx="3958542" cy="24738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0BEE4-53EE-4C7D-B713-491ADD5D2980}"/>
              </a:ext>
            </a:extLst>
          </p:cNvPr>
          <p:cNvCxnSpPr>
            <a:cxnSpLocks/>
          </p:cNvCxnSpPr>
          <p:nvPr/>
        </p:nvCxnSpPr>
        <p:spPr>
          <a:xfrm flipH="1">
            <a:off x="2519423" y="1803382"/>
            <a:ext cx="3061503" cy="7061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Image result for adobe illustrator logo">
            <a:extLst>
              <a:ext uri="{FF2B5EF4-FFF2-40B4-BE49-F238E27FC236}">
                <a16:creationId xmlns:a16="http://schemas.microsoft.com/office/drawing/2014/main" id="{301289A4-A9AF-4080-BB84-8D2B755F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7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00B47C-CDAF-47B5-9897-511E7D54D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39" t="45978" b="27538"/>
          <a:stretch/>
        </p:blipFill>
        <p:spPr>
          <a:xfrm>
            <a:off x="613457" y="787079"/>
            <a:ext cx="3129343" cy="2722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3446C-1C0F-4E72-9456-FA2CE1FCE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45" t="47507" b="27042"/>
          <a:stretch/>
        </p:blipFill>
        <p:spPr>
          <a:xfrm>
            <a:off x="8079129" y="3773349"/>
            <a:ext cx="3281334" cy="2713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A9D75-5DAB-486E-B33E-62C01CF185DD}"/>
              </a:ext>
            </a:extLst>
          </p:cNvPr>
          <p:cNvSpPr txBox="1"/>
          <p:nvPr/>
        </p:nvSpPr>
        <p:spPr>
          <a:xfrm>
            <a:off x="5258624" y="2148551"/>
            <a:ext cx="319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Brisanje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(layer)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167C1-73FC-43CB-B455-4ECEA115CC78}"/>
              </a:ext>
            </a:extLst>
          </p:cNvPr>
          <p:cNvSpPr txBox="1"/>
          <p:nvPr/>
        </p:nvSpPr>
        <p:spPr>
          <a:xfrm>
            <a:off x="3418550" y="4537275"/>
            <a:ext cx="31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vidljivosti</a:t>
            </a:r>
            <a:r>
              <a:rPr lang="en-US" dirty="0"/>
              <a:t> </a:t>
            </a:r>
            <a:r>
              <a:rPr lang="en-US" dirty="0" err="1"/>
              <a:t>slojala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Zaključavanje</a:t>
            </a:r>
            <a:r>
              <a:rPr lang="en-US" dirty="0"/>
              <a:t> </a:t>
            </a:r>
            <a:r>
              <a:rPr lang="en-US" dirty="0" err="1"/>
              <a:t>sloja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B0143-125D-4C59-B6D4-083226DD3498}"/>
              </a:ext>
            </a:extLst>
          </p:cNvPr>
          <p:cNvCxnSpPr>
            <a:cxnSpLocks/>
          </p:cNvCxnSpPr>
          <p:nvPr/>
        </p:nvCxnSpPr>
        <p:spPr>
          <a:xfrm flipH="1">
            <a:off x="2997843" y="2407534"/>
            <a:ext cx="2141317" cy="5092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9F7CEC-4571-41CF-A4B1-1E2BD254D85C}"/>
              </a:ext>
            </a:extLst>
          </p:cNvPr>
          <p:cNvCxnSpPr>
            <a:cxnSpLocks/>
          </p:cNvCxnSpPr>
          <p:nvPr/>
        </p:nvCxnSpPr>
        <p:spPr>
          <a:xfrm flipV="1">
            <a:off x="6213747" y="4641058"/>
            <a:ext cx="2094700" cy="13608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D36EB7-AF43-48EC-A0F5-CE2710EBEDB8}"/>
              </a:ext>
            </a:extLst>
          </p:cNvPr>
          <p:cNvCxnSpPr>
            <a:cxnSpLocks/>
          </p:cNvCxnSpPr>
          <p:nvPr/>
        </p:nvCxnSpPr>
        <p:spPr>
          <a:xfrm flipV="1">
            <a:off x="5578997" y="4709098"/>
            <a:ext cx="2986269" cy="6525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Image result for adobe illustrator logo">
            <a:extLst>
              <a:ext uri="{FF2B5EF4-FFF2-40B4-BE49-F238E27FC236}">
                <a16:creationId xmlns:a16="http://schemas.microsoft.com/office/drawing/2014/main" id="{003812C6-38E4-48EB-BCA1-38A6166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8DBC-226D-46FD-BED5-C4882440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9" y="62540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  Selection Tools</a:t>
            </a:r>
          </a:p>
          <a:p>
            <a:pPr algn="just"/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b="1" dirty="0"/>
              <a:t>selection tool­-a </a:t>
            </a:r>
            <a:r>
              <a:rPr lang="en-US" dirty="0"/>
              <a:t>u Adobe Illustrator-u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za </a:t>
            </a:r>
            <a:r>
              <a:rPr lang="en-US" dirty="0" err="1"/>
              <a:t>selektovanje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Selection Tool: </a:t>
            </a:r>
            <a:r>
              <a:rPr lang="en-US" dirty="0" err="1"/>
              <a:t>Koristi</a:t>
            </a:r>
            <a:r>
              <a:rPr lang="en-US" dirty="0"/>
              <a:t> se za </a:t>
            </a:r>
            <a:r>
              <a:rPr lang="en-US" dirty="0" err="1"/>
              <a:t>selektovanje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. </a:t>
            </a:r>
            <a:r>
              <a:rPr lang="en-US" dirty="0" err="1"/>
              <a:t>Takodje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za </a:t>
            </a:r>
            <a:r>
              <a:rPr lang="en-US" dirty="0" err="1"/>
              <a:t>podešavanje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Direct Selection Tool</a:t>
            </a:r>
            <a:r>
              <a:rPr lang="en-US" dirty="0"/>
              <a:t>: </a:t>
            </a:r>
            <a:r>
              <a:rPr lang="en-US" dirty="0" err="1"/>
              <a:t>Selektuje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tačku</a:t>
            </a:r>
            <a:r>
              <a:rPr lang="en-US" dirty="0"/>
              <a:t> (</a:t>
            </a:r>
            <a:r>
              <a:rPr lang="en-US" dirty="0" err="1"/>
              <a:t>sidrište</a:t>
            </a:r>
            <a:r>
              <a:rPr lang="en-US" dirty="0"/>
              <a:t>)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. </a:t>
            </a:r>
            <a:r>
              <a:rPr lang="en-US" dirty="0" err="1"/>
              <a:t>Koristi</a:t>
            </a:r>
            <a:r>
              <a:rPr lang="en-US" dirty="0"/>
              <a:t> se za </a:t>
            </a:r>
            <a:r>
              <a:rPr lang="en-US" dirty="0" err="1"/>
              <a:t>podešavanje</a:t>
            </a:r>
            <a:r>
              <a:rPr lang="en-US" dirty="0"/>
              <a:t> </a:t>
            </a:r>
            <a:r>
              <a:rPr lang="en-US" dirty="0" err="1"/>
              <a:t>sidrišnog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da </a:t>
            </a:r>
            <a:r>
              <a:rPr lang="en-US" dirty="0" err="1"/>
              <a:t>selektujrmo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tačaka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držimo</a:t>
            </a:r>
            <a:r>
              <a:rPr lang="en-US" dirty="0"/>
              <a:t> </a:t>
            </a:r>
            <a:r>
              <a:rPr lang="en-US" dirty="0" err="1"/>
              <a:t>pritisnuto</a:t>
            </a:r>
            <a:r>
              <a:rPr lang="en-US" dirty="0"/>
              <a:t> </a:t>
            </a:r>
            <a:r>
              <a:rPr lang="en-US" dirty="0" err="1"/>
              <a:t>dugme</a:t>
            </a:r>
            <a:r>
              <a:rPr lang="en-US" dirty="0"/>
              <a:t> Shift.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9E45B-6906-49A0-9091-1BF7661F0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5" t="40844" r="52437" b="43123"/>
          <a:stretch/>
        </p:blipFill>
        <p:spPr>
          <a:xfrm>
            <a:off x="5969643" y="4638331"/>
            <a:ext cx="5107329" cy="2450489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7CB30814-5E5B-45A5-BF88-777DACEB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72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0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279F-7615-4F07-A8E3-BFA97353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63" y="374329"/>
            <a:ext cx="10515600" cy="1325563"/>
          </a:xfrm>
        </p:spPr>
        <p:txBody>
          <a:bodyPr/>
          <a:lstStyle/>
          <a:p>
            <a:r>
              <a:rPr lang="en-US" dirty="0"/>
              <a:t>Shape Tools (figure (</a:t>
            </a:r>
            <a:r>
              <a:rPr lang="en-US" dirty="0" err="1"/>
              <a:t>oblici</a:t>
            </a:r>
            <a:r>
              <a:rPr lang="en-US" dirty="0"/>
              <a:t>))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9925-868D-42E8-A9F4-29D1F26B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b="1" dirty="0"/>
              <a:t>Toolbox </a:t>
            </a:r>
            <a:r>
              <a:rPr lang="en-US" b="1" dirty="0" err="1"/>
              <a:t>palti</a:t>
            </a:r>
            <a:r>
              <a:rPr lang="en-US" b="1" dirty="0"/>
              <a:t> </a:t>
            </a:r>
            <a:r>
              <a:rPr lang="en-US" dirty="0" err="1"/>
              <a:t>odaberemo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držimo</a:t>
            </a:r>
            <a:r>
              <a:rPr lang="en-US" dirty="0"/>
              <a:t> </a:t>
            </a:r>
            <a:r>
              <a:rPr lang="en-US" b="1" dirty="0"/>
              <a:t>Rectangle Tool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pojaviće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se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alatki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(</a:t>
            </a:r>
            <a:r>
              <a:rPr lang="en-US" dirty="0" err="1"/>
              <a:t>oblika</a:t>
            </a:r>
            <a:r>
              <a:rPr lang="en-US" dirty="0"/>
              <a:t>)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da </a:t>
            </a:r>
            <a:r>
              <a:rPr lang="en-US" dirty="0" err="1"/>
              <a:t>izaberemo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ED056-EC21-4D42-92EA-CFCEA50C3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1" t="45738" r="56139" b="35358"/>
          <a:stretch/>
        </p:blipFill>
        <p:spPr>
          <a:xfrm>
            <a:off x="1964368" y="3012310"/>
            <a:ext cx="4293678" cy="3163766"/>
          </a:xfrm>
          <a:prstGeom prst="rect">
            <a:avLst/>
          </a:prstGeom>
        </p:spPr>
      </p:pic>
      <p:pic>
        <p:nvPicPr>
          <p:cNvPr id="5" name="Picture 6" descr="Image result for adobe illustrator logo">
            <a:extLst>
              <a:ext uri="{FF2B5EF4-FFF2-40B4-BE49-F238E27FC236}">
                <a16:creationId xmlns:a16="http://schemas.microsoft.com/office/drawing/2014/main" id="{7E3E9AB0-1020-499A-A176-A237904D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473905-B807-4C2F-AB1B-4EFB5EC43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93" r="83566" b="68481"/>
          <a:stretch/>
        </p:blipFill>
        <p:spPr>
          <a:xfrm>
            <a:off x="6586525" y="3402654"/>
            <a:ext cx="4293678" cy="23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D98D-C118-4FAA-9769-E4370482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Crtanje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7DF44D-3C11-43DE-83FF-5F47ABD6A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t="21434" r="54905" b="31646"/>
          <a:stretch/>
        </p:blipFill>
        <p:spPr>
          <a:xfrm>
            <a:off x="4016416" y="2276665"/>
            <a:ext cx="3923818" cy="321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C29F4D-C670-4C8F-8F50-9040CA8CF422}"/>
              </a:ext>
            </a:extLst>
          </p:cNvPr>
          <p:cNvSpPr txBox="1"/>
          <p:nvPr/>
        </p:nvSpPr>
        <p:spPr>
          <a:xfrm>
            <a:off x="230819" y="3429000"/>
            <a:ext cx="371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Slobodno</a:t>
            </a:r>
            <a:r>
              <a:rPr lang="en-US" sz="2000" b="1" dirty="0"/>
              <a:t> </a:t>
            </a:r>
            <a:r>
              <a:rPr lang="en-US" sz="2000" b="1" dirty="0" err="1"/>
              <a:t>crtanje</a:t>
            </a:r>
            <a:r>
              <a:rPr lang="en-US" sz="2000" b="1" dirty="0"/>
              <a:t> </a:t>
            </a:r>
            <a:r>
              <a:rPr lang="en-US" sz="2000" b="1" dirty="0" err="1"/>
              <a:t>figura</a:t>
            </a:r>
            <a:r>
              <a:rPr lang="en-US" sz="2000" b="1" dirty="0"/>
              <a:t> (</a:t>
            </a:r>
            <a:r>
              <a:rPr lang="en-US" sz="2000" b="1" dirty="0" err="1"/>
              <a:t>oblika</a:t>
            </a:r>
            <a:r>
              <a:rPr lang="en-US" sz="2000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138C2-B870-4A1D-BADC-A64BF9B9585F}"/>
              </a:ext>
            </a:extLst>
          </p:cNvPr>
          <p:cNvSpPr txBox="1"/>
          <p:nvPr/>
        </p:nvSpPr>
        <p:spPr>
          <a:xfrm>
            <a:off x="7940234" y="3429000"/>
            <a:ext cx="392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Crtanje</a:t>
            </a:r>
            <a:r>
              <a:rPr lang="en-US" sz="2400" b="1" dirty="0"/>
              <a:t> </a:t>
            </a:r>
            <a:r>
              <a:rPr lang="en-US" sz="2400" b="1" dirty="0" err="1"/>
              <a:t>figura</a:t>
            </a:r>
            <a:r>
              <a:rPr lang="en-US" sz="2400" b="1" dirty="0"/>
              <a:t> (</a:t>
            </a:r>
            <a:r>
              <a:rPr lang="en-US" sz="2400" b="1" dirty="0" err="1"/>
              <a:t>oblika</a:t>
            </a:r>
            <a:r>
              <a:rPr lang="en-US" sz="2400" b="1" dirty="0"/>
              <a:t>)  + shift</a:t>
            </a:r>
          </a:p>
        </p:txBody>
      </p:sp>
      <p:pic>
        <p:nvPicPr>
          <p:cNvPr id="11" name="Picture 6" descr="Image result for adobe illustrator logo">
            <a:extLst>
              <a:ext uri="{FF2B5EF4-FFF2-40B4-BE49-F238E27FC236}">
                <a16:creationId xmlns:a16="http://schemas.microsoft.com/office/drawing/2014/main" id="{64FAC142-F0DF-4D0F-A114-38130078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F5803-C84F-4A07-8919-5B4F3611A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5" t="23259" r="70972" b="53865"/>
          <a:stretch/>
        </p:blipFill>
        <p:spPr>
          <a:xfrm>
            <a:off x="7052081" y="1536539"/>
            <a:ext cx="3967019" cy="3411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8636B-6A8C-4987-AB0A-D96920AC4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3" r="66867" b="50000"/>
          <a:stretch/>
        </p:blipFill>
        <p:spPr>
          <a:xfrm>
            <a:off x="763927" y="1284790"/>
            <a:ext cx="5129477" cy="3663387"/>
          </a:xfrm>
          <a:prstGeom prst="rect">
            <a:avLst/>
          </a:prstGeom>
        </p:spPr>
      </p:pic>
      <p:pic>
        <p:nvPicPr>
          <p:cNvPr id="7" name="Picture 6" descr="Image result for adobe illustrator logo">
            <a:extLst>
              <a:ext uri="{FF2B5EF4-FFF2-40B4-BE49-F238E27FC236}">
                <a16:creationId xmlns:a16="http://schemas.microsoft.com/office/drawing/2014/main" id="{084F9889-9728-44C0-8FE1-79BC9011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3" y="0"/>
            <a:ext cx="1399702" cy="13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6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376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Osnove rada u Adobe Illustratoru (slojevi, crtanje oblika)</vt:lpstr>
      <vt:lpstr>   Slojevi (Layers) </vt:lpstr>
      <vt:lpstr>PowerPoint Presentation</vt:lpstr>
      <vt:lpstr>PowerPoint Presentation</vt:lpstr>
      <vt:lpstr>PowerPoint Presentation</vt:lpstr>
      <vt:lpstr>PowerPoint Presentation</vt:lpstr>
      <vt:lpstr>Shape Tools (figure (oblici)) </vt:lpstr>
      <vt:lpstr>Crtanje oblika</vt:lpstr>
      <vt:lpstr>PowerPoint Presentation</vt:lpstr>
      <vt:lpstr>Pathfinder panel</vt:lpstr>
      <vt:lpstr>Pathfinder Shape Modes</vt:lpstr>
      <vt:lpstr>PowerPoint Presentation</vt:lpstr>
      <vt:lpstr>PowerPoint Presentation</vt:lpstr>
      <vt:lpstr>PowerPoint Presentation</vt:lpstr>
      <vt:lpstr>PowerPoint Presentation</vt:lpstr>
      <vt:lpstr>Pathfinders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Kopiranje oblika</vt:lpstr>
      <vt:lpstr>Domaći zadatak 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rada u Adobe Illustratoru (crtanje oblika)</dc:title>
  <dc:creator>User</dc:creator>
  <cp:lastModifiedBy>User</cp:lastModifiedBy>
  <cp:revision>9</cp:revision>
  <dcterms:created xsi:type="dcterms:W3CDTF">2020-03-16T10:04:52Z</dcterms:created>
  <dcterms:modified xsi:type="dcterms:W3CDTF">2020-03-16T14:46:18Z</dcterms:modified>
</cp:coreProperties>
</file>