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7" r:id="rId4"/>
    <p:sldId id="278" r:id="rId5"/>
    <p:sldId id="279" r:id="rId6"/>
    <p:sldId id="268" r:id="rId7"/>
    <p:sldId id="269" r:id="rId8"/>
    <p:sldId id="263" r:id="rId9"/>
    <p:sldId id="27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74" r:id="rId23"/>
    <p:sldId id="275" r:id="rId24"/>
    <p:sldId id="28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4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98844-C707-4D9E-96E2-63E3E88E3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48C1E-7BE5-4509-A900-664FC74C60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3AF91-6ECC-4C0B-B728-2FB8BFD99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F8FDC-FB74-4E78-84F8-F3BE83ECA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784B5-DA24-41C1-9C4E-F299277B4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2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5E692-8C66-4E89-84E4-45929FAFC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BEBDAD-E34B-44F6-8A77-2B912B572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7ACE74-BF30-4B2E-B72F-EAD715BF3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A7948-65EF-49E1-B677-853F688E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7521B-50B4-4E99-8921-B2BF505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00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01B569-0B1B-4557-816A-873452D31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66A7B0-3BCD-4380-8614-073357363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D685A-CE04-44FC-935D-3515E0E21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51CD7-462A-44FE-B94C-10D4CAFBB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549B8-F298-49EE-A704-FAE31029B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4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6E217-4DDD-44CA-B871-A03FAF22E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6B8FC-EF7E-4BC3-988C-FB129FF84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CE078-2588-424B-A037-93E82B5D0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A40BF-3CE9-4133-ACFA-493B3BAA1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0D5F1-0FD3-457C-B418-13B80B12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14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2DCFB-5BA5-4132-95C3-E37EFFEDC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DC8D0-6110-4A58-8BC1-3BD58AA4C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40B4-8E44-42FD-B87D-5C721D0F1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8EB6B-C863-49F6-8AAD-EE1AA8CC9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C818F-9CD5-447B-A8BE-100A5849B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8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70786-23C4-4B98-B85E-11D38EF01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688B0-1A5B-4CD4-8DBB-5C2C70818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A43323-8A42-4348-92BE-CB4040026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840445-C0C5-47DC-AEB8-D80B82DFE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B5362A-BF89-438E-809E-22047D554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284DE-1EB6-4CEB-B4BC-C5A1F37C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2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406AC-1C8B-4877-9A09-F5180A9FD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A92EC-68D1-414A-9302-309586DA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93E7A3-B1AF-49CE-BDAB-565D80CFF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A84171-5D56-4FFF-9952-CAEA4C46A5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E6F7E-A1F7-4F42-9B43-1FE7C1ABBF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5D4213-7E61-4B36-88AC-734709ABC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FB0DAF-5791-4C8D-8EE1-4C69B9495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84CC60-832D-400A-B472-521C0005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53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708B4-CDD3-4697-96A2-53C039225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0E91A2-8FA6-49DD-B358-5DEA2E0D6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2EFF1F-E4BB-4E09-9412-218EFCB6F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90959E-EA34-4286-AD37-E50BA081C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2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1070BB-A209-4A57-A57F-D3F7C3DC6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D573C7-E802-40AE-ABE5-E2AD09F06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F76B8-8562-4057-85EF-AB3E8DBCD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45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0B1F-0D7E-4D2B-B2B1-C8C4EB73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3AEA3-2079-4B3C-BAEF-796E96367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91729-D800-45E6-9D6D-6003664380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CFB664-D680-460A-8AEE-84CB49F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CA3D6-9A9C-483B-8FCD-E9C11BDAF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71860-8962-482F-A1AA-25EFBED0F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60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712E9-2DE2-4AA6-917F-9E360E790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7406FA-D9AA-4344-A4A5-24A6247BA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3CA5A9-DE7E-4085-AB32-AE1E1F86F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CF1C0-E61B-4D6B-8B50-DC0538102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8F868-2FA8-4C6A-9513-5B5037212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661C9-522B-441F-881D-5175A52F6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92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5427E5-3921-4880-9889-4B937D2BC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4F0E3-1B33-4896-A563-4C2FF4C37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5843D-27B8-440E-8714-D661A3183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5FA96-2F78-4E00-B184-5A1049132B00}" type="datetimeFigureOut">
              <a:rPr lang="en-US" smtClean="0"/>
              <a:t>16-Mar-20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A012D-3663-4829-A66F-2909228B1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2E4C9-73D8-46F9-AB73-2EBFD0ED2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E5BB3-D729-4CED-B3FF-8ACE2C3BD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7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25000">
                <a:schemeClr val="accent4"/>
              </a:gs>
              <a:gs pos="94000">
                <a:schemeClr val="accent2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0D44CE-4F5C-4038-AE82-7227C030CC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3644" y="745461"/>
            <a:ext cx="7500394" cy="1401448"/>
          </a:xfrm>
        </p:spPr>
        <p:txBody>
          <a:bodyPr anchor="t">
            <a:normAutofit/>
          </a:bodyPr>
          <a:lstStyle/>
          <a:p>
            <a:r>
              <a:rPr lang="en-US" sz="4000" dirty="0" err="1">
                <a:solidFill>
                  <a:srgbClr val="000000"/>
                </a:solidFill>
              </a:rPr>
              <a:t>Osnove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rada</a:t>
            </a:r>
            <a:r>
              <a:rPr lang="en-US" sz="4000" dirty="0">
                <a:solidFill>
                  <a:srgbClr val="000000"/>
                </a:solidFill>
              </a:rPr>
              <a:t> u Adobe </a:t>
            </a:r>
            <a:r>
              <a:rPr lang="en-US" sz="4000" dirty="0" err="1">
                <a:solidFill>
                  <a:srgbClr val="000000"/>
                </a:solidFill>
              </a:rPr>
              <a:t>Illustratoru</a:t>
            </a:r>
            <a:br>
              <a:rPr lang="en-US" sz="4000" dirty="0">
                <a:solidFill>
                  <a:srgbClr val="000000"/>
                </a:solidFill>
              </a:rPr>
            </a:br>
            <a:r>
              <a:rPr lang="en-US" sz="4000" dirty="0">
                <a:solidFill>
                  <a:srgbClr val="000000"/>
                </a:solidFill>
              </a:rPr>
              <a:t>(</a:t>
            </a:r>
            <a:r>
              <a:rPr lang="en-US" sz="4000" dirty="0" err="1">
                <a:solidFill>
                  <a:srgbClr val="000000"/>
                </a:solidFill>
              </a:rPr>
              <a:t>slojevi</a:t>
            </a:r>
            <a:r>
              <a:rPr lang="en-US" sz="4000" dirty="0">
                <a:solidFill>
                  <a:srgbClr val="000000"/>
                </a:solidFill>
              </a:rPr>
              <a:t>, </a:t>
            </a:r>
            <a:r>
              <a:rPr lang="en-US" sz="4000" dirty="0" err="1">
                <a:solidFill>
                  <a:srgbClr val="000000"/>
                </a:solidFill>
              </a:rPr>
              <a:t>crtanje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oblika</a:t>
            </a:r>
            <a:r>
              <a:rPr lang="en-US" sz="40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E182E-24C2-478D-BD23-FAFD8314C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85744" y="5695265"/>
            <a:ext cx="4805691" cy="838831"/>
          </a:xfrm>
        </p:spPr>
        <p:txBody>
          <a:bodyPr anchor="b">
            <a:normAutofit/>
          </a:bodyPr>
          <a:lstStyle/>
          <a:p>
            <a:pPr algn="l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4"/>
                </a:gs>
                <a:gs pos="23000">
                  <a:schemeClr val="accent4"/>
                </a:gs>
                <a:gs pos="83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6" descr="Image result for adobe illustrator logo">
            <a:extLst>
              <a:ext uri="{FF2B5EF4-FFF2-40B4-BE49-F238E27FC236}">
                <a16:creationId xmlns:a16="http://schemas.microsoft.com/office/drawing/2014/main" id="{07EFC0C1-7FCC-43F2-94D8-65DC7F375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r="6517" b="1"/>
          <a:stretch/>
        </p:blipFill>
        <p:spPr bwMode="auto"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204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24E3C-1E50-4728-8CFB-75AFB25A8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Pathfinder panel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953B0-4F38-40F3-831D-1DE7C0982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koristite</a:t>
            </a:r>
            <a:r>
              <a:rPr lang="en-US" dirty="0"/>
              <a:t> </a:t>
            </a:r>
            <a:r>
              <a:rPr lang="en-US" b="1" dirty="0"/>
              <a:t>Pathfinder panel </a:t>
            </a:r>
            <a:r>
              <a:rPr lang="en-US" dirty="0" err="1"/>
              <a:t>napravljeni</a:t>
            </a:r>
            <a:r>
              <a:rPr lang="en-US" dirty="0"/>
              <a:t> figure (</a:t>
            </a:r>
            <a:r>
              <a:rPr lang="en-US" dirty="0" err="1"/>
              <a:t>oblici</a:t>
            </a:r>
            <a:r>
              <a:rPr lang="en-US" dirty="0"/>
              <a:t>)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definitivni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ne </a:t>
            </a:r>
            <a:r>
              <a:rPr lang="en-US" dirty="0" err="1"/>
              <a:t>možete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kasnije</a:t>
            </a:r>
            <a:r>
              <a:rPr lang="en-US" dirty="0"/>
              <a:t> </a:t>
            </a:r>
            <a:r>
              <a:rPr lang="en-US" dirty="0" err="1"/>
              <a:t>mijenjati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želite</a:t>
            </a:r>
            <a:r>
              <a:rPr lang="en-US" dirty="0"/>
              <a:t> da </a:t>
            </a:r>
            <a:r>
              <a:rPr lang="en-US" dirty="0" err="1"/>
              <a:t>imate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kasnije</a:t>
            </a:r>
            <a:r>
              <a:rPr lang="en-US" dirty="0"/>
              <a:t> </a:t>
            </a:r>
            <a:r>
              <a:rPr lang="en-US" dirty="0" err="1"/>
              <a:t>prepravljate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mijenjate</a:t>
            </a:r>
            <a:r>
              <a:rPr lang="en-US" dirty="0"/>
              <a:t> </a:t>
            </a:r>
            <a:r>
              <a:rPr lang="en-US" dirty="0" err="1"/>
              <a:t>koristite</a:t>
            </a:r>
            <a:r>
              <a:rPr lang="en-US" dirty="0"/>
              <a:t> Pathfinder </a:t>
            </a:r>
            <a:r>
              <a:rPr lang="en-US" dirty="0" err="1"/>
              <a:t>efekte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b="1" dirty="0"/>
              <a:t>Effect </a:t>
            </a:r>
            <a:r>
              <a:rPr lang="en-US" b="1" dirty="0" err="1"/>
              <a:t>menija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9AC248-DAC1-4014-8E2D-B90CD6C7E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590" y="4165939"/>
            <a:ext cx="1509674" cy="15096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CBF35F-DDD6-44CE-9754-D632E6142D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199" t="33185" r="14504" b="54454"/>
          <a:stretch/>
        </p:blipFill>
        <p:spPr>
          <a:xfrm>
            <a:off x="1771611" y="3927814"/>
            <a:ext cx="3343275" cy="1625964"/>
          </a:xfrm>
          <a:prstGeom prst="rect">
            <a:avLst/>
          </a:prstGeom>
        </p:spPr>
      </p:pic>
      <p:pic>
        <p:nvPicPr>
          <p:cNvPr id="9" name="Picture 6" descr="Image result for adobe illustrator logo">
            <a:extLst>
              <a:ext uri="{FF2B5EF4-FFF2-40B4-BE49-F238E27FC236}">
                <a16:creationId xmlns:a16="http://schemas.microsoft.com/office/drawing/2014/main" id="{E4D27EFD-492F-475B-BBE0-F661ABBFD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245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01CB4-DDA2-4EE2-BFA7-966B06288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Pathfinder Shape Modes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1F629-D5A1-4051-8E20-FB2B732A4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636" y="1399702"/>
            <a:ext cx="11558727" cy="4351338"/>
          </a:xfrm>
        </p:spPr>
        <p:txBody>
          <a:bodyPr/>
          <a:lstStyle/>
          <a:p>
            <a:pPr algn="just"/>
            <a:r>
              <a:rPr lang="en-US" dirty="0" err="1"/>
              <a:t>Ako</a:t>
            </a:r>
            <a:r>
              <a:rPr lang="en-US" dirty="0"/>
              <a:t> ne </a:t>
            </a:r>
            <a:r>
              <a:rPr lang="en-US" dirty="0" err="1"/>
              <a:t>vidite</a:t>
            </a:r>
            <a:r>
              <a:rPr lang="en-US" dirty="0"/>
              <a:t> Pathfinder panel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desnoj</a:t>
            </a:r>
            <a:r>
              <a:rPr lang="en-US" dirty="0"/>
              <a:t> </a:t>
            </a:r>
            <a:r>
              <a:rPr lang="en-US" dirty="0" err="1"/>
              <a:t>strani</a:t>
            </a:r>
            <a:r>
              <a:rPr lang="en-US" dirty="0"/>
              <a:t> </a:t>
            </a:r>
            <a:r>
              <a:rPr lang="en-US" dirty="0" err="1"/>
              <a:t>ekrana</a:t>
            </a:r>
            <a:r>
              <a:rPr lang="en-US" dirty="0"/>
              <a:t> </a:t>
            </a:r>
            <a:r>
              <a:rPr lang="en-US" dirty="0" err="1"/>
              <a:t>idite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/>
              <a:t>Window &gt; Pathfinder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pritisnite</a:t>
            </a:r>
            <a:r>
              <a:rPr lang="en-US" dirty="0"/>
              <a:t> </a:t>
            </a:r>
            <a:r>
              <a:rPr lang="en-US" b="1" dirty="0"/>
              <a:t>Shift + Ctrl + F9 </a:t>
            </a:r>
            <a:r>
              <a:rPr lang="en-US" dirty="0" err="1"/>
              <a:t>tastersku</a:t>
            </a:r>
            <a:r>
              <a:rPr lang="en-US" dirty="0"/>
              <a:t> </a:t>
            </a:r>
            <a:r>
              <a:rPr lang="en-US" dirty="0" err="1"/>
              <a:t>prečicu</a:t>
            </a:r>
            <a:r>
              <a:rPr lang="en-US" dirty="0"/>
              <a:t>. </a:t>
            </a:r>
          </a:p>
          <a:p>
            <a:pPr algn="just"/>
            <a:r>
              <a:rPr lang="en-US" b="1" dirty="0"/>
              <a:t>Shape Modes </a:t>
            </a:r>
            <a:r>
              <a:rPr lang="en-US" dirty="0"/>
              <a:t>je </a:t>
            </a:r>
            <a:r>
              <a:rPr lang="en-US" dirty="0" err="1"/>
              <a:t>prvi</a:t>
            </a:r>
            <a:r>
              <a:rPr lang="en-US" dirty="0"/>
              <a:t> red od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Pathfinder </a:t>
            </a:r>
            <a:r>
              <a:rPr lang="en-US" dirty="0" err="1"/>
              <a:t>panelu</a:t>
            </a:r>
            <a:r>
              <a:rPr lang="en-US" dirty="0"/>
              <a:t>. </a:t>
            </a:r>
          </a:p>
          <a:p>
            <a:pPr algn="just"/>
            <a:r>
              <a:rPr lang="en-US" b="1" dirty="0" err="1"/>
              <a:t>Napomena</a:t>
            </a:r>
            <a:r>
              <a:rPr lang="en-US" dirty="0"/>
              <a:t>: </a:t>
            </a:r>
            <a:r>
              <a:rPr lang="en-US" dirty="0" err="1"/>
              <a:t>selektujte</a:t>
            </a:r>
            <a:r>
              <a:rPr lang="en-US" dirty="0"/>
              <a:t> figure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hoćete</a:t>
            </a:r>
            <a:r>
              <a:rPr lang="en-US" dirty="0"/>
              <a:t> da </a:t>
            </a:r>
            <a:r>
              <a:rPr lang="en-US" dirty="0" err="1"/>
              <a:t>uključite</a:t>
            </a:r>
            <a:r>
              <a:rPr lang="en-US" dirty="0"/>
              <a:t> pre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koristite</a:t>
            </a:r>
            <a:r>
              <a:rPr lang="en-US" dirty="0"/>
              <a:t> Pathfinder panel </a:t>
            </a:r>
            <a:r>
              <a:rPr lang="en-US" dirty="0" err="1"/>
              <a:t>jer</a:t>
            </a:r>
            <a:r>
              <a:rPr lang="en-US" dirty="0"/>
              <a:t> Adobe Illustrator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nikakvu</a:t>
            </a:r>
            <a:r>
              <a:rPr lang="en-US" dirty="0"/>
              <a:t> </a:t>
            </a:r>
            <a:r>
              <a:rPr lang="en-US" dirty="0" err="1"/>
              <a:t>ideju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figure vi </a:t>
            </a:r>
            <a:r>
              <a:rPr lang="en-US" dirty="0" err="1"/>
              <a:t>hoćete</a:t>
            </a:r>
            <a:r>
              <a:rPr lang="en-US" dirty="0"/>
              <a:t> da </a:t>
            </a:r>
            <a:r>
              <a:rPr lang="en-US" dirty="0" err="1"/>
              <a:t>koristite</a:t>
            </a:r>
            <a:r>
              <a:rPr lang="en-US" dirty="0"/>
              <a:t>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selektovane</a:t>
            </a:r>
            <a:r>
              <a:rPr lang="en-US" dirty="0"/>
              <a:t>.</a:t>
            </a:r>
          </a:p>
        </p:txBody>
      </p:sp>
      <p:pic>
        <p:nvPicPr>
          <p:cNvPr id="4" name="Picture 6" descr="Image result for adobe illustrator logo">
            <a:extLst>
              <a:ext uri="{FF2B5EF4-FFF2-40B4-BE49-F238E27FC236}">
                <a16:creationId xmlns:a16="http://schemas.microsoft.com/office/drawing/2014/main" id="{E1393033-F631-4ACD-AA46-C4AE26935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6528FE-3589-4316-BB62-6DDB85AB4B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39" r="51189" b="33300"/>
          <a:stretch/>
        </p:blipFill>
        <p:spPr>
          <a:xfrm>
            <a:off x="8788894" y="3878177"/>
            <a:ext cx="2029164" cy="285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039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A7CEB-7770-4DF0-B0BC-DAD6046B5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308" y="1508564"/>
            <a:ext cx="10515600" cy="4351338"/>
          </a:xfrm>
        </p:spPr>
        <p:txBody>
          <a:bodyPr/>
          <a:lstStyle/>
          <a:p>
            <a:pPr algn="just"/>
            <a:r>
              <a:rPr lang="en-US" b="1" dirty="0"/>
              <a:t>Unite</a:t>
            </a:r>
            <a:r>
              <a:rPr lang="en-US" dirty="0"/>
              <a:t> je model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kombinuje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 (</a:t>
            </a:r>
            <a:r>
              <a:rPr lang="en-US" dirty="0" err="1"/>
              <a:t>oblika</a:t>
            </a:r>
            <a:r>
              <a:rPr lang="en-US" dirty="0"/>
              <a:t>)  da bi </a:t>
            </a:r>
            <a:r>
              <a:rPr lang="en-US" dirty="0" err="1"/>
              <a:t>napravio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. </a:t>
            </a:r>
            <a:r>
              <a:rPr lang="en-US" dirty="0" err="1"/>
              <a:t>Rezultirajući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pokupiti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Stroke od figure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vrhu</a:t>
            </a:r>
            <a:r>
              <a:rPr lang="en-US" dirty="0"/>
              <a:t>.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koristite</a:t>
            </a:r>
            <a:r>
              <a:rPr lang="en-US" dirty="0"/>
              <a:t> </a:t>
            </a:r>
            <a:r>
              <a:rPr lang="en-US" dirty="0" err="1"/>
              <a:t>modele</a:t>
            </a:r>
            <a:r>
              <a:rPr lang="en-US" dirty="0"/>
              <a:t> u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/>
              <a:t>redu</a:t>
            </a:r>
            <a:r>
              <a:rPr lang="en-US" dirty="0"/>
              <a:t> </a:t>
            </a:r>
            <a:r>
              <a:rPr lang="en-US" dirty="0" err="1"/>
              <a:t>možete</a:t>
            </a:r>
            <a:r>
              <a:rPr lang="en-US" dirty="0"/>
              <a:t> </a:t>
            </a:r>
            <a:r>
              <a:rPr lang="en-US" dirty="0" err="1"/>
              <a:t>pritisnuti</a:t>
            </a:r>
            <a:r>
              <a:rPr lang="en-US" dirty="0"/>
              <a:t> </a:t>
            </a:r>
            <a:r>
              <a:rPr lang="en-US" b="1" dirty="0"/>
              <a:t>Alt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tastaturi</a:t>
            </a:r>
            <a:r>
              <a:rPr lang="en-US" dirty="0"/>
              <a:t> 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kreirali</a:t>
            </a:r>
            <a:r>
              <a:rPr lang="en-US" dirty="0"/>
              <a:t> </a:t>
            </a:r>
            <a:r>
              <a:rPr lang="en-US" b="1" dirty="0"/>
              <a:t>Compound Shape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tom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dugme</a:t>
            </a:r>
            <a:r>
              <a:rPr lang="en-US" dirty="0"/>
              <a:t> Expand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postati</a:t>
            </a:r>
            <a:r>
              <a:rPr lang="en-US" dirty="0"/>
              <a:t> </a:t>
            </a:r>
            <a:r>
              <a:rPr lang="en-US" dirty="0" err="1"/>
              <a:t>aktivno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F8872D-4681-4B55-9EF0-09CAE28F0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605" y="3684233"/>
            <a:ext cx="5931029" cy="2310630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F00C8F8F-06AE-45C1-B816-FAC185A9D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080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8BD68-2DE3-40A7-AF3B-735FC5F8A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702"/>
            <a:ext cx="10515600" cy="4351338"/>
          </a:xfrm>
        </p:spPr>
        <p:txBody>
          <a:bodyPr/>
          <a:lstStyle/>
          <a:p>
            <a:pPr algn="just"/>
            <a:r>
              <a:rPr lang="en-US" b="1" dirty="0"/>
              <a:t>Minus Front</a:t>
            </a:r>
            <a:r>
              <a:rPr lang="en-US" dirty="0"/>
              <a:t> 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figure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naprijed</a:t>
            </a:r>
            <a:r>
              <a:rPr lang="en-US" dirty="0"/>
              <a:t> da </a:t>
            </a:r>
            <a:r>
              <a:rPr lang="en-US" dirty="0" err="1"/>
              <a:t>odsječe</a:t>
            </a:r>
            <a:r>
              <a:rPr lang="en-US" dirty="0"/>
              <a:t> deo od figure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pozadi</a:t>
            </a:r>
            <a:r>
              <a:rPr lang="en-US" dirty="0"/>
              <a:t>.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ne </a:t>
            </a:r>
            <a:r>
              <a:rPr lang="en-US" dirty="0" err="1"/>
              <a:t>uklanja</a:t>
            </a:r>
            <a:r>
              <a:rPr lang="en-US" dirty="0"/>
              <a:t> Stroke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primenjen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donji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8AB6F9FC-347B-4321-996C-3E35C23A3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487" y="3429000"/>
            <a:ext cx="6263979" cy="244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mage result for adobe illustrator logo">
            <a:extLst>
              <a:ext uri="{FF2B5EF4-FFF2-40B4-BE49-F238E27FC236}">
                <a16:creationId xmlns:a16="http://schemas.microsoft.com/office/drawing/2014/main" id="{9950EFF4-561A-4F09-8763-502D7041C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010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C159D-C464-4ACC-B633-5DEA33FAB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301" y="1253331"/>
            <a:ext cx="10515600" cy="4351338"/>
          </a:xfrm>
        </p:spPr>
        <p:txBody>
          <a:bodyPr/>
          <a:lstStyle/>
          <a:p>
            <a:r>
              <a:rPr lang="en-US" b="1" dirty="0"/>
              <a:t>Intersect</a:t>
            </a:r>
            <a:r>
              <a:rPr lang="en-US" dirty="0"/>
              <a:t> </a:t>
            </a:r>
            <a:r>
              <a:rPr lang="en-US" dirty="0" err="1"/>
              <a:t>odsijeca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dijelova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preklapaju</a:t>
            </a:r>
            <a:r>
              <a:rPr lang="en-US" dirty="0"/>
              <a:t>. </a:t>
            </a:r>
            <a:r>
              <a:rPr lang="en-US" dirty="0" err="1"/>
              <a:t>Očuvava</a:t>
            </a:r>
            <a:r>
              <a:rPr lang="en-US" dirty="0"/>
              <a:t> Stroke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primenjen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gornji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figuru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1723A8-EB84-4D8B-B06F-62B007D7D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423002"/>
            <a:ext cx="7612602" cy="2965743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A1F78947-234E-4489-8A84-D2B60A539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774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C14D43-E5A1-497F-A17B-983954D1EE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10" b="17853"/>
          <a:stretch/>
        </p:blipFill>
        <p:spPr>
          <a:xfrm>
            <a:off x="2598197" y="2832023"/>
            <a:ext cx="6200775" cy="188719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408B6-B799-4312-AA14-F9F869FB8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3" y="317192"/>
            <a:ext cx="11415065" cy="2452687"/>
          </a:xfrm>
        </p:spPr>
        <p:txBody>
          <a:bodyPr anchor="ctr">
            <a:normAutofit/>
          </a:bodyPr>
          <a:lstStyle/>
          <a:p>
            <a:r>
              <a:rPr lang="en-US" b="1" dirty="0"/>
              <a:t>Exclude</a:t>
            </a:r>
            <a:r>
              <a:rPr lang="en-US" dirty="0"/>
              <a:t> </a:t>
            </a:r>
            <a:r>
              <a:rPr lang="en-US" dirty="0" err="1"/>
              <a:t>odsijeca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deo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se figure </a:t>
            </a:r>
            <a:r>
              <a:rPr lang="en-US" dirty="0" err="1"/>
              <a:t>preklapaju</a:t>
            </a:r>
            <a:r>
              <a:rPr lang="en-US" dirty="0"/>
              <a:t>. </a:t>
            </a:r>
            <a:r>
              <a:rPr lang="en-US" dirty="0" err="1"/>
              <a:t>Rezultirajuća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Stroke od </a:t>
            </a:r>
            <a:r>
              <a:rPr lang="en-US" dirty="0" err="1"/>
              <a:t>gornje</a:t>
            </a:r>
            <a:r>
              <a:rPr lang="en-US" dirty="0"/>
              <a:t> figure (</a:t>
            </a:r>
            <a:r>
              <a:rPr lang="en-US" dirty="0" err="1"/>
              <a:t>objekta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30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2E95B-2CC1-449B-8F64-158BE8A6C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Pathfinders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BE106-908A-487A-879A-7B7C453E6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/>
              <a:t>Divide</a:t>
            </a:r>
            <a:r>
              <a:rPr lang="en-US" dirty="0"/>
              <a:t> </a:t>
            </a:r>
            <a:r>
              <a:rPr lang="en-US" dirty="0" err="1"/>
              <a:t>kreira</a:t>
            </a:r>
            <a:r>
              <a:rPr lang="en-US" dirty="0"/>
              <a:t> </a:t>
            </a:r>
            <a:r>
              <a:rPr lang="en-US" dirty="0" err="1"/>
              <a:t>dodatnu</a:t>
            </a:r>
            <a:r>
              <a:rPr lang="en-US" dirty="0"/>
              <a:t> </a:t>
            </a:r>
            <a:r>
              <a:rPr lang="en-US" dirty="0" err="1"/>
              <a:t>figuru</a:t>
            </a:r>
            <a:r>
              <a:rPr lang="en-US" dirty="0"/>
              <a:t> od </a:t>
            </a:r>
            <a:r>
              <a:rPr lang="en-US" dirty="0" err="1"/>
              <a:t>delova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preklapaju</a:t>
            </a:r>
            <a:r>
              <a:rPr lang="en-US" dirty="0"/>
              <a:t>. </a:t>
            </a:r>
            <a:r>
              <a:rPr lang="en-US" dirty="0" err="1"/>
              <a:t>Novonastala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Stroke od </a:t>
            </a:r>
            <a:r>
              <a:rPr lang="en-US" dirty="0" err="1"/>
              <a:t>gornje</a:t>
            </a:r>
            <a:r>
              <a:rPr lang="en-US" dirty="0"/>
              <a:t> figure.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F6EF39-6393-496B-AD02-F72BD27F7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317" y="3604334"/>
            <a:ext cx="5937713" cy="2313234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47DFA256-9330-4001-A519-CC04916E4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019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0F499-5BB5-4349-9807-900C4F92A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702"/>
            <a:ext cx="10515600" cy="4351338"/>
          </a:xfrm>
        </p:spPr>
        <p:txBody>
          <a:bodyPr/>
          <a:lstStyle/>
          <a:p>
            <a:pPr algn="just"/>
            <a:r>
              <a:rPr lang="en-US" b="1" dirty="0"/>
              <a:t>Trim</a:t>
            </a:r>
            <a:r>
              <a:rPr lang="en-US" dirty="0"/>
              <a:t> </a:t>
            </a:r>
            <a:r>
              <a:rPr lang="en-US" dirty="0" err="1"/>
              <a:t>odsijeca</a:t>
            </a:r>
            <a:r>
              <a:rPr lang="en-US" dirty="0"/>
              <a:t> </a:t>
            </a:r>
            <a:r>
              <a:rPr lang="en-US" dirty="0" err="1"/>
              <a:t>dijelove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vidljivi</a:t>
            </a:r>
            <a:r>
              <a:rPr lang="en-US" dirty="0"/>
              <a:t> (</a:t>
            </a:r>
            <a:r>
              <a:rPr lang="en-US" dirty="0" err="1"/>
              <a:t>tamo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se figure </a:t>
            </a:r>
            <a:r>
              <a:rPr lang="en-US" dirty="0" err="1"/>
              <a:t>preklapaju</a:t>
            </a:r>
            <a:r>
              <a:rPr lang="en-US" dirty="0"/>
              <a:t>) a </a:t>
            </a:r>
            <a:r>
              <a:rPr lang="en-US" dirty="0" err="1"/>
              <a:t>takođe</a:t>
            </a:r>
            <a:r>
              <a:rPr lang="en-US" dirty="0"/>
              <a:t> </a:t>
            </a:r>
            <a:r>
              <a:rPr lang="en-US" dirty="0" err="1"/>
              <a:t>uklanja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Stroke (</a:t>
            </a:r>
            <a:r>
              <a:rPr lang="en-US" dirty="0" err="1"/>
              <a:t>linija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prati</a:t>
            </a:r>
            <a:r>
              <a:rPr lang="en-US" dirty="0"/>
              <a:t> </a:t>
            </a:r>
            <a:r>
              <a:rPr lang="en-US" dirty="0" err="1"/>
              <a:t>konturu</a:t>
            </a:r>
            <a:r>
              <a:rPr lang="en-US" dirty="0"/>
              <a:t> figure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možete</a:t>
            </a:r>
            <a:r>
              <a:rPr lang="en-US" dirty="0"/>
              <a:t> je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debljinu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)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objekti</a:t>
            </a:r>
            <a:r>
              <a:rPr lang="en-US" dirty="0"/>
              <a:t> </a:t>
            </a:r>
            <a:r>
              <a:rPr lang="en-US" dirty="0" err="1"/>
              <a:t>odnosno</a:t>
            </a:r>
            <a:r>
              <a:rPr lang="en-US" dirty="0"/>
              <a:t> figure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istom</a:t>
            </a:r>
            <a:r>
              <a:rPr lang="en-US" dirty="0"/>
              <a:t> </a:t>
            </a:r>
            <a:r>
              <a:rPr lang="en-US" dirty="0" err="1"/>
              <a:t>bojom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objedinjeni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A63C87-EAD5-4EB4-8273-D13EC0E4C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024" y="3429000"/>
            <a:ext cx="6283911" cy="2448107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C107E96F-9C2D-4B14-A842-E38736722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490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4EFBA-7CAF-4797-830B-C14AA4393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308" y="1399702"/>
            <a:ext cx="10515600" cy="4351338"/>
          </a:xfrm>
        </p:spPr>
        <p:txBody>
          <a:bodyPr/>
          <a:lstStyle/>
          <a:p>
            <a:r>
              <a:rPr lang="en-US" b="1" dirty="0"/>
              <a:t>Merge</a:t>
            </a:r>
            <a:r>
              <a:rPr lang="en-US" dirty="0"/>
              <a:t> je </a:t>
            </a:r>
            <a:r>
              <a:rPr lang="en-US" dirty="0" err="1"/>
              <a:t>slična</a:t>
            </a:r>
            <a:r>
              <a:rPr lang="en-US" dirty="0"/>
              <a:t> </a:t>
            </a:r>
            <a:r>
              <a:rPr lang="en-US" dirty="0" err="1"/>
              <a:t>komanda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Trim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razlikom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figure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boje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objedinjene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6C8855-74B0-4041-9489-2DAD1AD91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583" y="2467993"/>
            <a:ext cx="5390811" cy="2100170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FDFA3808-274A-4F4F-9EB2-604979A8A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46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AE494-DF21-4CC8-AA35-81181B6CD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4" y="1258086"/>
            <a:ext cx="11066755" cy="5599914"/>
          </a:xfrm>
        </p:spPr>
        <p:txBody>
          <a:bodyPr/>
          <a:lstStyle/>
          <a:p>
            <a:pPr algn="just"/>
            <a:r>
              <a:rPr lang="en-US" b="1" dirty="0"/>
              <a:t>Crop</a:t>
            </a:r>
            <a:r>
              <a:rPr lang="en-US" dirty="0"/>
              <a:t> </a:t>
            </a:r>
            <a:r>
              <a:rPr lang="en-US" dirty="0" err="1"/>
              <a:t>odsijeca</a:t>
            </a:r>
            <a:r>
              <a:rPr lang="en-US" dirty="0"/>
              <a:t> </a:t>
            </a:r>
            <a:r>
              <a:rPr lang="en-US" dirty="0" err="1"/>
              <a:t>donji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po </a:t>
            </a:r>
            <a:r>
              <a:rPr lang="en-US" dirty="0" err="1"/>
              <a:t>konturi</a:t>
            </a:r>
            <a:r>
              <a:rPr lang="en-US" dirty="0"/>
              <a:t> </a:t>
            </a:r>
            <a:r>
              <a:rPr lang="en-US" dirty="0" err="1"/>
              <a:t>objekta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ispred</a:t>
            </a:r>
            <a:r>
              <a:rPr lang="en-US" dirty="0"/>
              <a:t>. Stroke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uklonjena</a:t>
            </a:r>
            <a:r>
              <a:rPr lang="en-US" dirty="0"/>
              <a:t> a </a:t>
            </a:r>
            <a:r>
              <a:rPr lang="en-US" dirty="0" err="1"/>
              <a:t>objekti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objedinjeni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14E19C-592E-4178-BB2B-A8172A49A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168" y="2783237"/>
            <a:ext cx="6541363" cy="2548406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5D8CA03F-C3F1-4A43-993D-844083D95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62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94BF-72FF-4A7F-B781-6264E6FC1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US" dirty="0"/>
              <a:t>   </a:t>
            </a:r>
            <a:r>
              <a:rPr lang="en-US" dirty="0" err="1"/>
              <a:t>Slojevi</a:t>
            </a:r>
            <a:r>
              <a:rPr lang="en-US" dirty="0"/>
              <a:t> (Layers)</a:t>
            </a:r>
            <a:br>
              <a:rPr lang="en-US" dirty="0"/>
            </a:br>
            <a:endParaRPr lang="en-US" dirty="0"/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EE7FC-B8D1-400C-AD5D-BC3230AC1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b="1" dirty="0" err="1"/>
              <a:t>Slojevi</a:t>
            </a:r>
            <a:r>
              <a:rPr lang="en-US" sz="2400" b="1" dirty="0"/>
              <a:t> (layers)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jedni</a:t>
            </a:r>
            <a:r>
              <a:rPr lang="en-US" sz="2400" dirty="0"/>
              <a:t> od </a:t>
            </a:r>
            <a:r>
              <a:rPr lang="en-US" sz="2400" dirty="0" err="1"/>
              <a:t>najvažnijih</a:t>
            </a:r>
            <a:r>
              <a:rPr lang="en-US" sz="2400" dirty="0"/>
              <a:t> </a:t>
            </a:r>
            <a:r>
              <a:rPr lang="en-US" sz="2400" dirty="0" err="1"/>
              <a:t>alata</a:t>
            </a:r>
            <a:r>
              <a:rPr lang="en-US" sz="2400" dirty="0"/>
              <a:t> za </a:t>
            </a:r>
            <a:r>
              <a:rPr lang="en-US" sz="2400" dirty="0" err="1"/>
              <a:t>upravljenje</a:t>
            </a:r>
            <a:r>
              <a:rPr lang="en-US" sz="2400" dirty="0"/>
              <a:t> </a:t>
            </a:r>
            <a:r>
              <a:rPr lang="en-US" sz="2400" dirty="0" err="1"/>
              <a:t>dokumentima</a:t>
            </a:r>
            <a:r>
              <a:rPr lang="en-US" sz="2400" dirty="0"/>
              <a:t> u </a:t>
            </a:r>
            <a:r>
              <a:rPr lang="en-US" sz="2400" dirty="0" err="1"/>
              <a:t>Illustrator­u</a:t>
            </a:r>
            <a:r>
              <a:rPr lang="en-US" sz="2400" dirty="0"/>
              <a:t>. U </a:t>
            </a:r>
            <a:r>
              <a:rPr lang="en-US" sz="2400" dirty="0" err="1"/>
              <a:t>suštini</a:t>
            </a:r>
            <a:r>
              <a:rPr lang="en-US" sz="2400" dirty="0"/>
              <a:t>, </a:t>
            </a:r>
            <a:r>
              <a:rPr lang="en-US" sz="2400" dirty="0" err="1"/>
              <a:t>svaki</a:t>
            </a:r>
            <a:r>
              <a:rPr lang="en-US" sz="2400" dirty="0"/>
              <a:t> element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želimo</a:t>
            </a:r>
            <a:r>
              <a:rPr lang="en-US" sz="2400" dirty="0"/>
              <a:t> da </a:t>
            </a:r>
            <a:r>
              <a:rPr lang="en-US" sz="2400" dirty="0" err="1"/>
              <a:t>dizajniramo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zasebnu</a:t>
            </a:r>
            <a:r>
              <a:rPr lang="en-US" sz="2400" dirty="0"/>
              <a:t> </a:t>
            </a:r>
            <a:r>
              <a:rPr lang="en-US" sz="2400" dirty="0" err="1"/>
              <a:t>jedinicu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da se </a:t>
            </a:r>
            <a:r>
              <a:rPr lang="en-US" sz="2400" dirty="0" err="1"/>
              <a:t>smijesti</a:t>
            </a:r>
            <a:r>
              <a:rPr lang="en-US" sz="2400" dirty="0"/>
              <a:t> u </a:t>
            </a:r>
            <a:r>
              <a:rPr lang="en-US" sz="2400" dirty="0" err="1"/>
              <a:t>svoj</a:t>
            </a:r>
            <a:r>
              <a:rPr lang="en-US" sz="2400" dirty="0"/>
              <a:t> </a:t>
            </a:r>
            <a:r>
              <a:rPr lang="en-US" sz="2400" dirty="0" err="1"/>
              <a:t>sloj</a:t>
            </a:r>
            <a:r>
              <a:rPr lang="en-US" sz="2400" dirty="0"/>
              <a:t>. </a:t>
            </a:r>
          </a:p>
          <a:p>
            <a:pPr algn="just"/>
            <a:r>
              <a:rPr lang="en-US" sz="2400" dirty="0" err="1"/>
              <a:t>Potrebno</a:t>
            </a:r>
            <a:r>
              <a:rPr lang="en-US" sz="2400" dirty="0"/>
              <a:t> je za </a:t>
            </a:r>
            <a:r>
              <a:rPr lang="en-US" sz="2400" dirty="0" err="1"/>
              <a:t>lakšu</a:t>
            </a:r>
            <a:r>
              <a:rPr lang="en-US" sz="2400" dirty="0"/>
              <a:t> </a:t>
            </a:r>
            <a:r>
              <a:rPr lang="en-US" sz="2400" dirty="0" err="1"/>
              <a:t>manipulaciju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elementima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kojima</a:t>
            </a:r>
            <a:r>
              <a:rPr lang="en-US" sz="2400" dirty="0"/>
              <a:t> </a:t>
            </a:r>
            <a:r>
              <a:rPr lang="en-US" sz="2400" dirty="0" err="1"/>
              <a:t>radimo</a:t>
            </a:r>
            <a:r>
              <a:rPr lang="en-US" sz="2400" dirty="0"/>
              <a:t> bez </a:t>
            </a:r>
            <a:r>
              <a:rPr lang="en-US" sz="2400" dirty="0" err="1"/>
              <a:t>uznemiravanja</a:t>
            </a:r>
            <a:r>
              <a:rPr lang="en-US" sz="2400" dirty="0"/>
              <a:t> </a:t>
            </a:r>
            <a:r>
              <a:rPr lang="en-US" sz="2400" dirty="0" err="1"/>
              <a:t>ostalih</a:t>
            </a:r>
            <a:r>
              <a:rPr lang="en-US" sz="2400" dirty="0"/>
              <a:t> </a:t>
            </a:r>
            <a:r>
              <a:rPr lang="en-US" sz="2400" dirty="0" err="1"/>
              <a:t>elemenata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drugim</a:t>
            </a:r>
            <a:r>
              <a:rPr lang="en-US" sz="2400" dirty="0"/>
              <a:t> </a:t>
            </a:r>
            <a:r>
              <a:rPr lang="en-US" sz="2400" dirty="0" err="1"/>
              <a:t>slojevima</a:t>
            </a:r>
            <a:r>
              <a:rPr lang="en-US" sz="2400" dirty="0"/>
              <a:t>.</a:t>
            </a:r>
          </a:p>
        </p:txBody>
      </p:sp>
      <p:pic>
        <p:nvPicPr>
          <p:cNvPr id="3074" name="Picture 2" descr="Image result for adobe illustrator logo">
            <a:extLst>
              <a:ext uri="{FF2B5EF4-FFF2-40B4-BE49-F238E27FC236}">
                <a16:creationId xmlns:a16="http://schemas.microsoft.com/office/drawing/2014/main" id="{0F092D6C-A0F9-4462-859A-9DED60B0FC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" r="5196"/>
          <a:stretch/>
        </p:blipFill>
        <p:spPr bwMode="auto"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104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558AAA-388E-4755-8135-FED5289CF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808" y="2352583"/>
            <a:ext cx="6211164" cy="241976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CADFB-F8B8-4C48-A1BC-5824C0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7959"/>
            <a:ext cx="10515600" cy="4351338"/>
          </a:xfrm>
        </p:spPr>
        <p:txBody>
          <a:bodyPr/>
          <a:lstStyle/>
          <a:p>
            <a:r>
              <a:rPr lang="en-US" b="1" dirty="0"/>
              <a:t>Outline</a:t>
            </a:r>
            <a:r>
              <a:rPr lang="en-US" dirty="0"/>
              <a:t> </a:t>
            </a:r>
            <a:r>
              <a:rPr lang="en-US" dirty="0" err="1"/>
              <a:t>uklanja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Stroke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objekta</a:t>
            </a:r>
            <a:r>
              <a:rPr lang="en-US" dirty="0"/>
              <a:t> </a:t>
            </a:r>
            <a:r>
              <a:rPr lang="en-US" dirty="0" err="1"/>
              <a:t>ostavljajući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konturu</a:t>
            </a:r>
            <a:r>
              <a:rPr lang="en-US" dirty="0"/>
              <a:t>.</a:t>
            </a:r>
          </a:p>
        </p:txBody>
      </p:sp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3764FC2F-EE6A-4B29-9066-9CB33A8F4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559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85E75-9D23-44E1-B5DE-7A31607EC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838" y="1288927"/>
            <a:ext cx="10880324" cy="5173786"/>
          </a:xfrm>
        </p:spPr>
        <p:txBody>
          <a:bodyPr/>
          <a:lstStyle/>
          <a:p>
            <a:pPr algn="just"/>
            <a:r>
              <a:rPr lang="en-US" b="1" dirty="0"/>
              <a:t>Minus Back</a:t>
            </a:r>
            <a:r>
              <a:rPr lang="en-US" dirty="0"/>
              <a:t> </a:t>
            </a:r>
            <a:r>
              <a:rPr lang="en-US" dirty="0" err="1"/>
              <a:t>uklanja</a:t>
            </a:r>
            <a:r>
              <a:rPr lang="en-US" dirty="0"/>
              <a:t> </a:t>
            </a:r>
            <a:r>
              <a:rPr lang="en-US" dirty="0" err="1"/>
              <a:t>donji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odseca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ispred</a:t>
            </a:r>
            <a:r>
              <a:rPr lang="en-US" dirty="0"/>
              <a:t> po </a:t>
            </a:r>
            <a:r>
              <a:rPr lang="en-US" dirty="0" err="1"/>
              <a:t>konturi</a:t>
            </a:r>
            <a:r>
              <a:rPr lang="en-US" dirty="0"/>
              <a:t> </a:t>
            </a:r>
            <a:r>
              <a:rPr lang="en-US" dirty="0" err="1"/>
              <a:t>objekta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. </a:t>
            </a:r>
            <a:r>
              <a:rPr lang="en-US" dirty="0" err="1"/>
              <a:t>Zadržava</a:t>
            </a:r>
            <a:r>
              <a:rPr lang="en-US" dirty="0"/>
              <a:t> Stroke </a:t>
            </a:r>
            <a:r>
              <a:rPr lang="en-US" dirty="0" err="1"/>
              <a:t>atribute</a:t>
            </a:r>
            <a:r>
              <a:rPr lang="en-US" dirty="0"/>
              <a:t> </a:t>
            </a:r>
            <a:r>
              <a:rPr lang="en-US" dirty="0" err="1"/>
              <a:t>gornjeg</a:t>
            </a:r>
            <a:r>
              <a:rPr lang="en-US" dirty="0"/>
              <a:t> </a:t>
            </a:r>
            <a:r>
              <a:rPr lang="en-US" dirty="0" err="1"/>
              <a:t>objekta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4AEC89-DACC-4E89-9894-17B3B6696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822" y="3045041"/>
            <a:ext cx="7011578" cy="2731594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50E68AD1-F3B7-4354-B965-CD7E22649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057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537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3EF30-E135-4F54-AE7B-0A4AE3346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Kopiranje</a:t>
            </a:r>
            <a:r>
              <a:rPr lang="en-US" dirty="0"/>
              <a:t> </a:t>
            </a:r>
            <a:r>
              <a:rPr lang="en-US" dirty="0" err="1"/>
              <a:t>oblika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A8DE9-FBE9-44A8-B9C7-94B097DA0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035" y="1399702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Selektujemo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 </a:t>
            </a:r>
            <a:r>
              <a:rPr lang="en-US" dirty="0" err="1"/>
              <a:t>izaberemo</a:t>
            </a:r>
            <a:r>
              <a:rPr lang="en-US" dirty="0"/>
              <a:t> </a:t>
            </a:r>
            <a:r>
              <a:rPr lang="en-US" b="1" dirty="0"/>
              <a:t>Selection Tool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držeći</a:t>
            </a:r>
            <a:r>
              <a:rPr lang="en-US" dirty="0"/>
              <a:t> </a:t>
            </a:r>
            <a:r>
              <a:rPr lang="en-US" b="1" dirty="0"/>
              <a:t>ALT</a:t>
            </a:r>
            <a:r>
              <a:rPr lang="en-US" dirty="0"/>
              <a:t> </a:t>
            </a:r>
            <a:r>
              <a:rPr lang="en-US" dirty="0" err="1"/>
              <a:t>povlačimo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5F34B9-906B-4124-86D5-76E2DC3789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25" t="36551" r="48356" b="36203"/>
          <a:stretch/>
        </p:blipFill>
        <p:spPr>
          <a:xfrm>
            <a:off x="3699984" y="3575371"/>
            <a:ext cx="4525701" cy="1868570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F4846497-7FBC-4D00-B37A-7596ADA11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203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215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87FD4-AE09-40FD-ACC1-A6D7385A3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Domaći</a:t>
            </a:r>
            <a:r>
              <a:rPr lang="en-US" b="1" dirty="0"/>
              <a:t> </a:t>
            </a:r>
            <a:r>
              <a:rPr lang="en-US" b="1" dirty="0" err="1"/>
              <a:t>zadatak</a:t>
            </a:r>
            <a:br>
              <a:rPr lang="en-US" b="1" dirty="0"/>
            </a:br>
            <a:endParaRPr lang="en-US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D9938C-5CB3-45CB-8E70-C6F0EB6AE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690" t="28536" r="50000" b="30766"/>
          <a:stretch/>
        </p:blipFill>
        <p:spPr>
          <a:xfrm>
            <a:off x="4004840" y="3044815"/>
            <a:ext cx="5231757" cy="3298595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74F2C8E3-C219-4D17-AAA6-FD52AB6CA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203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DFA845-3519-47E4-AF3F-26F39D846780}"/>
              </a:ext>
            </a:extLst>
          </p:cNvPr>
          <p:cNvSpPr txBox="1"/>
          <p:nvPr/>
        </p:nvSpPr>
        <p:spPr>
          <a:xfrm>
            <a:off x="8442664" y="5761608"/>
            <a:ext cx="3207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steljicmarina4@gmail.com</a:t>
            </a:r>
          </a:p>
        </p:txBody>
      </p:sp>
    </p:spTree>
    <p:extLst>
      <p:ext uri="{BB962C8B-B14F-4D97-AF65-F5344CB8AC3E}">
        <p14:creationId xmlns:p14="http://schemas.microsoft.com/office/powerpoint/2010/main" val="927187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39E93DA-BA0C-4FFD-8859-C0D19FF5C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97B05-835F-43CD-8ECB-50693AD9B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384" y="679731"/>
            <a:ext cx="4171994" cy="283499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 err="1"/>
              <a:t>Hvala</a:t>
            </a:r>
            <a:r>
              <a:rPr lang="en-US" sz="4800" dirty="0"/>
              <a:t> </a:t>
            </a:r>
            <a:r>
              <a:rPr lang="en-US" sz="4800" dirty="0" err="1"/>
              <a:t>na</a:t>
            </a:r>
            <a:r>
              <a:rPr lang="en-US" sz="4800" dirty="0"/>
              <a:t> </a:t>
            </a:r>
            <a:r>
              <a:rPr lang="en-US" sz="4800" dirty="0" err="1"/>
              <a:t>pažnji</a:t>
            </a:r>
            <a:endParaRPr lang="en-US" sz="4800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2062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hvala na pažnji">
            <a:extLst>
              <a:ext uri="{FF2B5EF4-FFF2-40B4-BE49-F238E27FC236}">
                <a16:creationId xmlns:a16="http://schemas.microsoft.com/office/drawing/2014/main" id="{801C5D63-0F6B-49D5-8387-86310EC704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" r="9754" b="-1"/>
          <a:stretch/>
        </p:blipFill>
        <p:spPr bwMode="auto">
          <a:xfrm>
            <a:off x="942597" y="556118"/>
            <a:ext cx="5608830" cy="563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259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C1FF3-AFC3-4297-9E07-BB1917FF83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772"/>
          <a:stretch/>
        </p:blipFill>
        <p:spPr>
          <a:xfrm>
            <a:off x="495872" y="422532"/>
            <a:ext cx="3971956" cy="43717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932A40-0A97-4365-B0C1-BD324292A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274" y="3253625"/>
            <a:ext cx="5968501" cy="33652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C89BCC-DD97-4E28-9E83-1478108EA581}"/>
              </a:ext>
            </a:extLst>
          </p:cNvPr>
          <p:cNvSpPr txBox="1"/>
          <p:nvPr/>
        </p:nvSpPr>
        <p:spPr>
          <a:xfrm>
            <a:off x="6643868" y="1570789"/>
            <a:ext cx="3190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Window/Layers</a:t>
            </a:r>
            <a:r>
              <a:rPr lang="en-US" dirty="0"/>
              <a:t> – </a:t>
            </a:r>
            <a:r>
              <a:rPr lang="en-US" dirty="0" err="1"/>
              <a:t>uključivanje</a:t>
            </a:r>
            <a:r>
              <a:rPr lang="en-US" dirty="0"/>
              <a:t> </a:t>
            </a:r>
            <a:r>
              <a:rPr lang="en-US" dirty="0" err="1"/>
              <a:t>sloja</a:t>
            </a:r>
            <a:r>
              <a:rPr lang="en-US" dirty="0"/>
              <a:t> (layer) </a:t>
            </a:r>
            <a:r>
              <a:rPr lang="en-US" dirty="0" err="1"/>
              <a:t>kartice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radnoj</a:t>
            </a:r>
            <a:r>
              <a:rPr lang="en-US" dirty="0"/>
              <a:t> </a:t>
            </a:r>
            <a:r>
              <a:rPr lang="en-US" dirty="0" err="1"/>
              <a:t>površini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4DC333B-19B2-4D78-B39A-100DD16583C7}"/>
              </a:ext>
            </a:extLst>
          </p:cNvPr>
          <p:cNvCxnSpPr>
            <a:stCxn id="6" idx="1"/>
          </p:cNvCxnSpPr>
          <p:nvPr/>
        </p:nvCxnSpPr>
        <p:spPr>
          <a:xfrm flipH="1">
            <a:off x="4340506" y="2032454"/>
            <a:ext cx="2303362" cy="76861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2254B44-7314-4013-8944-C0AF69A2282F}"/>
              </a:ext>
            </a:extLst>
          </p:cNvPr>
          <p:cNvCxnSpPr>
            <a:cxnSpLocks/>
          </p:cNvCxnSpPr>
          <p:nvPr/>
        </p:nvCxnSpPr>
        <p:spPr>
          <a:xfrm>
            <a:off x="7173157" y="2494119"/>
            <a:ext cx="3695471" cy="230012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6" descr="Image result for adobe illustrator logo">
            <a:extLst>
              <a:ext uri="{FF2B5EF4-FFF2-40B4-BE49-F238E27FC236}">
                <a16:creationId xmlns:a16="http://schemas.microsoft.com/office/drawing/2014/main" id="{97C1EC67-E3E9-45CD-A506-461F9BF6B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203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069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2019A0-594B-476E-A954-10A1846A4F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760" t="47857" r="1" b="26831"/>
          <a:stretch/>
        </p:blipFill>
        <p:spPr>
          <a:xfrm>
            <a:off x="717630" y="787079"/>
            <a:ext cx="2824223" cy="23380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A75DB3-833A-40DD-B7AD-2B4D1AF18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225" y="3125165"/>
            <a:ext cx="5968501" cy="33652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B8626D-088E-4997-8671-76E6EBB4F0FA}"/>
              </a:ext>
            </a:extLst>
          </p:cNvPr>
          <p:cNvSpPr txBox="1"/>
          <p:nvPr/>
        </p:nvSpPr>
        <p:spPr>
          <a:xfrm>
            <a:off x="5150734" y="1446835"/>
            <a:ext cx="3252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Kreiranje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 </a:t>
            </a:r>
            <a:r>
              <a:rPr lang="en-US" dirty="0" err="1"/>
              <a:t>sloja</a:t>
            </a:r>
            <a:r>
              <a:rPr lang="en-US" dirty="0"/>
              <a:t> (layer)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8540E8-E91A-447E-B26D-81A0990E170C}"/>
              </a:ext>
            </a:extLst>
          </p:cNvPr>
          <p:cNvSpPr txBox="1"/>
          <p:nvPr/>
        </p:nvSpPr>
        <p:spPr>
          <a:xfrm>
            <a:off x="893180" y="4346142"/>
            <a:ext cx="3252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Dvostrukim</a:t>
            </a:r>
            <a:r>
              <a:rPr lang="en-US" dirty="0"/>
              <a:t> </a:t>
            </a:r>
            <a:r>
              <a:rPr lang="en-US" dirty="0" err="1"/>
              <a:t>klikom</a:t>
            </a:r>
            <a:r>
              <a:rPr lang="en-US" dirty="0"/>
              <a:t> </a:t>
            </a:r>
            <a:r>
              <a:rPr lang="en-US" dirty="0" err="1"/>
              <a:t>miša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odabrani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(layer) </a:t>
            </a:r>
            <a:r>
              <a:rPr lang="en-US" dirty="0" err="1"/>
              <a:t>vršimo</a:t>
            </a:r>
            <a:r>
              <a:rPr lang="en-US" dirty="0"/>
              <a:t> </a:t>
            </a:r>
            <a:r>
              <a:rPr lang="en-US" dirty="0" err="1"/>
              <a:t>promijenu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sloja</a:t>
            </a:r>
            <a:r>
              <a:rPr lang="en-US" dirty="0"/>
              <a:t> (layer).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07E5FB0-F0BA-41DE-A0DD-7FBD817E0EA3}"/>
              </a:ext>
            </a:extLst>
          </p:cNvPr>
          <p:cNvCxnSpPr>
            <a:cxnSpLocks/>
          </p:cNvCxnSpPr>
          <p:nvPr/>
        </p:nvCxnSpPr>
        <p:spPr>
          <a:xfrm flipV="1">
            <a:off x="4282633" y="4560426"/>
            <a:ext cx="3958542" cy="24738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C20BEE4-53EE-4C7D-B713-491ADD5D2980}"/>
              </a:ext>
            </a:extLst>
          </p:cNvPr>
          <p:cNvCxnSpPr>
            <a:cxnSpLocks/>
          </p:cNvCxnSpPr>
          <p:nvPr/>
        </p:nvCxnSpPr>
        <p:spPr>
          <a:xfrm flipH="1">
            <a:off x="2519423" y="1803382"/>
            <a:ext cx="3061503" cy="70617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6" descr="Image result for adobe illustrator logo">
            <a:extLst>
              <a:ext uri="{FF2B5EF4-FFF2-40B4-BE49-F238E27FC236}">
                <a16:creationId xmlns:a16="http://schemas.microsoft.com/office/drawing/2014/main" id="{301289A4-A9AF-4080-BB84-8D2B755F9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203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97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00B47C-CDAF-47B5-9897-511E7D54DD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839" t="45978" b="27538"/>
          <a:stretch/>
        </p:blipFill>
        <p:spPr>
          <a:xfrm>
            <a:off x="613457" y="787079"/>
            <a:ext cx="3129343" cy="27229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93446C-1C0F-4E72-9456-FA2CE1FCE4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645" t="47507" b="27042"/>
          <a:stretch/>
        </p:blipFill>
        <p:spPr>
          <a:xfrm>
            <a:off x="8079129" y="3773349"/>
            <a:ext cx="3281334" cy="27132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7A9D75-5DAB-486E-B33E-62C01CF185DD}"/>
              </a:ext>
            </a:extLst>
          </p:cNvPr>
          <p:cNvSpPr txBox="1"/>
          <p:nvPr/>
        </p:nvSpPr>
        <p:spPr>
          <a:xfrm>
            <a:off x="5258624" y="2148551"/>
            <a:ext cx="319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Brisanje</a:t>
            </a:r>
            <a:r>
              <a:rPr lang="en-US" dirty="0"/>
              <a:t> </a:t>
            </a:r>
            <a:r>
              <a:rPr lang="en-US" dirty="0" err="1"/>
              <a:t>sloja</a:t>
            </a:r>
            <a:r>
              <a:rPr lang="en-US" dirty="0"/>
              <a:t> (layer)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2167C1-73FC-43CB-B455-4ECEA115CC78}"/>
              </a:ext>
            </a:extLst>
          </p:cNvPr>
          <p:cNvSpPr txBox="1"/>
          <p:nvPr/>
        </p:nvSpPr>
        <p:spPr>
          <a:xfrm>
            <a:off x="3418550" y="4537275"/>
            <a:ext cx="3190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Promjena</a:t>
            </a:r>
            <a:r>
              <a:rPr lang="en-US" dirty="0"/>
              <a:t> </a:t>
            </a:r>
            <a:r>
              <a:rPr lang="en-US" dirty="0" err="1"/>
              <a:t>vidljivosti</a:t>
            </a:r>
            <a:r>
              <a:rPr lang="en-US" dirty="0"/>
              <a:t> </a:t>
            </a:r>
            <a:r>
              <a:rPr lang="en-US" dirty="0" err="1"/>
              <a:t>slojala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Zaključavanje</a:t>
            </a:r>
            <a:r>
              <a:rPr lang="en-US" dirty="0"/>
              <a:t> </a:t>
            </a:r>
            <a:r>
              <a:rPr lang="en-US" dirty="0" err="1"/>
              <a:t>sloja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CDB0143-125D-4C59-B6D4-083226DD3498}"/>
              </a:ext>
            </a:extLst>
          </p:cNvPr>
          <p:cNvCxnSpPr>
            <a:cxnSpLocks/>
          </p:cNvCxnSpPr>
          <p:nvPr/>
        </p:nvCxnSpPr>
        <p:spPr>
          <a:xfrm flipH="1">
            <a:off x="2997843" y="2407534"/>
            <a:ext cx="2141317" cy="509286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59F7CEC-4571-41CF-A4B1-1E2BD254D85C}"/>
              </a:ext>
            </a:extLst>
          </p:cNvPr>
          <p:cNvCxnSpPr>
            <a:cxnSpLocks/>
          </p:cNvCxnSpPr>
          <p:nvPr/>
        </p:nvCxnSpPr>
        <p:spPr>
          <a:xfrm flipV="1">
            <a:off x="6213747" y="4641058"/>
            <a:ext cx="2094700" cy="13608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6D36EB7-AF43-48EC-A0F5-CE2710EBEDB8}"/>
              </a:ext>
            </a:extLst>
          </p:cNvPr>
          <p:cNvCxnSpPr>
            <a:cxnSpLocks/>
          </p:cNvCxnSpPr>
          <p:nvPr/>
        </p:nvCxnSpPr>
        <p:spPr>
          <a:xfrm flipV="1">
            <a:off x="5578997" y="4709098"/>
            <a:ext cx="2986269" cy="65256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6" descr="Image result for adobe illustrator logo">
            <a:extLst>
              <a:ext uri="{FF2B5EF4-FFF2-40B4-BE49-F238E27FC236}">
                <a16:creationId xmlns:a16="http://schemas.microsoft.com/office/drawing/2014/main" id="{003812C6-38E4-48EB-BCA1-38A6166BC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203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88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68DBC-226D-46FD-BED5-C4882440F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729" y="625404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  Selection Tools</a:t>
            </a:r>
          </a:p>
          <a:p>
            <a:pPr algn="just"/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b="1" dirty="0"/>
              <a:t>selection tool­-a </a:t>
            </a:r>
            <a:r>
              <a:rPr lang="en-US" dirty="0"/>
              <a:t>u Adobe Illustrator-u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za </a:t>
            </a:r>
            <a:r>
              <a:rPr lang="en-US" dirty="0" err="1"/>
              <a:t>selektovanje</a:t>
            </a:r>
            <a:r>
              <a:rPr lang="en-US" dirty="0"/>
              <a:t> </a:t>
            </a:r>
            <a:r>
              <a:rPr lang="en-US" dirty="0" err="1"/>
              <a:t>objekata</a:t>
            </a:r>
            <a:r>
              <a:rPr lang="en-US" dirty="0"/>
              <a:t>.</a:t>
            </a:r>
          </a:p>
          <a:p>
            <a:pPr algn="just"/>
            <a:r>
              <a:rPr lang="en-US" b="1" dirty="0"/>
              <a:t>Selection Tool: </a:t>
            </a:r>
            <a:r>
              <a:rPr lang="en-US" dirty="0" err="1"/>
              <a:t>Koristi</a:t>
            </a:r>
            <a:r>
              <a:rPr lang="en-US" dirty="0"/>
              <a:t> se za </a:t>
            </a:r>
            <a:r>
              <a:rPr lang="en-US" dirty="0" err="1"/>
              <a:t>selektovanje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kretanje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. </a:t>
            </a:r>
            <a:r>
              <a:rPr lang="en-US" dirty="0" err="1"/>
              <a:t>Takodje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za </a:t>
            </a:r>
            <a:r>
              <a:rPr lang="en-US" dirty="0" err="1"/>
              <a:t>podešavanje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. </a:t>
            </a:r>
          </a:p>
          <a:p>
            <a:pPr algn="just"/>
            <a:endParaRPr lang="en-US" dirty="0"/>
          </a:p>
          <a:p>
            <a:pPr algn="just"/>
            <a:r>
              <a:rPr lang="en-US" b="1" dirty="0"/>
              <a:t>Direct Selection Tool</a:t>
            </a:r>
            <a:r>
              <a:rPr lang="en-US" dirty="0"/>
              <a:t>: </a:t>
            </a:r>
            <a:r>
              <a:rPr lang="en-US" dirty="0" err="1"/>
              <a:t>Selektuje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tačku</a:t>
            </a:r>
            <a:r>
              <a:rPr lang="en-US" dirty="0"/>
              <a:t> (</a:t>
            </a:r>
            <a:r>
              <a:rPr lang="en-US" dirty="0" err="1"/>
              <a:t>sidrište</a:t>
            </a:r>
            <a:r>
              <a:rPr lang="en-US" dirty="0"/>
              <a:t>) </a:t>
            </a:r>
            <a:r>
              <a:rPr lang="en-US" dirty="0" err="1"/>
              <a:t>umjesto</a:t>
            </a:r>
            <a:r>
              <a:rPr lang="en-US" dirty="0"/>
              <a:t> </a:t>
            </a:r>
            <a:r>
              <a:rPr lang="en-US" dirty="0" err="1"/>
              <a:t>cijelog</a:t>
            </a:r>
            <a:r>
              <a:rPr lang="en-US" dirty="0"/>
              <a:t> </a:t>
            </a:r>
            <a:r>
              <a:rPr lang="en-US" dirty="0" err="1"/>
              <a:t>objekta</a:t>
            </a:r>
            <a:r>
              <a:rPr lang="en-US" dirty="0"/>
              <a:t>. </a:t>
            </a:r>
            <a:r>
              <a:rPr lang="en-US" dirty="0" err="1"/>
              <a:t>Koristi</a:t>
            </a:r>
            <a:r>
              <a:rPr lang="en-US" dirty="0"/>
              <a:t> se za </a:t>
            </a:r>
            <a:r>
              <a:rPr lang="en-US" dirty="0" err="1"/>
              <a:t>podešavanje</a:t>
            </a:r>
            <a:r>
              <a:rPr lang="en-US" dirty="0"/>
              <a:t> </a:t>
            </a:r>
            <a:r>
              <a:rPr lang="en-US" dirty="0" err="1"/>
              <a:t>sidrišnog</a:t>
            </a:r>
            <a:r>
              <a:rPr lang="en-US" dirty="0"/>
              <a:t> </a:t>
            </a:r>
            <a:r>
              <a:rPr lang="en-US" dirty="0" err="1"/>
              <a:t>dijela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. </a:t>
            </a:r>
            <a:r>
              <a:rPr lang="en-US" dirty="0" err="1"/>
              <a:t>Možemo</a:t>
            </a:r>
            <a:r>
              <a:rPr lang="en-US" dirty="0"/>
              <a:t> da </a:t>
            </a:r>
            <a:r>
              <a:rPr lang="en-US" dirty="0" err="1"/>
              <a:t>selektujrmo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tačaka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selekcije</a:t>
            </a:r>
            <a:r>
              <a:rPr lang="en-US" dirty="0"/>
              <a:t> </a:t>
            </a:r>
            <a:r>
              <a:rPr lang="en-US" dirty="0" err="1"/>
              <a:t>držimo</a:t>
            </a:r>
            <a:r>
              <a:rPr lang="en-US" dirty="0"/>
              <a:t> </a:t>
            </a:r>
            <a:r>
              <a:rPr lang="en-US" dirty="0" err="1"/>
              <a:t>pritisnuto</a:t>
            </a:r>
            <a:r>
              <a:rPr lang="en-US" dirty="0"/>
              <a:t> </a:t>
            </a:r>
            <a:r>
              <a:rPr lang="en-US" dirty="0" err="1"/>
              <a:t>dugme</a:t>
            </a:r>
            <a:r>
              <a:rPr lang="en-US" dirty="0"/>
              <a:t> Shift.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9E45B-6906-49A0-9091-1BF7661F0D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65" t="40844" r="52437" b="43123"/>
          <a:stretch/>
        </p:blipFill>
        <p:spPr>
          <a:xfrm>
            <a:off x="5969643" y="4638331"/>
            <a:ext cx="5107329" cy="2450489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7CB30814-5E5B-45A5-BF88-777DACEB5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6972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106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B279F-7615-4F07-A8E3-BFA973538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163" y="374329"/>
            <a:ext cx="10515600" cy="1325563"/>
          </a:xfrm>
        </p:spPr>
        <p:txBody>
          <a:bodyPr/>
          <a:lstStyle/>
          <a:p>
            <a:r>
              <a:rPr lang="en-US" dirty="0"/>
              <a:t>Shape Tools (figure (</a:t>
            </a:r>
            <a:r>
              <a:rPr lang="en-US" dirty="0" err="1"/>
              <a:t>oblici</a:t>
            </a:r>
            <a:r>
              <a:rPr lang="en-US" dirty="0"/>
              <a:t>))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49925-868D-42E8-A9F4-29D1F26B5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 </a:t>
            </a:r>
            <a:r>
              <a:rPr lang="en-US" b="1" dirty="0"/>
              <a:t>Toolbox </a:t>
            </a:r>
            <a:r>
              <a:rPr lang="en-US" b="1" dirty="0" err="1"/>
              <a:t>palti</a:t>
            </a:r>
            <a:r>
              <a:rPr lang="en-US" b="1" dirty="0"/>
              <a:t> </a:t>
            </a:r>
            <a:r>
              <a:rPr lang="en-US" dirty="0" err="1"/>
              <a:t>odaberemo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držimo</a:t>
            </a:r>
            <a:r>
              <a:rPr lang="en-US" dirty="0"/>
              <a:t> </a:t>
            </a:r>
            <a:r>
              <a:rPr lang="en-US" b="1" dirty="0"/>
              <a:t>Rectangle Tool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pojaviće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se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alatki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 (</a:t>
            </a:r>
            <a:r>
              <a:rPr lang="en-US" dirty="0" err="1"/>
              <a:t>oblika</a:t>
            </a:r>
            <a:r>
              <a:rPr lang="en-US" dirty="0"/>
              <a:t>)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možemo</a:t>
            </a:r>
            <a:r>
              <a:rPr lang="en-US" dirty="0"/>
              <a:t> da </a:t>
            </a:r>
            <a:r>
              <a:rPr lang="en-US" dirty="0" err="1"/>
              <a:t>izaberemo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9ED056-EC21-4D42-92EA-CFCEA50C34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31" t="45738" r="56139" b="35358"/>
          <a:stretch/>
        </p:blipFill>
        <p:spPr>
          <a:xfrm>
            <a:off x="1964368" y="3012310"/>
            <a:ext cx="4293678" cy="3163766"/>
          </a:xfrm>
          <a:prstGeom prst="rect">
            <a:avLst/>
          </a:prstGeom>
        </p:spPr>
      </p:pic>
      <p:pic>
        <p:nvPicPr>
          <p:cNvPr id="5" name="Picture 6" descr="Image result for adobe illustrator logo">
            <a:extLst>
              <a:ext uri="{FF2B5EF4-FFF2-40B4-BE49-F238E27FC236}">
                <a16:creationId xmlns:a16="http://schemas.microsoft.com/office/drawing/2014/main" id="{7E3E9AB0-1020-499A-A176-A237904D4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203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CE473905-B807-4C2F-AB1B-4EFB5EC43F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293" r="83566" b="68481"/>
          <a:stretch/>
        </p:blipFill>
        <p:spPr>
          <a:xfrm>
            <a:off x="6586525" y="3402654"/>
            <a:ext cx="4293678" cy="238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4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ED98D-C118-4FAA-9769-E4370482E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Crtanje</a:t>
            </a:r>
            <a:r>
              <a:rPr lang="en-US" dirty="0"/>
              <a:t> </a:t>
            </a:r>
            <a:r>
              <a:rPr lang="en-US" dirty="0" err="1"/>
              <a:t>oblika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7DF44D-3C11-43DE-83FF-5F47ABD6A3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11" t="21434" r="54905" b="31646"/>
          <a:stretch/>
        </p:blipFill>
        <p:spPr>
          <a:xfrm>
            <a:off x="4016416" y="2276665"/>
            <a:ext cx="3923818" cy="32177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C29F4D-C670-4C8F-8F50-9040CA8CF422}"/>
              </a:ext>
            </a:extLst>
          </p:cNvPr>
          <p:cNvSpPr txBox="1"/>
          <p:nvPr/>
        </p:nvSpPr>
        <p:spPr>
          <a:xfrm>
            <a:off x="230819" y="3429000"/>
            <a:ext cx="3719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Slobodno</a:t>
            </a:r>
            <a:r>
              <a:rPr lang="en-US" sz="2000" b="1" dirty="0"/>
              <a:t> </a:t>
            </a:r>
            <a:r>
              <a:rPr lang="en-US" sz="2000" b="1" dirty="0" err="1"/>
              <a:t>crtanje</a:t>
            </a:r>
            <a:r>
              <a:rPr lang="en-US" sz="2000" b="1" dirty="0"/>
              <a:t> </a:t>
            </a:r>
            <a:r>
              <a:rPr lang="en-US" sz="2000" b="1" dirty="0" err="1"/>
              <a:t>figura</a:t>
            </a:r>
            <a:r>
              <a:rPr lang="en-US" sz="2000" b="1" dirty="0"/>
              <a:t> (</a:t>
            </a:r>
            <a:r>
              <a:rPr lang="en-US" sz="2000" b="1" dirty="0" err="1"/>
              <a:t>oblika</a:t>
            </a:r>
            <a:r>
              <a:rPr lang="en-US" sz="2000" b="1" dirty="0"/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38C2-B870-4A1D-BADC-A64BF9B9585F}"/>
              </a:ext>
            </a:extLst>
          </p:cNvPr>
          <p:cNvSpPr txBox="1"/>
          <p:nvPr/>
        </p:nvSpPr>
        <p:spPr>
          <a:xfrm>
            <a:off x="7940234" y="3429000"/>
            <a:ext cx="392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Crtanje</a:t>
            </a:r>
            <a:r>
              <a:rPr lang="en-US" sz="2400" b="1" dirty="0"/>
              <a:t> </a:t>
            </a:r>
            <a:r>
              <a:rPr lang="en-US" sz="2400" b="1" dirty="0" err="1"/>
              <a:t>figura</a:t>
            </a:r>
            <a:r>
              <a:rPr lang="en-US" sz="2400" b="1" dirty="0"/>
              <a:t> (</a:t>
            </a:r>
            <a:r>
              <a:rPr lang="en-US" sz="2400" b="1" dirty="0" err="1"/>
              <a:t>oblika</a:t>
            </a:r>
            <a:r>
              <a:rPr lang="en-US" sz="2400" b="1" dirty="0"/>
              <a:t>)  + shift</a:t>
            </a:r>
          </a:p>
        </p:txBody>
      </p:sp>
      <p:pic>
        <p:nvPicPr>
          <p:cNvPr id="11" name="Picture 6" descr="Image result for adobe illustrator logo">
            <a:extLst>
              <a:ext uri="{FF2B5EF4-FFF2-40B4-BE49-F238E27FC236}">
                <a16:creationId xmlns:a16="http://schemas.microsoft.com/office/drawing/2014/main" id="{64FAC142-F0DF-4D0F-A114-38130078B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203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69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7F5803-C84F-4A07-8919-5B4F3611A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065" t="23259" r="70972" b="53865"/>
          <a:stretch/>
        </p:blipFill>
        <p:spPr>
          <a:xfrm>
            <a:off x="7052081" y="1536539"/>
            <a:ext cx="3967019" cy="3411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A8636B-6A8C-4987-AB0A-D96920AC45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33" r="66867" b="50000"/>
          <a:stretch/>
        </p:blipFill>
        <p:spPr>
          <a:xfrm>
            <a:off x="763927" y="1284790"/>
            <a:ext cx="5129477" cy="3663387"/>
          </a:xfrm>
          <a:prstGeom prst="rect">
            <a:avLst/>
          </a:prstGeom>
        </p:spPr>
      </p:pic>
      <p:pic>
        <p:nvPicPr>
          <p:cNvPr id="7" name="Picture 6" descr="Image result for adobe illustrator logo">
            <a:extLst>
              <a:ext uri="{FF2B5EF4-FFF2-40B4-BE49-F238E27FC236}">
                <a16:creationId xmlns:a16="http://schemas.microsoft.com/office/drawing/2014/main" id="{084F9889-9728-44C0-8FE1-79BC9011B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203" y="0"/>
            <a:ext cx="1399702" cy="1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767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376</Words>
  <Application>Microsoft Office PowerPoint</Application>
  <PresentationFormat>Widescreen</PresentationFormat>
  <Paragraphs>44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Osnove rada u Adobe Illustratoru (slojevi, crtanje oblika)</vt:lpstr>
      <vt:lpstr>   Slojevi (Layers) </vt:lpstr>
      <vt:lpstr>PowerPoint Presentation</vt:lpstr>
      <vt:lpstr>PowerPoint Presentation</vt:lpstr>
      <vt:lpstr>PowerPoint Presentation</vt:lpstr>
      <vt:lpstr>PowerPoint Presentation</vt:lpstr>
      <vt:lpstr>Shape Tools (figure (oblici)) </vt:lpstr>
      <vt:lpstr>Crtanje oblika</vt:lpstr>
      <vt:lpstr>PowerPoint Presentation</vt:lpstr>
      <vt:lpstr>Pathfinder panel</vt:lpstr>
      <vt:lpstr>Pathfinder Shape Modes</vt:lpstr>
      <vt:lpstr>PowerPoint Presentation</vt:lpstr>
      <vt:lpstr>PowerPoint Presentation</vt:lpstr>
      <vt:lpstr>PowerPoint Presentation</vt:lpstr>
      <vt:lpstr>PowerPoint Presentation</vt:lpstr>
      <vt:lpstr>Pathfinders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Kopiranje oblika</vt:lpstr>
      <vt:lpstr>Domaći zadatak 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Osnove rada u Adobe Illustratoru (crtanje oblika)</dc:title>
  <dc:creator>User</dc:creator>
  <cp:lastModifiedBy>User</cp:lastModifiedBy>
  <cp:revision>9</cp:revision>
  <dcterms:created xsi:type="dcterms:W3CDTF">2020-03-16T10:04:52Z</dcterms:created>
  <dcterms:modified xsi:type="dcterms:W3CDTF">2020-03-16T14:46:18Z</dcterms:modified>
</cp:coreProperties>
</file>