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7" r:id="rId7"/>
    <p:sldId id="261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3AC1E-4E6F-49F1-A16C-838718F16DA3}" type="datetimeFigureOut">
              <a:rPr lang="en-US" smtClean="0"/>
              <a:t>19.09.2020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62D80CD4-CD01-43BF-A852-35D3506EC5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3AC1E-4E6F-49F1-A16C-838718F16DA3}" type="datetimeFigureOut">
              <a:rPr lang="en-US" smtClean="0"/>
              <a:t>19.09.2020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80CD4-CD01-43BF-A852-35D3506EC5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3AC1E-4E6F-49F1-A16C-838718F16DA3}" type="datetimeFigureOut">
              <a:rPr lang="en-US" smtClean="0"/>
              <a:t>19.09.2020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80CD4-CD01-43BF-A852-35D3506EC5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3AC1E-4E6F-49F1-A16C-838718F16DA3}" type="datetimeFigureOut">
              <a:rPr lang="en-US" smtClean="0"/>
              <a:t>19.09.2020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62D80CD4-CD01-43BF-A852-35D3506EC5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3AC1E-4E6F-49F1-A16C-838718F16DA3}" type="datetimeFigureOut">
              <a:rPr lang="en-US" smtClean="0"/>
              <a:t>19.09.2020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80CD4-CD01-43BF-A852-35D3506EC5E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3AC1E-4E6F-49F1-A16C-838718F16DA3}" type="datetimeFigureOut">
              <a:rPr lang="en-US" smtClean="0"/>
              <a:t>19.09.2020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80CD4-CD01-43BF-A852-35D3506EC5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3AC1E-4E6F-49F1-A16C-838718F16DA3}" type="datetimeFigureOut">
              <a:rPr lang="en-US" smtClean="0"/>
              <a:t>19.09.2020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62D80CD4-CD01-43BF-A852-35D3506EC5EF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3AC1E-4E6F-49F1-A16C-838718F16DA3}" type="datetimeFigureOut">
              <a:rPr lang="en-US" smtClean="0"/>
              <a:t>19.09.2020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80CD4-CD01-43BF-A852-35D3506EC5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3AC1E-4E6F-49F1-A16C-838718F16DA3}" type="datetimeFigureOut">
              <a:rPr lang="en-US" smtClean="0"/>
              <a:t>19.09.2020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80CD4-CD01-43BF-A852-35D3506EC5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3AC1E-4E6F-49F1-A16C-838718F16DA3}" type="datetimeFigureOut">
              <a:rPr lang="en-US" smtClean="0"/>
              <a:t>19.09.2020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80CD4-CD01-43BF-A852-35D3506EC5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3AC1E-4E6F-49F1-A16C-838718F16DA3}" type="datetimeFigureOut">
              <a:rPr lang="en-US" smtClean="0"/>
              <a:t>19.09.2020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80CD4-CD01-43BF-A852-35D3506EC5EF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4B3AC1E-4E6F-49F1-A16C-838718F16DA3}" type="datetimeFigureOut">
              <a:rPr lang="en-US" smtClean="0"/>
              <a:t>19.09.2020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2D80CD4-CD01-43BF-A852-35D3506EC5EF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Humanizam</a:t>
            </a:r>
            <a:r>
              <a:rPr lang="en-US" dirty="0" smtClean="0"/>
              <a:t> I </a:t>
            </a:r>
            <a:r>
              <a:rPr lang="en-US" dirty="0" err="1" smtClean="0"/>
              <a:t>renesansa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437" y="188640"/>
            <a:ext cx="6288779" cy="393048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2852936"/>
            <a:ext cx="1440159" cy="24429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168927"/>
            <a:ext cx="1977684" cy="26369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8716" y="2852936"/>
            <a:ext cx="2111380" cy="1583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764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r-Latn-ME" dirty="0" smtClean="0"/>
              <a:t> </a:t>
            </a:r>
            <a:r>
              <a:rPr lang="en-US" dirty="0" err="1"/>
              <a:t>P</a:t>
            </a:r>
            <a:r>
              <a:rPr lang="en-US" dirty="0" err="1" smtClean="0"/>
              <a:t>redstavnici</a:t>
            </a:r>
            <a:r>
              <a:rPr lang="en-US" dirty="0" smtClean="0"/>
              <a:t> </a:t>
            </a:r>
            <a:r>
              <a:rPr lang="en-US" dirty="0" err="1" smtClean="0"/>
              <a:t>drugih</a:t>
            </a:r>
            <a:r>
              <a:rPr lang="en-US" dirty="0" smtClean="0"/>
              <a:t> </a:t>
            </a:r>
            <a:r>
              <a:rPr lang="en-US" dirty="0" err="1" smtClean="0"/>
              <a:t>vrsta</a:t>
            </a:r>
            <a:r>
              <a:rPr lang="en-US" dirty="0" smtClean="0"/>
              <a:t> </a:t>
            </a:r>
            <a:r>
              <a:rPr lang="en-US" dirty="0" err="1" smtClean="0"/>
              <a:t>umjetnosti</a:t>
            </a:r>
            <a:r>
              <a:rPr lang="en-US" dirty="0" smtClean="0"/>
              <a:t> u </a:t>
            </a:r>
            <a:r>
              <a:rPr lang="en-US" dirty="0" err="1" smtClean="0"/>
              <a:t>ovoj</a:t>
            </a:r>
            <a:r>
              <a:rPr lang="en-US" dirty="0" smtClean="0"/>
              <a:t> </a:t>
            </a:r>
            <a:r>
              <a:rPr lang="en-US" dirty="0" err="1" smtClean="0"/>
              <a:t>epohi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sr-Cyrl-ME" dirty="0" smtClean="0"/>
              <a:t>:</a:t>
            </a:r>
            <a:r>
              <a:rPr lang="en-US" dirty="0" smtClean="0"/>
              <a:t> </a:t>
            </a:r>
            <a:r>
              <a:rPr lang="sr-Latn-ME" dirty="0" smtClean="0"/>
              <a:t>(slikarstvo, vajarstvo, arhitektura)</a:t>
            </a:r>
          </a:p>
          <a:p>
            <a:r>
              <a:rPr lang="sr-Latn-ME" dirty="0" smtClean="0"/>
              <a:t>Mikelandjelo Buonaroti (Bazilika Sv. Petra, Stvaranje Adama...)</a:t>
            </a:r>
          </a:p>
          <a:p>
            <a:r>
              <a:rPr lang="sr-Latn-ME" dirty="0" smtClean="0"/>
              <a:t>Leonardo da Vinči (Mona Liza, Tajna večera...)</a:t>
            </a:r>
          </a:p>
          <a:p>
            <a:r>
              <a:rPr lang="sr-Latn-ME" dirty="0" smtClean="0"/>
              <a:t>Ticijan Večeli  (Uspeće bogorodice...)</a:t>
            </a:r>
          </a:p>
          <a:p>
            <a:r>
              <a:rPr lang="sr-Latn-ME" dirty="0" smtClean="0"/>
              <a:t>Donatelo (Bronzani David...)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37935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1310034"/>
            <a:ext cx="4176463" cy="5030727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789040"/>
            <a:ext cx="3888433" cy="255172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5" y="1289987"/>
            <a:ext cx="3672407" cy="2283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70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Nakon</a:t>
            </a:r>
            <a:r>
              <a:rPr lang="sr-Latn-ME" dirty="0" smtClean="0">
                <a:solidFill>
                  <a:srgbClr val="FF0000"/>
                </a:solidFill>
              </a:rPr>
              <a:t>,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kako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ga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sr-Latn-ME" dirty="0" smtClean="0">
                <a:solidFill>
                  <a:srgbClr val="FF0000"/>
                </a:solidFill>
              </a:rPr>
              <a:t>često 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nazivaju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sr-Latn-ME" dirty="0" smtClean="0">
                <a:solidFill>
                  <a:srgbClr val="FF0000"/>
                </a:solidFill>
              </a:rPr>
              <a:t>„mrač</a:t>
            </a:r>
            <a:r>
              <a:rPr lang="en-US" dirty="0" err="1" smtClean="0">
                <a:solidFill>
                  <a:srgbClr val="FF0000"/>
                </a:solidFill>
              </a:rPr>
              <a:t>nog</a:t>
            </a:r>
            <a:r>
              <a:rPr lang="sr-Cyrl-ME" dirty="0" smtClean="0">
                <a:solidFill>
                  <a:srgbClr val="FF0000"/>
                </a:solidFill>
              </a:rPr>
              <a:t>“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srednjeg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vijeka</a:t>
            </a:r>
            <a:r>
              <a:rPr lang="sr-Latn-ME" dirty="0" smtClean="0">
                <a:solidFill>
                  <a:srgbClr val="FF0000"/>
                </a:solidFill>
              </a:rPr>
              <a:t>, nova epoha koja označena kao humanizam i renesansa, predstavlja drugačiji pogled na književnost i umjetnost uopšte.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err="1" smtClean="0">
                <a:solidFill>
                  <a:srgbClr val="FF0000"/>
                </a:solidFill>
              </a:rPr>
              <a:t>Renesansa</a:t>
            </a:r>
            <a:r>
              <a:rPr lang="en-US" dirty="0" smtClean="0"/>
              <a:t> o</a:t>
            </a:r>
            <a:r>
              <a:rPr lang="sr-Latn-ME" dirty="0" smtClean="0"/>
              <a:t>značava duhovni i književni pokret u evropskoj kulturi koji traje od XIV do XVI vijeka.</a:t>
            </a:r>
          </a:p>
          <a:p>
            <a:r>
              <a:rPr lang="sr-Latn-ME" dirty="0" smtClean="0"/>
              <a:t>Italija je kolijevka renesanse, čiji gradovi</a:t>
            </a:r>
            <a:r>
              <a:rPr lang="en-US" dirty="0" smtClean="0"/>
              <a:t>, </a:t>
            </a:r>
            <a:r>
              <a:rPr lang="en-US" dirty="0" err="1" smtClean="0"/>
              <a:t>sa</a:t>
            </a:r>
            <a:r>
              <a:rPr lang="en-US" dirty="0" smtClean="0"/>
              <a:t> </a:t>
            </a:r>
            <a:r>
              <a:rPr lang="en-US" dirty="0" err="1" smtClean="0"/>
              <a:t>akcentom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Firencu</a:t>
            </a:r>
            <a:r>
              <a:rPr lang="en-US" dirty="0"/>
              <a:t>,</a:t>
            </a:r>
            <a:r>
              <a:rPr lang="sr-Latn-ME" dirty="0" smtClean="0"/>
              <a:t> postaju simbol preporoda i procvata.</a:t>
            </a:r>
          </a:p>
          <a:p>
            <a:r>
              <a:rPr lang="sr-Latn-ME" dirty="0" smtClean="0"/>
              <a:t>Otvaraju se biblioteke, galerije,univerziteti...</a:t>
            </a:r>
          </a:p>
          <a:p>
            <a:pPr marL="0" indent="0">
              <a:buNone/>
            </a:pPr>
            <a:r>
              <a:rPr lang="sr-Latn-ME" dirty="0" smtClean="0"/>
              <a:t>Takođe ekonomsko jačanje u doba renesanse doživljava svoj puni procvat . Razvijaju se trgovina, bankarstvo,industrije...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9893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ME" dirty="0" smtClean="0"/>
              <a:t>Naziv renesansa potiče od francuske riječi</a:t>
            </a:r>
          </a:p>
          <a:p>
            <a:pPr marL="0" indent="0">
              <a:buNone/>
            </a:pPr>
            <a:r>
              <a:rPr lang="sr-Latn-ME" i="1" dirty="0"/>
              <a:t>l</a:t>
            </a:r>
            <a:r>
              <a:rPr lang="sr-Latn-ME" i="1" dirty="0" smtClean="0"/>
              <a:t>a renaisance </a:t>
            </a:r>
            <a:r>
              <a:rPr lang="sr-Latn-ME" dirty="0" smtClean="0"/>
              <a:t>što znači povono rađanje</a:t>
            </a:r>
            <a:r>
              <a:rPr lang="sr-Latn-ME" i="1" dirty="0" smtClean="0"/>
              <a:t>.</a:t>
            </a:r>
          </a:p>
          <a:p>
            <a:pPr marL="0" indent="0">
              <a:buNone/>
            </a:pPr>
            <a:r>
              <a:rPr lang="sr-Latn-ME" dirty="0" smtClean="0"/>
              <a:t>Bogata</a:t>
            </a:r>
            <a:r>
              <a:rPr lang="sr-Latn-ME" i="1" dirty="0" smtClean="0"/>
              <a:t> </a:t>
            </a:r>
            <a:r>
              <a:rPr lang="sr-Latn-ME" dirty="0" smtClean="0"/>
              <a:t>i raznovrsna  književnost  po uzoru na Aristotela, Platona, Horacija, Cicerona u početku je pisana na latinskom da bi se kasnije razvitkom humanističkog shavtanja, pisala i na narodnom talijanskom jeziku.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53648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sr-Latn-ME" dirty="0"/>
              <a:t>Glavni književni žanrovi oblikovani u </a:t>
            </a:r>
            <a:r>
              <a:rPr lang="sr-Latn-ME" dirty="0" smtClean="0"/>
              <a:t>renesansi su:</a:t>
            </a:r>
            <a:endParaRPr lang="sr-Latn-ME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p</a:t>
            </a:r>
            <a:r>
              <a:rPr lang="sr-Latn-ME" dirty="0" smtClean="0"/>
              <a:t>ripovijetka</a:t>
            </a:r>
            <a:endParaRPr lang="sr-Cyrl-ME" dirty="0" smtClean="0"/>
          </a:p>
          <a:p>
            <a:r>
              <a:rPr lang="en-US" dirty="0" err="1" smtClean="0"/>
              <a:t>novela</a:t>
            </a:r>
            <a:endParaRPr lang="sr-Latn-ME" dirty="0" smtClean="0"/>
          </a:p>
          <a:p>
            <a:r>
              <a:rPr lang="en-US" dirty="0"/>
              <a:t>r</a:t>
            </a:r>
            <a:r>
              <a:rPr lang="sr-Latn-ME" dirty="0" smtClean="0"/>
              <a:t>oman</a:t>
            </a:r>
            <a:endParaRPr lang="en-US" dirty="0" smtClean="0"/>
          </a:p>
          <a:p>
            <a:r>
              <a:rPr lang="en-US" dirty="0" err="1" smtClean="0"/>
              <a:t>sonet</a:t>
            </a:r>
            <a:endParaRPr lang="sr-Latn-ME" dirty="0" smtClean="0"/>
          </a:p>
          <a:p>
            <a:r>
              <a:rPr lang="en-US" dirty="0"/>
              <a:t>e</a:t>
            </a:r>
            <a:r>
              <a:rPr lang="sr-Latn-ME" dirty="0" smtClean="0"/>
              <a:t>p</a:t>
            </a:r>
            <a:endParaRPr lang="en-US" dirty="0"/>
          </a:p>
          <a:p>
            <a:r>
              <a:rPr lang="sr-Latn-ME" dirty="0" smtClean="0"/>
              <a:t>tragedija</a:t>
            </a:r>
          </a:p>
          <a:p>
            <a:r>
              <a:rPr lang="sr-Latn-ME" dirty="0" smtClean="0"/>
              <a:t>komedija</a:t>
            </a:r>
            <a:endParaRPr lang="sr-Latn-ME" dirty="0"/>
          </a:p>
        </p:txBody>
      </p:sp>
    </p:spTree>
    <p:extLst>
      <p:ext uri="{BB962C8B-B14F-4D97-AF65-F5344CB8AC3E}">
        <p14:creationId xmlns:p14="http://schemas.microsoft.com/office/powerpoint/2010/main" val="12650429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ME" dirty="0">
                <a:solidFill>
                  <a:schemeClr val="accent1">
                    <a:lumMod val="75000"/>
                  </a:schemeClr>
                </a:solidFill>
              </a:rPr>
              <a:t>S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imbol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renesansn</a:t>
            </a:r>
            <a:r>
              <a:rPr lang="sr-Latn-ME" dirty="0" smtClean="0">
                <a:solidFill>
                  <a:schemeClr val="accent1">
                    <a:lumMod val="75000"/>
                  </a:schemeClr>
                </a:solidFill>
              </a:rPr>
              <a:t>e epohe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je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ptica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feniks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  <a:p>
            <a:r>
              <a:rPr lang="sr-Latn-ME" dirty="0" smtClean="0">
                <a:solidFill>
                  <a:schemeClr val="accent1">
                    <a:lumMod val="75000"/>
                  </a:schemeClr>
                </a:solidFill>
              </a:rPr>
              <a:t> Feniks (vatrena)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mitska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ptica</a:t>
            </a:r>
            <a:r>
              <a:rPr lang="sr-Latn-ME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starih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Egipćana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koja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živi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500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godina</a:t>
            </a:r>
            <a:r>
              <a:rPr lang="sr-Latn-ME" dirty="0" smtClean="0">
                <a:solidFill>
                  <a:schemeClr val="accent1">
                    <a:lumMod val="75000"/>
                  </a:schemeClr>
                </a:solidFill>
              </a:rPr>
              <a:t>. Nakon kraja životnog kruga izgori</a:t>
            </a:r>
            <a:r>
              <a:rPr lang="sr-Latn-ME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sr-Latn-ME" dirty="0" smtClean="0">
                <a:solidFill>
                  <a:schemeClr val="accent1">
                    <a:lumMod val="75000"/>
                  </a:schemeClr>
                </a:solidFill>
              </a:rPr>
              <a:t>i iz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sopstvenog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pepela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ponovo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se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rađa</a:t>
            </a:r>
            <a:r>
              <a:rPr lang="sr-Latn-ME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sr-Latn-ME" dirty="0" smtClean="0">
                <a:solidFill>
                  <a:schemeClr val="accent1">
                    <a:lumMod val="75000"/>
                  </a:schemeClr>
                </a:solidFill>
              </a:rPr>
              <a:t>Simbolika feniksa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odgovarala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duhovnoj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klimi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renesanse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koja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i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sama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označava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ponovno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rađanje</a:t>
            </a:r>
            <a:r>
              <a:rPr lang="sr-Latn-ME" dirty="0">
                <a:solidFill>
                  <a:schemeClr val="accent1">
                    <a:lumMod val="75000"/>
                  </a:schemeClr>
                </a:solidFill>
              </a:rPr>
              <a:t>.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1153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96752"/>
            <a:ext cx="8873815" cy="4971181"/>
          </a:xfrm>
        </p:spPr>
      </p:pic>
    </p:spTree>
    <p:extLst>
      <p:ext uri="{BB962C8B-B14F-4D97-AF65-F5344CB8AC3E}">
        <p14:creationId xmlns:p14="http://schemas.microsoft.com/office/powerpoint/2010/main" val="7486834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err="1">
                <a:solidFill>
                  <a:srgbClr val="0070C0"/>
                </a:solidFill>
              </a:rPr>
              <a:t>Humanizam</a:t>
            </a:r>
            <a:r>
              <a:rPr lang="en-US" dirty="0"/>
              <a:t> je </a:t>
            </a:r>
            <a:r>
              <a:rPr lang="en-US" dirty="0" err="1" smtClean="0"/>
              <a:t>kulturno</a:t>
            </a:r>
            <a:r>
              <a:rPr lang="sr-Latn-ME" dirty="0" smtClean="0"/>
              <a:t>-</a:t>
            </a:r>
            <a:r>
              <a:rPr lang="en-US" dirty="0" err="1" smtClean="0"/>
              <a:t>istorijska</a:t>
            </a:r>
            <a:r>
              <a:rPr lang="en-US" dirty="0" smtClean="0"/>
              <a:t> </a:t>
            </a:r>
            <a:r>
              <a:rPr lang="en-US" dirty="0" err="1"/>
              <a:t>pojava</a:t>
            </a:r>
            <a:r>
              <a:rPr lang="en-US" dirty="0"/>
              <a:t> </a:t>
            </a:r>
            <a:r>
              <a:rPr lang="en-US" dirty="0" err="1"/>
              <a:t>koja</a:t>
            </a:r>
            <a:r>
              <a:rPr lang="en-US" dirty="0"/>
              <a:t> </a:t>
            </a:r>
            <a:r>
              <a:rPr lang="en-US" dirty="0" err="1"/>
              <a:t>označava</a:t>
            </a:r>
            <a:r>
              <a:rPr lang="en-US" dirty="0"/>
              <a:t> </a:t>
            </a:r>
            <a:r>
              <a:rPr lang="en-US" dirty="0" err="1"/>
              <a:t>prelaz</a:t>
            </a:r>
            <a:r>
              <a:rPr lang="en-US" dirty="0"/>
              <a:t> </a:t>
            </a:r>
            <a:r>
              <a:rPr lang="en-US" dirty="0" err="1"/>
              <a:t>iz</a:t>
            </a:r>
            <a:r>
              <a:rPr lang="en-US" dirty="0"/>
              <a:t> </a:t>
            </a:r>
            <a:r>
              <a:rPr lang="en-US" dirty="0" err="1"/>
              <a:t>srednjeg</a:t>
            </a:r>
            <a:r>
              <a:rPr lang="en-US" dirty="0"/>
              <a:t> </a:t>
            </a:r>
            <a:r>
              <a:rPr lang="en-US" dirty="0" err="1"/>
              <a:t>vijeka</a:t>
            </a:r>
            <a:r>
              <a:rPr lang="en-US" dirty="0"/>
              <a:t> u </a:t>
            </a:r>
            <a:r>
              <a:rPr lang="en-US" dirty="0" smtClean="0"/>
              <a:t>modern</a:t>
            </a:r>
            <a:r>
              <a:rPr lang="sr-Latn-ME" dirty="0" smtClean="0"/>
              <a:t>o</a:t>
            </a:r>
            <a:r>
              <a:rPr lang="en-US" dirty="0" smtClean="0"/>
              <a:t> </a:t>
            </a:r>
            <a:r>
              <a:rPr lang="en-US" dirty="0" err="1"/>
              <a:t>doba</a:t>
            </a:r>
            <a:r>
              <a:rPr lang="en-US" dirty="0"/>
              <a:t> i </a:t>
            </a:r>
            <a:r>
              <a:rPr lang="en-US" dirty="0" err="1"/>
              <a:t>stvaranje</a:t>
            </a:r>
            <a:r>
              <a:rPr lang="en-US" dirty="0"/>
              <a:t> </a:t>
            </a:r>
            <a:r>
              <a:rPr lang="en-US" dirty="0" err="1"/>
              <a:t>savremenog</a:t>
            </a:r>
            <a:r>
              <a:rPr lang="en-US" dirty="0"/>
              <a:t> </a:t>
            </a:r>
            <a:r>
              <a:rPr lang="en-US" dirty="0" err="1"/>
              <a:t>čovjeka</a:t>
            </a:r>
            <a:r>
              <a:rPr lang="en-US" dirty="0" smtClean="0"/>
              <a:t>.</a:t>
            </a:r>
            <a:endParaRPr lang="sr-Latn-ME" dirty="0" smtClean="0"/>
          </a:p>
          <a:p>
            <a:r>
              <a:rPr lang="sr-Latn-ME" dirty="0" smtClean="0"/>
              <a:t>Pojmom humanist u XV cijeku označavao se nastavnik ili student ljudskih nauka, dostojnih čovjeka.</a:t>
            </a:r>
          </a:p>
          <a:p>
            <a:r>
              <a:rPr lang="sr-Latn-ME" dirty="0" smtClean="0"/>
              <a:t>U renesansnom društvu su se izdvojili intelektualci  koji su se nazivali humanistima.</a:t>
            </a:r>
          </a:p>
          <a:p>
            <a:r>
              <a:rPr lang="sr-Latn-ME" dirty="0" smtClean="0"/>
              <a:t>Predmet interesovanja humanista je čovječnost, humanost kao ideal.</a:t>
            </a:r>
          </a:p>
          <a:p>
            <a:r>
              <a:rPr lang="sr-Latn-ME" dirty="0" smtClean="0"/>
              <a:t>Humanizam je naučno-duhovni sadržaj epohe, dok je renesansa cjelokup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sr-Latn-ME" dirty="0" smtClean="0"/>
              <a:t>kultur</a:t>
            </a:r>
            <a:r>
              <a:rPr lang="en-US" dirty="0"/>
              <a:t>a</a:t>
            </a:r>
            <a:r>
              <a:rPr lang="sr-Latn-ME" dirty="0" smtClean="0"/>
              <a:t> epohe.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7220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ME" dirty="0" smtClean="0"/>
              <a:t>Književnost humanizma i renesanse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r-Latn-ME" dirty="0" smtClean="0"/>
              <a:t>Najveći domet u lirici renesans</a:t>
            </a:r>
            <a:r>
              <a:rPr lang="en-US" dirty="0" smtClean="0"/>
              <a:t>e</a:t>
            </a:r>
            <a:r>
              <a:rPr lang="sr-Latn-ME" dirty="0" smtClean="0"/>
              <a:t> ostvario je </a:t>
            </a:r>
            <a:r>
              <a:rPr lang="sr-Latn-ME" dirty="0" smtClean="0">
                <a:solidFill>
                  <a:srgbClr val="FF0000"/>
                </a:solidFill>
              </a:rPr>
              <a:t>Frančesko Petrarka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u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Kanconijeru</a:t>
            </a:r>
            <a:r>
              <a:rPr lang="en-US" i="1" dirty="0" smtClean="0">
                <a:solidFill>
                  <a:srgbClr val="0070C0"/>
                </a:solidFill>
              </a:rPr>
              <a:t>.</a:t>
            </a:r>
            <a:endParaRPr lang="sr-Latn-ME" i="1" dirty="0" smtClean="0">
              <a:solidFill>
                <a:srgbClr val="0070C0"/>
              </a:solidFill>
            </a:endParaRPr>
          </a:p>
          <a:p>
            <a:r>
              <a:rPr lang="sr-Latn-ME" dirty="0" smtClean="0"/>
              <a:t>Njegov sonet slijedili su mnogi savremenici ali i pjesnici kasnijih epoha.</a:t>
            </a:r>
          </a:p>
          <a:p>
            <a:r>
              <a:rPr lang="sr-Latn-ME" dirty="0" smtClean="0"/>
              <a:t>Pjesnički oblici pored soneta su:</a:t>
            </a:r>
            <a:r>
              <a:rPr lang="en-US" dirty="0" smtClean="0"/>
              <a:t> </a:t>
            </a:r>
            <a:r>
              <a:rPr lang="sr-Latn-ME" dirty="0" smtClean="0"/>
              <a:t>kancona, balada</a:t>
            </a:r>
            <a:r>
              <a:rPr lang="en-US" dirty="0" smtClean="0"/>
              <a:t> </a:t>
            </a:r>
            <a:r>
              <a:rPr lang="sr-Latn-ME" dirty="0" smtClean="0"/>
              <a:t>i</a:t>
            </a:r>
            <a:r>
              <a:rPr lang="en-US" dirty="0" smtClean="0"/>
              <a:t> </a:t>
            </a:r>
            <a:r>
              <a:rPr lang="sr-Latn-ME" dirty="0" smtClean="0"/>
              <a:t>madrigal</a:t>
            </a:r>
            <a:r>
              <a:rPr lang="en-US" dirty="0"/>
              <a:t>.</a:t>
            </a:r>
            <a:endParaRPr lang="sr-Latn-ME" dirty="0" smtClean="0"/>
          </a:p>
          <a:p>
            <a:r>
              <a:rPr lang="sr-Latn-ME" dirty="0" smtClean="0"/>
              <a:t>Takođe zastupljene su: </a:t>
            </a:r>
            <a:r>
              <a:rPr lang="en-US" dirty="0" smtClean="0"/>
              <a:t>r</a:t>
            </a:r>
            <a:r>
              <a:rPr lang="sr-Latn-ME" dirty="0" smtClean="0"/>
              <a:t>eligizne pjesme epitafi, satirično humoristične pjesme , deskriptivne i idilične.</a:t>
            </a:r>
          </a:p>
          <a:p>
            <a:endParaRPr lang="sr-Latn-ME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99088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r-Latn-ME" dirty="0" smtClean="0"/>
              <a:t>U renesansi ep je smatran uzvišenom književnom vrstom. Najpozantiji ep </a:t>
            </a:r>
            <a:r>
              <a:rPr lang="sr-Latn-ME" i="1" dirty="0" smtClean="0">
                <a:solidFill>
                  <a:srgbClr val="0070C0"/>
                </a:solidFill>
              </a:rPr>
              <a:t>Božanstvena komedija </a:t>
            </a:r>
            <a:r>
              <a:rPr lang="sr-Latn-ME" dirty="0" smtClean="0">
                <a:solidFill>
                  <a:srgbClr val="FF0000"/>
                </a:solidFill>
              </a:rPr>
              <a:t>Dante Aligijeri</a:t>
            </a:r>
          </a:p>
          <a:p>
            <a:r>
              <a:rPr lang="sr-Latn-ME" dirty="0" smtClean="0">
                <a:solidFill>
                  <a:srgbClr val="FF0000"/>
                </a:solidFill>
              </a:rPr>
              <a:t>Vilijam Šekspir </a:t>
            </a:r>
            <a:r>
              <a:rPr lang="sr-Latn-ME" dirty="0" smtClean="0"/>
              <a:t>je naistaknutiji predstavnik dramske umjetnosti ove epohe  (</a:t>
            </a:r>
            <a:r>
              <a:rPr lang="sr-Latn-ME" i="1" dirty="0" smtClean="0">
                <a:solidFill>
                  <a:srgbClr val="0070C0"/>
                </a:solidFill>
              </a:rPr>
              <a:t>Kralj Lir, Hamlet, Otelo, Romeo i Julija</a:t>
            </a:r>
            <a:r>
              <a:rPr lang="en-US" i="1" dirty="0" smtClean="0">
                <a:solidFill>
                  <a:srgbClr val="0070C0"/>
                </a:solidFill>
              </a:rPr>
              <a:t>…</a:t>
            </a:r>
            <a:r>
              <a:rPr lang="sr-Latn-ME" i="1" dirty="0" smtClean="0">
                <a:solidFill>
                  <a:srgbClr val="0070C0"/>
                </a:solidFill>
              </a:rPr>
              <a:t>)</a:t>
            </a:r>
          </a:p>
          <a:p>
            <a:r>
              <a:rPr lang="sr-Latn-ME" dirty="0" smtClean="0"/>
              <a:t>Novela je svoj  vrhuna</a:t>
            </a:r>
            <a:r>
              <a:rPr lang="en-US" dirty="0" smtClean="0"/>
              <a:t>c</a:t>
            </a:r>
            <a:r>
              <a:rPr lang="sr-Latn-ME" dirty="0" smtClean="0"/>
              <a:t> doživjela u  </a:t>
            </a:r>
            <a:r>
              <a:rPr lang="sr-Latn-ME" dirty="0" smtClean="0">
                <a:solidFill>
                  <a:srgbClr val="FF0000"/>
                </a:solidFill>
              </a:rPr>
              <a:t>Bokačovoj </a:t>
            </a:r>
            <a:r>
              <a:rPr lang="sr-Latn-ME" dirty="0" smtClean="0"/>
              <a:t>zbirci </a:t>
            </a:r>
            <a:r>
              <a:rPr lang="sr-Latn-ME" i="1" dirty="0" smtClean="0">
                <a:solidFill>
                  <a:srgbClr val="0070C0"/>
                </a:solidFill>
              </a:rPr>
              <a:t>Dekameron</a:t>
            </a:r>
            <a:r>
              <a:rPr lang="sr-Latn-ME" dirty="0" smtClean="0"/>
              <a:t>, djelo značajno ne samo za književnost već i za evropsku kulturu uopšte.</a:t>
            </a:r>
          </a:p>
          <a:p>
            <a:r>
              <a:rPr lang="en-US" dirty="0" err="1" smtClean="0"/>
              <a:t>Istaknuti</a:t>
            </a:r>
            <a:r>
              <a:rPr lang="en-US" dirty="0" smtClean="0"/>
              <a:t> </a:t>
            </a:r>
            <a:r>
              <a:rPr lang="en-US" dirty="0"/>
              <a:t>r</a:t>
            </a:r>
            <a:r>
              <a:rPr lang="sr-Latn-ME" dirty="0" smtClean="0"/>
              <a:t>omanopisac renesa</a:t>
            </a:r>
            <a:r>
              <a:rPr lang="en-US" dirty="0" smtClean="0"/>
              <a:t>ns</a:t>
            </a:r>
            <a:r>
              <a:rPr lang="sr-Latn-ME" dirty="0" smtClean="0"/>
              <a:t>e </a:t>
            </a:r>
            <a:r>
              <a:rPr lang="en-US" dirty="0" smtClean="0"/>
              <a:t> je </a:t>
            </a:r>
            <a:r>
              <a:rPr lang="sr-Latn-ME" dirty="0" smtClean="0">
                <a:solidFill>
                  <a:srgbClr val="FF0000"/>
                </a:solidFill>
              </a:rPr>
              <a:t>Migel de Servantes</a:t>
            </a:r>
            <a:r>
              <a:rPr lang="sr-Latn-ME" dirty="0" smtClean="0"/>
              <a:t>, </a:t>
            </a:r>
            <a:r>
              <a:rPr lang="sr-Latn-ME" i="1" dirty="0" smtClean="0">
                <a:solidFill>
                  <a:srgbClr val="0070C0"/>
                </a:solidFill>
              </a:rPr>
              <a:t>Don kihot.</a:t>
            </a:r>
          </a:p>
          <a:p>
            <a:endParaRPr lang="sr-Latn-ME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5858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191</TotalTime>
  <Words>468</Words>
  <Application>Microsoft Office PowerPoint</Application>
  <PresentationFormat>On-screen Show (4:3)</PresentationFormat>
  <Paragraphs>39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Trek</vt:lpstr>
      <vt:lpstr>Humanizam I renesansa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Književnost humanizma i renesanse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Humanizam I renesansa</dc:title>
  <dc:creator>Korisnik</dc:creator>
  <cp:lastModifiedBy>Korisnik</cp:lastModifiedBy>
  <cp:revision>28</cp:revision>
  <dcterms:created xsi:type="dcterms:W3CDTF">2020-04-07T11:47:41Z</dcterms:created>
  <dcterms:modified xsi:type="dcterms:W3CDTF">2020-09-19T15:44:42Z</dcterms:modified>
</cp:coreProperties>
</file>