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Segoe Print" pitchFamily="2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3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4712" y="2467700"/>
            <a:ext cx="10638577" cy="40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dirty="0">
                <a:solidFill>
                  <a:srgbClr val="2F2325"/>
                </a:solidFill>
                <a:latin typeface="Segoe Print" pitchFamily="2" charset="0"/>
              </a:rPr>
              <a:t>ENGLISH CLASS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014305" y="6719822"/>
            <a:ext cx="6259390" cy="1251878"/>
            <a:chOff x="0" y="0"/>
            <a:chExt cx="8345853" cy="166917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8345853" cy="166917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21056" y="418872"/>
              <a:ext cx="7703741" cy="736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2F2325"/>
                  </a:solidFill>
                  <a:latin typeface="Segoe Print" pitchFamily="2" charset="0"/>
                </a:rPr>
                <a:t>With Teacher </a:t>
              </a:r>
              <a:r>
                <a:rPr lang="en-US" sz="3200" dirty="0" err="1">
                  <a:solidFill>
                    <a:srgbClr val="2F2325"/>
                  </a:solidFill>
                  <a:latin typeface="Segoe Print" pitchFamily="2" charset="0"/>
                </a:rPr>
                <a:t>Elida</a:t>
              </a:r>
              <a:endParaRPr lang="en-US" sz="3200" dirty="0">
                <a:solidFill>
                  <a:srgbClr val="2F2325"/>
                </a:solidFill>
                <a:latin typeface="Segoe Print" pitchFamily="2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4320" y="2022206"/>
            <a:ext cx="1286740" cy="18514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245677" y="836088"/>
            <a:ext cx="2452500" cy="11861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042975" y="1278865"/>
            <a:ext cx="1931705" cy="10334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998685" y="8752174"/>
            <a:ext cx="2260615" cy="7799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74547" y="935355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2988" y="714012"/>
            <a:ext cx="1773331" cy="2130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6017775" y="5143500"/>
            <a:ext cx="2483050" cy="31480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898988" y="6417771"/>
            <a:ext cx="3035619" cy="3377601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99851" y="1484705"/>
            <a:ext cx="10888297" cy="2693549"/>
            <a:chOff x="0" y="0"/>
            <a:chExt cx="14517730" cy="3591398"/>
          </a:xfrm>
        </p:grpSpPr>
        <p:sp>
          <p:nvSpPr>
            <p:cNvPr id="3" name="TextBox 3"/>
            <p:cNvSpPr txBox="1"/>
            <p:nvPr/>
          </p:nvSpPr>
          <p:spPr>
            <a:xfrm>
              <a:off x="0" y="-142875"/>
              <a:ext cx="14517730" cy="1602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359"/>
                </a:lnSpc>
              </a:pPr>
              <a:r>
                <a:rPr lang="en-US" sz="7199" dirty="0">
                  <a:solidFill>
                    <a:srgbClr val="F3CB63"/>
                  </a:solidFill>
                  <a:latin typeface="Segoe Print" pitchFamily="2" charset="0"/>
                </a:rPr>
                <a:t>USED TO+ INFINITIVE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631929"/>
              <a:ext cx="14517730" cy="1959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</a:pPr>
              <a:r>
                <a:rPr lang="en-US" sz="2800" dirty="0">
                  <a:solidFill>
                    <a:srgbClr val="FFF8F3"/>
                  </a:solidFill>
                  <a:latin typeface="Segoe Print" pitchFamily="2" charset="0"/>
                </a:rPr>
                <a:t>to talk about states (e.g. with the verbs be, have, believe, like) or actions that happened regularly in the past but are no longer happening in the present. 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8409527">
            <a:off x="17010330" y="164986"/>
            <a:ext cx="901816" cy="10672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461237" y="9258300"/>
            <a:ext cx="902866" cy="3595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800000">
            <a:off x="2324662" y="2048935"/>
            <a:ext cx="558826" cy="5364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-493611" y="9263820"/>
            <a:ext cx="1912487" cy="1023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74329" y="759697"/>
            <a:ext cx="1828937" cy="1502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915604">
            <a:off x="10301624" y="9263785"/>
            <a:ext cx="1625619" cy="16276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306274">
            <a:off x="17104509" y="3371789"/>
            <a:ext cx="1186763" cy="155386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33425" y="4920717"/>
            <a:ext cx="16821150" cy="4600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dirty="0">
                <a:solidFill>
                  <a:srgbClr val="FFFFFF"/>
                </a:solidFill>
                <a:latin typeface="Segoe Print" pitchFamily="2" charset="0"/>
              </a:rPr>
              <a:t>When I was your age, I used to be very eager to learn.</a:t>
            </a:r>
          </a:p>
          <a:p>
            <a:pPr algn="ctr">
              <a:lnSpc>
                <a:spcPts val="7279"/>
              </a:lnSpc>
            </a:pPr>
            <a:r>
              <a:rPr lang="en-US" sz="4000" dirty="0">
                <a:solidFill>
                  <a:srgbClr val="FFFFFF"/>
                </a:solidFill>
                <a:latin typeface="Segoe Print" pitchFamily="2" charset="0"/>
              </a:rPr>
              <a:t>When I was kid , I used to believe that my dad was a spy.</a:t>
            </a:r>
          </a:p>
          <a:p>
            <a:pPr algn="ctr">
              <a:lnSpc>
                <a:spcPts val="7279"/>
              </a:lnSpc>
            </a:pPr>
            <a:endParaRPr sz="4000" dirty="0">
              <a:latin typeface="Segoe Print" pitchFamily="2" charset="0"/>
            </a:endParaRPr>
          </a:p>
          <a:p>
            <a:pPr algn="ctr">
              <a:lnSpc>
                <a:spcPts val="7280"/>
              </a:lnSpc>
            </a:pPr>
            <a:r>
              <a:rPr lang="en-US" sz="4000" dirty="0">
                <a:solidFill>
                  <a:srgbClr val="FFFFFF"/>
                </a:solidFill>
                <a:latin typeface="Segoe Print" pitchFamily="2" charset="0"/>
              </a:rPr>
              <a:t>NOTE: we do not use this structure to talk about single past actions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11389315" y="-369655"/>
            <a:ext cx="1028485" cy="12171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4914" y="2819564"/>
            <a:ext cx="11598172" cy="23196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8700" y="1028700"/>
            <a:ext cx="2714865" cy="20938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16944" y="6618027"/>
            <a:ext cx="528450" cy="8956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648928">
            <a:off x="13275041" y="7667831"/>
            <a:ext cx="4488501" cy="20703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5859024">
            <a:off x="-2074162" y="8037697"/>
            <a:ext cx="5354828" cy="11245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836184" y="5320005"/>
            <a:ext cx="10615633" cy="382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2F2325"/>
                </a:solidFill>
                <a:latin typeface="Segoe Print" pitchFamily="2" charset="0"/>
              </a:rPr>
              <a:t>For breakfast I'd have cereal with milk in primary school, but now I'll just have a piece of toast. </a:t>
            </a:r>
          </a:p>
          <a:p>
            <a:pPr algn="ctr">
              <a:lnSpc>
                <a:spcPts val="5040"/>
              </a:lnSpc>
            </a:pPr>
            <a:endParaRPr dirty="0">
              <a:latin typeface="Segoe Print" pitchFamily="2" charset="0"/>
            </a:endParaRPr>
          </a:p>
          <a:p>
            <a:pPr marL="0" lvl="0" indent="0" algn="ctr">
              <a:lnSpc>
                <a:spcPts val="5040"/>
              </a:lnSpc>
            </a:pPr>
            <a:r>
              <a:rPr lang="en-US" sz="3600" dirty="0">
                <a:solidFill>
                  <a:srgbClr val="2F2325"/>
                </a:solidFill>
                <a:latin typeface="Segoe Print" pitchFamily="2" charset="0"/>
              </a:rPr>
              <a:t>(e.g. after school, before going to bed, at break time, at lunchtime...)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80920" y="3123119"/>
            <a:ext cx="11326159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60"/>
              </a:lnSpc>
            </a:pPr>
            <a:r>
              <a:rPr lang="en-US" sz="4800" dirty="0">
                <a:solidFill>
                  <a:srgbClr val="FFF8F3"/>
                </a:solidFill>
                <a:latin typeface="Segoe Print" pitchFamily="2" charset="0"/>
              </a:rPr>
              <a:t>write sentences comparing your routine in primary school and now. 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726260">
            <a:off x="2062711" y="7154721"/>
            <a:ext cx="1243532" cy="21864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-1050519">
            <a:off x="15512786" y="546379"/>
            <a:ext cx="1842686" cy="2599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51036">
            <a:off x="17259300" y="3401510"/>
            <a:ext cx="366677" cy="62148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11389315" y="-369655"/>
            <a:ext cx="1028485" cy="12171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2857500"/>
            <a:ext cx="11598172" cy="23196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8700" y="1028700"/>
            <a:ext cx="2714865" cy="20938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16944" y="6618027"/>
            <a:ext cx="528450" cy="8956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63507">
            <a:off x="8738252" y="5944388"/>
            <a:ext cx="7923107" cy="36545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5859024">
            <a:off x="-2074162" y="8037697"/>
            <a:ext cx="5354828" cy="11245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480920" y="3123119"/>
            <a:ext cx="11326159" cy="127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80"/>
              </a:lnSpc>
            </a:pPr>
            <a:r>
              <a:rPr lang="en-US" sz="8800" dirty="0">
                <a:solidFill>
                  <a:srgbClr val="FFF8F3"/>
                </a:solidFill>
                <a:latin typeface="Segoe Print" pitchFamily="2" charset="0"/>
              </a:rPr>
              <a:t>THANK YOU! :)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726260">
            <a:off x="2062711" y="7154721"/>
            <a:ext cx="1243532" cy="21864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-1050519">
            <a:off x="15512786" y="546379"/>
            <a:ext cx="1842686" cy="25999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51036">
            <a:off x="17259300" y="3401510"/>
            <a:ext cx="366677" cy="62148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0247" y="1518527"/>
            <a:ext cx="9278399" cy="10021178"/>
            <a:chOff x="0" y="0"/>
            <a:chExt cx="12371198" cy="133615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367173" y="0"/>
              <a:ext cx="4959107" cy="786391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5803893"/>
              <a:ext cx="12371198" cy="755767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6302" y="1749105"/>
            <a:ext cx="626962" cy="10626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70995" y="2280429"/>
            <a:ext cx="392423" cy="6651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10800000">
            <a:off x="16831145" y="6344003"/>
            <a:ext cx="945381" cy="907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224264" y="2945553"/>
            <a:ext cx="11327356" cy="358356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641561" y="3134465"/>
            <a:ext cx="9921261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</a:pPr>
            <a:r>
              <a:rPr lang="en-US" sz="5400" u="none" dirty="0">
                <a:solidFill>
                  <a:srgbClr val="2F2325"/>
                </a:solidFill>
                <a:latin typeface="Segoe Print" pitchFamily="2" charset="0"/>
              </a:rPr>
              <a:t>Welcome, students!</a:t>
            </a:r>
          </a:p>
          <a:p>
            <a:pPr marL="0" lvl="0" indent="0" algn="ctr">
              <a:lnSpc>
                <a:spcPts val="7040"/>
              </a:lnSpc>
            </a:pPr>
            <a:r>
              <a:rPr lang="en-US" sz="5400" b="1" u="none" dirty="0">
                <a:solidFill>
                  <a:srgbClr val="2F2325"/>
                </a:solidFill>
                <a:latin typeface="Segoe Print" pitchFamily="2" charset="0"/>
              </a:rPr>
              <a:t>Focus 4Unit 1.2 Present and Past Habits</a:t>
            </a:r>
          </a:p>
          <a:p>
            <a:pPr marL="0" lvl="0" indent="0" algn="ctr">
              <a:lnSpc>
                <a:spcPts val="7040"/>
              </a:lnSpc>
            </a:pPr>
            <a:endParaRPr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3801814">
            <a:off x="14363700" y="-40156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68151" y="9691852"/>
            <a:ext cx="5668080" cy="11902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2297783" y="9258300"/>
            <a:ext cx="964135" cy="72222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3727"/>
            <a:ext cx="16175567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400"/>
              </a:lnSpc>
            </a:pPr>
            <a:r>
              <a:rPr lang="en-US" sz="8000" dirty="0">
                <a:solidFill>
                  <a:srgbClr val="F4969C"/>
                </a:solidFill>
                <a:latin typeface="Segoe Print" pitchFamily="2" charset="0"/>
              </a:rPr>
              <a:t>CLASS OBJECTIVE:</a:t>
            </a:r>
          </a:p>
          <a:p>
            <a:pPr marL="0" lvl="0" indent="0" algn="l">
              <a:lnSpc>
                <a:spcPts val="7280"/>
              </a:lnSpc>
            </a:pPr>
            <a:r>
              <a:rPr lang="en-US" sz="5600" dirty="0">
                <a:solidFill>
                  <a:srgbClr val="F4969C"/>
                </a:solidFill>
                <a:latin typeface="Segoe Print" pitchFamily="2" charset="0"/>
              </a:rPr>
              <a:t>TO TALK ABOUT PRESENT AND PAST HABITS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3467100"/>
            <a:ext cx="4336174" cy="63259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3238500"/>
            <a:ext cx="4590230" cy="669662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32194" y="3569873"/>
            <a:ext cx="3086100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Segoe Print" pitchFamily="2" charset="0"/>
              </a:rPr>
              <a:t>Present </a:t>
            </a:r>
            <a:r>
              <a:rPr lang="en-US" sz="2800" dirty="0" smtClean="0">
                <a:solidFill>
                  <a:srgbClr val="000000"/>
                </a:solidFill>
                <a:latin typeface="Segoe Print" pitchFamily="2" charset="0"/>
              </a:rPr>
              <a:t>habits</a:t>
            </a:r>
            <a:endParaRPr lang="sr-Latn-ME" sz="2800" dirty="0" smtClean="0">
              <a:solidFill>
                <a:srgbClr val="000000"/>
              </a:solidFill>
              <a:latin typeface="Segoe Print" pitchFamily="2" charset="0"/>
            </a:endParaRPr>
          </a:p>
          <a:p>
            <a:pPr algn="ctr">
              <a:lnSpc>
                <a:spcPts val="4759"/>
              </a:lnSpc>
            </a:pPr>
            <a:endParaRPr lang="sr-Latn-ME" sz="2800" dirty="0" smtClean="0">
              <a:solidFill>
                <a:srgbClr val="000000"/>
              </a:solidFill>
              <a:latin typeface="Segoe Print" pitchFamily="2" charset="0"/>
            </a:endParaRPr>
          </a:p>
          <a:p>
            <a:pPr algn="ctr">
              <a:lnSpc>
                <a:spcPts val="4759"/>
              </a:lnSpc>
            </a:pPr>
            <a:r>
              <a:rPr lang="en-US" sz="2800" dirty="0" smtClean="0">
                <a:solidFill>
                  <a:srgbClr val="000000"/>
                </a:solidFill>
                <a:latin typeface="Segoe Print" pitchFamily="2" charset="0"/>
              </a:rPr>
              <a:t>Present Simple</a:t>
            </a:r>
            <a:endParaRPr lang="sr-Latn-ME" sz="2800" dirty="0" smtClean="0">
              <a:solidFill>
                <a:srgbClr val="000000"/>
              </a:solidFill>
              <a:latin typeface="Segoe Print" pitchFamily="2" charset="0"/>
            </a:endParaRPr>
          </a:p>
          <a:p>
            <a:pPr algn="ctr">
              <a:lnSpc>
                <a:spcPts val="4759"/>
              </a:lnSpc>
            </a:pPr>
            <a:endParaRPr sz="2800" dirty="0">
              <a:latin typeface="Segoe Print" pitchFamily="2" charset="0"/>
            </a:endParaRPr>
          </a:p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Segoe Print" pitchFamily="2" charset="0"/>
              </a:rPr>
              <a:t>Present </a:t>
            </a:r>
            <a:r>
              <a:rPr lang="en-US" sz="2800" dirty="0" smtClean="0">
                <a:solidFill>
                  <a:srgbClr val="000000"/>
                </a:solidFill>
                <a:latin typeface="Segoe Print" pitchFamily="2" charset="0"/>
              </a:rPr>
              <a:t>Continuous</a:t>
            </a:r>
            <a:endParaRPr lang="sr-Latn-ME" sz="2800" dirty="0" smtClean="0">
              <a:solidFill>
                <a:srgbClr val="000000"/>
              </a:solidFill>
              <a:latin typeface="Segoe Print" pitchFamily="2" charset="0"/>
            </a:endParaRPr>
          </a:p>
          <a:p>
            <a:pPr algn="ctr">
              <a:lnSpc>
                <a:spcPts val="4759"/>
              </a:lnSpc>
            </a:pPr>
            <a:endParaRPr sz="2800" dirty="0">
              <a:latin typeface="Segoe Print" pitchFamily="2" charset="0"/>
            </a:endParaRPr>
          </a:p>
          <a:p>
            <a:pPr algn="ctr">
              <a:lnSpc>
                <a:spcPts val="4759"/>
              </a:lnSpc>
            </a:pPr>
            <a:r>
              <a:rPr lang="en-US" sz="2800" dirty="0" smtClean="0">
                <a:solidFill>
                  <a:srgbClr val="000000"/>
                </a:solidFill>
                <a:latin typeface="Segoe Print" pitchFamily="2" charset="0"/>
              </a:rPr>
              <a:t>Will</a:t>
            </a:r>
            <a:r>
              <a:rPr lang="sr-Latn-ME" sz="2800" dirty="0" smtClean="0">
                <a:solidFill>
                  <a:srgbClr val="000000"/>
                </a:solidFill>
                <a:latin typeface="Segoe Print" pitchFamily="2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Segoe Print" pitchFamily="2" charset="0"/>
              </a:rPr>
              <a:t>+</a:t>
            </a:r>
            <a:r>
              <a:rPr lang="sr-Latn-ME" sz="2800" dirty="0" smtClean="0">
                <a:solidFill>
                  <a:srgbClr val="000000"/>
                </a:solidFill>
                <a:latin typeface="Segoe Print" pitchFamily="2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Segoe Print" pitchFamily="2" charset="0"/>
              </a:rPr>
              <a:t>Infinitive</a:t>
            </a:r>
            <a:endParaRPr lang="en-US" sz="2800" dirty="0">
              <a:solidFill>
                <a:srgbClr val="000000"/>
              </a:solidFill>
              <a:latin typeface="Segoe Print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64067" y="3569873"/>
            <a:ext cx="4602953" cy="490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Segoe Print" pitchFamily="2" charset="0"/>
              </a:rPr>
              <a:t>Past Habits</a:t>
            </a:r>
          </a:p>
          <a:p>
            <a:pPr algn="ctr">
              <a:lnSpc>
                <a:spcPts val="4759"/>
              </a:lnSpc>
            </a:pPr>
            <a:endParaRPr dirty="0">
              <a:latin typeface="Segoe Print" pitchFamily="2" charset="0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Segoe Print" pitchFamily="2" charset="0"/>
              </a:rPr>
              <a:t>Past Simple </a:t>
            </a:r>
          </a:p>
          <a:p>
            <a:pPr algn="ctr">
              <a:lnSpc>
                <a:spcPts val="4759"/>
              </a:lnSpc>
            </a:pPr>
            <a:endParaRPr dirty="0">
              <a:latin typeface="Segoe Print" pitchFamily="2" charset="0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Segoe Print" pitchFamily="2" charset="0"/>
              </a:rPr>
              <a:t>Past Continuous</a:t>
            </a:r>
          </a:p>
          <a:p>
            <a:pPr algn="ctr">
              <a:lnSpc>
                <a:spcPts val="4759"/>
              </a:lnSpc>
            </a:pPr>
            <a:endParaRPr dirty="0">
              <a:latin typeface="Segoe Print" pitchFamily="2" charset="0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Segoe Print" pitchFamily="2" charset="0"/>
              </a:rPr>
              <a:t>Would + Infinitive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Segoe Print" pitchFamily="2" charset="0"/>
              </a:rPr>
              <a:t>Used to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595024" y="6031768"/>
            <a:ext cx="2664276" cy="393977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9370833"/>
            <a:ext cx="5668080" cy="1190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61668">
            <a:off x="14066625" y="7485583"/>
            <a:ext cx="3108840" cy="1760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36861" y="9135683"/>
            <a:ext cx="1181119" cy="47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431681" y="1052006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266106" y="2227883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125460">
            <a:off x="1362841" y="1193487"/>
            <a:ext cx="1406533" cy="2310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-194206" y="5275066"/>
            <a:ext cx="1648272" cy="2371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60678" y="200536"/>
            <a:ext cx="2214749" cy="7640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237742">
            <a:off x="17620453" y="4626024"/>
            <a:ext cx="1096881" cy="12980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862740" y="3002168"/>
            <a:ext cx="9876086" cy="357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200" dirty="0">
                <a:solidFill>
                  <a:srgbClr val="FFFFFF"/>
                </a:solidFill>
                <a:latin typeface="Segoe Print" pitchFamily="2" charset="0"/>
              </a:rPr>
              <a:t>Present habits</a:t>
            </a:r>
          </a:p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FFFFFF"/>
                </a:solidFill>
                <a:latin typeface="Segoe Print" pitchFamily="2" charset="0"/>
              </a:rPr>
              <a:t>Repeated present actions or states </a:t>
            </a:r>
          </a:p>
          <a:p>
            <a:pPr algn="ctr">
              <a:lnSpc>
                <a:spcPts val="7280"/>
              </a:lnSpc>
            </a:pPr>
            <a:endParaRPr dirty="0"/>
          </a:p>
        </p:txBody>
      </p:sp>
      <p:sp>
        <p:nvSpPr>
          <p:cNvPr id="12" name="TextBox 12"/>
          <p:cNvSpPr txBox="1"/>
          <p:nvPr/>
        </p:nvSpPr>
        <p:spPr>
          <a:xfrm>
            <a:off x="4205957" y="6868643"/>
            <a:ext cx="9876086" cy="2774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A4EBE1"/>
                </a:solidFill>
                <a:latin typeface="Segoe Print" pitchFamily="2" charset="0"/>
              </a:rPr>
              <a:t>When I get home, I do my homework and then practice the violin</a:t>
            </a:r>
            <a:r>
              <a:rPr lang="en-US" sz="5200" dirty="0">
                <a:solidFill>
                  <a:srgbClr val="A4EBE1"/>
                </a:solidFill>
                <a:latin typeface="Jingleberry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36861" y="762000"/>
            <a:ext cx="9876086" cy="155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Segoe Print" pitchFamily="2" charset="0"/>
              </a:rPr>
              <a:t>Present Simple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-128588"/>
            <a:ext cx="7345300" cy="10814164"/>
            <a:chOff x="0" y="-171450"/>
            <a:chExt cx="9793734" cy="14418885"/>
          </a:xfrm>
        </p:grpSpPr>
        <p:sp>
          <p:nvSpPr>
            <p:cNvPr id="3" name="TextBox 3"/>
            <p:cNvSpPr txBox="1"/>
            <p:nvPr/>
          </p:nvSpPr>
          <p:spPr>
            <a:xfrm>
              <a:off x="0" y="-171450"/>
              <a:ext cx="9793734" cy="3551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dirty="0">
                  <a:solidFill>
                    <a:srgbClr val="F4969C"/>
                  </a:solidFill>
                  <a:latin typeface="Segoe Print" pitchFamily="2" charset="0"/>
                </a:rPr>
                <a:t>PRESENT CONTINUOUS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988217"/>
              <a:ext cx="9064642" cy="10259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107" dirty="0">
                  <a:solidFill>
                    <a:srgbClr val="2F2325"/>
                  </a:solidFill>
                  <a:latin typeface="Segoe Print" pitchFamily="2" charset="0"/>
                </a:rPr>
                <a:t>present habits and  repeated actions that annoy us:</a:t>
              </a:r>
            </a:p>
            <a:p>
              <a:pPr>
                <a:lnSpc>
                  <a:spcPts val="5040"/>
                </a:lnSpc>
              </a:pPr>
              <a:endParaRPr dirty="0"/>
            </a:p>
            <a:p>
              <a:pPr>
                <a:lnSpc>
                  <a:spcPts val="5040"/>
                </a:lnSpc>
              </a:pPr>
              <a:r>
                <a:rPr lang="en-US" sz="3600" spc="107" dirty="0">
                  <a:solidFill>
                    <a:srgbClr val="2F2325"/>
                  </a:solidFill>
                  <a:latin typeface="Segoe Print" pitchFamily="2" charset="0"/>
                </a:rPr>
                <a:t>She's always putting things off and is never in time.</a:t>
              </a:r>
            </a:p>
            <a:p>
              <a:pPr>
                <a:lnSpc>
                  <a:spcPts val="5040"/>
                </a:lnSpc>
              </a:pPr>
              <a:r>
                <a:rPr lang="en-US" sz="3600" spc="107" dirty="0">
                  <a:solidFill>
                    <a:srgbClr val="2F2325"/>
                  </a:solidFill>
                  <a:latin typeface="Segoe Print" pitchFamily="2" charset="0"/>
                </a:rPr>
                <a:t>My </a:t>
              </a:r>
              <a:r>
                <a:rPr lang="en-US" sz="3600" spc="107" dirty="0" smtClean="0">
                  <a:solidFill>
                    <a:srgbClr val="2F2325"/>
                  </a:solidFill>
                  <a:latin typeface="Segoe Print" pitchFamily="2" charset="0"/>
                </a:rPr>
                <a:t>neighbors </a:t>
              </a:r>
              <a:r>
                <a:rPr lang="en-US" sz="3600" spc="107" dirty="0">
                  <a:solidFill>
                    <a:srgbClr val="2F2325"/>
                  </a:solidFill>
                  <a:latin typeface="Segoe Print" pitchFamily="2" charset="0"/>
                </a:rPr>
                <a:t>were constantly complaining about the noise. </a:t>
              </a:r>
            </a:p>
            <a:p>
              <a:pPr>
                <a:lnSpc>
                  <a:spcPts val="5040"/>
                </a:lnSpc>
              </a:pPr>
              <a:r>
                <a:rPr lang="en-US" sz="3600" spc="107" dirty="0">
                  <a:solidFill>
                    <a:srgbClr val="000000"/>
                  </a:solidFill>
                  <a:latin typeface="Segoe Print" pitchFamily="2" charset="0"/>
                </a:rPr>
                <a:t>(adverbs: always, forever, constantly, continually) </a:t>
              </a:r>
            </a:p>
            <a:p>
              <a:pPr>
                <a:lnSpc>
                  <a:spcPts val="5040"/>
                </a:lnSpc>
              </a:pPr>
              <a:endParaRPr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29298" y="1862958"/>
            <a:ext cx="6380654" cy="65610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800000">
            <a:off x="15762743" y="7107110"/>
            <a:ext cx="847209" cy="8133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366703">
            <a:off x="11362505" y="6240300"/>
            <a:ext cx="245017" cy="84488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55584" y="1028700"/>
            <a:ext cx="14576833" cy="9412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39"/>
              </a:lnSpc>
            </a:pPr>
            <a:r>
              <a:rPr lang="en-US" sz="10400" dirty="0">
                <a:solidFill>
                  <a:srgbClr val="2F2325"/>
                </a:solidFill>
                <a:latin typeface="Segoe Print" pitchFamily="2" charset="0"/>
              </a:rPr>
              <a:t>will + infinitive </a:t>
            </a:r>
          </a:p>
          <a:p>
            <a:pPr algn="ctr">
              <a:lnSpc>
                <a:spcPts val="6160"/>
              </a:lnSpc>
            </a:pPr>
            <a:r>
              <a:rPr lang="en-US" sz="5600" dirty="0">
                <a:solidFill>
                  <a:srgbClr val="2F2325"/>
                </a:solidFill>
                <a:latin typeface="Segoe Print" pitchFamily="2" charset="0"/>
              </a:rPr>
              <a:t>to talk about present actions or typical </a:t>
            </a:r>
            <a:r>
              <a:rPr lang="en-US" sz="5600" dirty="0" smtClean="0">
                <a:solidFill>
                  <a:srgbClr val="2F2325"/>
                </a:solidFill>
                <a:latin typeface="Segoe Print" pitchFamily="2" charset="0"/>
              </a:rPr>
              <a:t>behavior </a:t>
            </a:r>
            <a:endParaRPr lang="en-US" sz="5600" dirty="0">
              <a:solidFill>
                <a:srgbClr val="2F2325"/>
              </a:solidFill>
              <a:latin typeface="Segoe Print" pitchFamily="2" charset="0"/>
            </a:endParaRPr>
          </a:p>
          <a:p>
            <a:pPr algn="ctr">
              <a:lnSpc>
                <a:spcPts val="6160"/>
              </a:lnSpc>
            </a:pPr>
            <a:endParaRPr dirty="0">
              <a:latin typeface="Segoe Print" pitchFamily="2" charset="0"/>
            </a:endParaRPr>
          </a:p>
          <a:p>
            <a:pPr algn="ctr">
              <a:lnSpc>
                <a:spcPts val="6160"/>
              </a:lnSpc>
            </a:pPr>
            <a:r>
              <a:rPr lang="en-US" sz="5600" dirty="0">
                <a:solidFill>
                  <a:srgbClr val="2F2325"/>
                </a:solidFill>
                <a:latin typeface="Segoe Print" pitchFamily="2" charset="0"/>
              </a:rPr>
              <a:t>She'll watch TV or play games all day instead of studying for her exams. </a:t>
            </a:r>
          </a:p>
          <a:p>
            <a:pPr algn="ctr">
              <a:lnSpc>
                <a:spcPts val="6160"/>
              </a:lnSpc>
            </a:pPr>
            <a:r>
              <a:rPr lang="en-US" sz="5600" dirty="0">
                <a:solidFill>
                  <a:srgbClr val="2F2325"/>
                </a:solidFill>
                <a:latin typeface="Segoe Print" pitchFamily="2" charset="0"/>
              </a:rPr>
              <a:t>She will get up and move around instead of listening to the teacher. </a:t>
            </a:r>
          </a:p>
          <a:p>
            <a:pPr algn="ctr">
              <a:lnSpc>
                <a:spcPts val="6160"/>
              </a:lnSpc>
            </a:pPr>
            <a:endParaRPr dirty="0">
              <a:latin typeface="Segoe Print" pitchFamily="2" charset="0"/>
            </a:endParaRPr>
          </a:p>
          <a:p>
            <a:pPr algn="ctr">
              <a:lnSpc>
                <a:spcPts val="6160"/>
              </a:lnSpc>
            </a:pPr>
            <a:r>
              <a:rPr lang="en-US" sz="5600" dirty="0">
                <a:solidFill>
                  <a:srgbClr val="2F2325"/>
                </a:solidFill>
                <a:latin typeface="Segoe Print" pitchFamily="2" charset="0"/>
              </a:rPr>
              <a:t>NOTE: DO NOT use in </a:t>
            </a:r>
            <a:r>
              <a:rPr lang="en-US" sz="5600" dirty="0" smtClean="0">
                <a:solidFill>
                  <a:srgbClr val="2F2325"/>
                </a:solidFill>
                <a:latin typeface="Segoe Print" pitchFamily="2" charset="0"/>
              </a:rPr>
              <a:t>questions</a:t>
            </a:r>
            <a:r>
              <a:rPr lang="sr-Latn-ME" sz="5600" dirty="0" smtClean="0">
                <a:solidFill>
                  <a:srgbClr val="2F2325"/>
                </a:solidFill>
                <a:latin typeface="Segoe Print" pitchFamily="2" charset="0"/>
              </a:rPr>
              <a:t> </a:t>
            </a:r>
            <a:r>
              <a:rPr lang="en-US" sz="5600" dirty="0" smtClean="0">
                <a:solidFill>
                  <a:srgbClr val="2F2325"/>
                </a:solidFill>
                <a:latin typeface="Segoe Print" pitchFamily="2" charset="0"/>
              </a:rPr>
              <a:t>or </a:t>
            </a:r>
            <a:r>
              <a:rPr lang="en-US" sz="5600" dirty="0">
                <a:solidFill>
                  <a:srgbClr val="2F2325"/>
                </a:solidFill>
                <a:latin typeface="Segoe Print" pitchFamily="2" charset="0"/>
              </a:rPr>
              <a:t>with </a:t>
            </a:r>
            <a:r>
              <a:rPr lang="en-US" sz="5600" dirty="0" smtClean="0">
                <a:solidFill>
                  <a:srgbClr val="2F2325"/>
                </a:solidFill>
                <a:latin typeface="Segoe Print" pitchFamily="2" charset="0"/>
              </a:rPr>
              <a:t>stat</a:t>
            </a:r>
            <a:r>
              <a:rPr lang="sr-Latn-ME" sz="5600" dirty="0" smtClean="0">
                <a:solidFill>
                  <a:srgbClr val="2F2325"/>
                </a:solidFill>
                <a:latin typeface="Segoe Print" pitchFamily="2" charset="0"/>
              </a:rPr>
              <a:t>e</a:t>
            </a:r>
            <a:r>
              <a:rPr lang="en-US" sz="5600" dirty="0" smtClean="0">
                <a:solidFill>
                  <a:srgbClr val="2F2325"/>
                </a:solidFill>
                <a:latin typeface="Segoe Print" pitchFamily="2" charset="0"/>
              </a:rPr>
              <a:t> </a:t>
            </a:r>
            <a:r>
              <a:rPr lang="en-US" sz="5600" dirty="0">
                <a:solidFill>
                  <a:srgbClr val="2F2325"/>
                </a:solidFill>
                <a:latin typeface="Segoe Print" pitchFamily="2" charset="0"/>
              </a:rPr>
              <a:t>verbs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-68243" y="5595095"/>
            <a:ext cx="1243081" cy="14711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32416" y="8347942"/>
            <a:ext cx="1585170" cy="228082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23572" y="7609385"/>
            <a:ext cx="8893685" cy="48045"/>
          </a:xfrm>
          <a:prstGeom prst="rect">
            <a:avLst/>
          </a:prstGeom>
          <a:solidFill>
            <a:srgbClr val="2F2325"/>
          </a:solidFill>
        </p:spPr>
      </p:sp>
      <p:grpSp>
        <p:nvGrpSpPr>
          <p:cNvPr id="3" name="Group 3"/>
          <p:cNvGrpSpPr/>
          <p:nvPr/>
        </p:nvGrpSpPr>
        <p:grpSpPr>
          <a:xfrm>
            <a:off x="8123572" y="1028700"/>
            <a:ext cx="8945228" cy="3707498"/>
            <a:chOff x="0" y="0"/>
            <a:chExt cx="11926970" cy="4943331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1926970" cy="1995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440"/>
                </a:lnSpc>
              </a:pPr>
              <a:r>
                <a:rPr lang="en-US" sz="10399" dirty="0">
                  <a:solidFill>
                    <a:srgbClr val="F4969C"/>
                  </a:solidFill>
                  <a:latin typeface="Segoe Print" pitchFamily="2" charset="0"/>
                </a:rPr>
                <a:t>Past Simple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400627"/>
              <a:ext cx="11926970" cy="2542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dirty="0">
                  <a:solidFill>
                    <a:srgbClr val="2F2325"/>
                  </a:solidFill>
                  <a:latin typeface="Segoe Print" pitchFamily="2" charset="0"/>
                </a:rPr>
                <a:t>Past habits</a:t>
              </a:r>
            </a:p>
            <a:p>
              <a:pPr>
                <a:lnSpc>
                  <a:spcPts val="5040"/>
                </a:lnSpc>
              </a:pPr>
              <a:r>
                <a:rPr lang="en-US" sz="3600" dirty="0">
                  <a:solidFill>
                    <a:srgbClr val="2F2325"/>
                  </a:solidFill>
                  <a:latin typeface="Segoe Print" pitchFamily="2" charset="0"/>
                </a:rPr>
                <a:t>Repeated Past actions</a:t>
              </a:r>
            </a:p>
            <a:p>
              <a:pPr marL="0" lvl="0" indent="0">
                <a:lnSpc>
                  <a:spcPts val="5040"/>
                </a:lnSpc>
              </a:pPr>
              <a:r>
                <a:rPr lang="en-US" sz="3600" dirty="0">
                  <a:solidFill>
                    <a:srgbClr val="2F2325"/>
                  </a:solidFill>
                  <a:latin typeface="Segoe Print" pitchFamily="2" charset="0"/>
                </a:rPr>
                <a:t>States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123572" y="5800363"/>
            <a:ext cx="8945228" cy="150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880"/>
              </a:lnSpc>
            </a:pPr>
            <a:r>
              <a:rPr lang="en-US" sz="4200" spc="126" dirty="0">
                <a:solidFill>
                  <a:srgbClr val="2F2325"/>
                </a:solidFill>
                <a:latin typeface="Segoe Print" pitchFamily="2" charset="0"/>
              </a:rPr>
              <a:t>My grandfather picked me up from school every day.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45844" y="1776227"/>
            <a:ext cx="4840323" cy="71708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28700" y="7512183"/>
            <a:ext cx="1234289" cy="1061488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8123572" y="8433843"/>
            <a:ext cx="8893685" cy="48045"/>
          </a:xfrm>
          <a:prstGeom prst="rect">
            <a:avLst/>
          </a:prstGeom>
          <a:solidFill>
            <a:srgbClr val="2F2325"/>
          </a:solidFill>
        </p:spPr>
      </p:sp>
      <p:sp>
        <p:nvSpPr>
          <p:cNvPr id="10" name="AutoShape 10"/>
          <p:cNvSpPr/>
          <p:nvPr/>
        </p:nvSpPr>
        <p:spPr>
          <a:xfrm>
            <a:off x="8175115" y="9258300"/>
            <a:ext cx="8893685" cy="48045"/>
          </a:xfrm>
          <a:prstGeom prst="rect">
            <a:avLst/>
          </a:prstGeom>
          <a:solidFill>
            <a:srgbClr val="2F2325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800000">
            <a:off x="6581201" y="6045106"/>
            <a:ext cx="889138" cy="7646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66006" y="1339924"/>
            <a:ext cx="603487" cy="1022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60249" y="1028700"/>
            <a:ext cx="11188936" cy="149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 dirty="0">
                <a:solidFill>
                  <a:srgbClr val="2F2325"/>
                </a:solidFill>
                <a:latin typeface="Segoe Print" pitchFamily="2" charset="0"/>
              </a:rPr>
              <a:t>Past Continuous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30360" y="2667019"/>
            <a:ext cx="14457640" cy="809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599" dirty="0">
                <a:solidFill>
                  <a:srgbClr val="2F2325"/>
                </a:solidFill>
                <a:latin typeface="Segoe Print" pitchFamily="2" charset="0"/>
              </a:rPr>
              <a:t>past habits and repeated </a:t>
            </a:r>
            <a:r>
              <a:rPr lang="en-US" sz="3599" dirty="0" smtClean="0">
                <a:solidFill>
                  <a:srgbClr val="2F2325"/>
                </a:solidFill>
                <a:latin typeface="Segoe Print" pitchFamily="2" charset="0"/>
              </a:rPr>
              <a:t>actions </a:t>
            </a:r>
            <a:r>
              <a:rPr lang="en-US" sz="3599" dirty="0">
                <a:solidFill>
                  <a:srgbClr val="2F2325"/>
                </a:solidFill>
                <a:latin typeface="Segoe Print" pitchFamily="2" charset="0"/>
              </a:rPr>
              <a:t>that annoyed us</a:t>
            </a:r>
          </a:p>
          <a:p>
            <a:pPr algn="ctr">
              <a:lnSpc>
                <a:spcPts val="5040"/>
              </a:lnSpc>
            </a:pPr>
            <a:endParaRPr dirty="0">
              <a:latin typeface="Segoe Print" pitchFamily="2" charset="0"/>
            </a:endParaRPr>
          </a:p>
          <a:p>
            <a:pPr algn="ctr">
              <a:lnSpc>
                <a:spcPts val="6719"/>
              </a:lnSpc>
            </a:pPr>
            <a:endParaRPr dirty="0">
              <a:latin typeface="Segoe Print" pitchFamily="2" charset="0"/>
            </a:endParaRP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2F2325"/>
                </a:solidFill>
                <a:latin typeface="Segoe Print" pitchFamily="2" charset="0"/>
              </a:rPr>
              <a:t>My </a:t>
            </a:r>
            <a:r>
              <a:rPr lang="en-US" sz="4800" dirty="0" smtClean="0">
                <a:solidFill>
                  <a:srgbClr val="2F2325"/>
                </a:solidFill>
                <a:latin typeface="Segoe Print" pitchFamily="2" charset="0"/>
              </a:rPr>
              <a:t>neighbors </a:t>
            </a:r>
            <a:r>
              <a:rPr lang="en-US" sz="4800" dirty="0">
                <a:solidFill>
                  <a:srgbClr val="2F2325"/>
                </a:solidFill>
                <a:latin typeface="Segoe Print" pitchFamily="2" charset="0"/>
              </a:rPr>
              <a:t>were always complaining about the noise.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2F2325"/>
                </a:solidFill>
                <a:latin typeface="Segoe Print" pitchFamily="2" charset="0"/>
              </a:rPr>
              <a:t>She was always fidgeting and handing in her homework late.</a:t>
            </a:r>
          </a:p>
          <a:p>
            <a:pPr algn="ctr">
              <a:lnSpc>
                <a:spcPts val="5040"/>
              </a:lnSpc>
            </a:pPr>
            <a:endParaRPr dirty="0">
              <a:latin typeface="Segoe Print" pitchFamily="2" charset="0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2F2325"/>
                </a:solidFill>
                <a:latin typeface="Segoe Print" pitchFamily="2" charset="0"/>
              </a:rPr>
              <a:t>       Adverbs: always, continually, constantly, forever. </a:t>
            </a:r>
          </a:p>
          <a:p>
            <a:pPr algn="ctr">
              <a:lnSpc>
                <a:spcPts val="5040"/>
              </a:lnSpc>
            </a:pPr>
            <a:endParaRPr dirty="0"/>
          </a:p>
          <a:p>
            <a:pPr marL="0" lvl="0" indent="0" algn="ctr">
              <a:lnSpc>
                <a:spcPts val="5039"/>
              </a:lnSpc>
            </a:pPr>
            <a:endParaRPr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7353300"/>
            <a:ext cx="6028489" cy="231343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82302"/>
            <a:ext cx="7228220" cy="8422875"/>
            <a:chOff x="0" y="0"/>
            <a:chExt cx="9637627" cy="11230500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9637627" cy="1582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680"/>
                </a:lnSpc>
              </a:pPr>
              <a:r>
                <a:rPr lang="en-US" sz="6600" dirty="0">
                  <a:solidFill>
                    <a:srgbClr val="FFF8F3"/>
                  </a:solidFill>
                  <a:latin typeface="Segoe Print" pitchFamily="2" charset="0"/>
                </a:rPr>
                <a:t>Would +infinitive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93198"/>
              <a:ext cx="8939462" cy="33928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040"/>
                </a:lnSpc>
              </a:pPr>
              <a:r>
                <a:rPr lang="en-US" sz="3600" dirty="0">
                  <a:solidFill>
                    <a:srgbClr val="F3CB63"/>
                  </a:solidFill>
                  <a:latin typeface="Segoe Print" pitchFamily="2" charset="0"/>
                </a:rPr>
                <a:t>to talk about past actions or </a:t>
              </a:r>
              <a:r>
                <a:rPr lang="en-US" sz="3600" dirty="0" smtClean="0">
                  <a:solidFill>
                    <a:srgbClr val="F3CB63"/>
                  </a:solidFill>
                  <a:latin typeface="Segoe Print" pitchFamily="2" charset="0"/>
                </a:rPr>
                <a:t>behavior </a:t>
              </a:r>
              <a:r>
                <a:rPr lang="en-US" sz="3600" dirty="0">
                  <a:solidFill>
                    <a:srgbClr val="F3CB63"/>
                  </a:solidFill>
                  <a:latin typeface="Segoe Print" pitchFamily="2" charset="0"/>
                </a:rPr>
                <a:t>typical for someone (BUT NOT STATES and IN QUESTIONS)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13852"/>
              <a:ext cx="8939462" cy="4616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96" dirty="0">
                  <a:solidFill>
                    <a:srgbClr val="FFF8F3"/>
                  </a:solidFill>
                  <a:latin typeface="Segoe Print" pitchFamily="2" charset="0"/>
                </a:rPr>
                <a:t>Martha would ask the teacher plenty of questions after every lesson. She vas very curious.</a:t>
              </a:r>
            </a:p>
            <a:p>
              <a:pPr>
                <a:lnSpc>
                  <a:spcPts val="4480"/>
                </a:lnSpc>
              </a:pPr>
              <a:r>
                <a:rPr lang="en-US" sz="3200" spc="96" dirty="0">
                  <a:solidFill>
                    <a:srgbClr val="FFF8F3"/>
                  </a:solidFill>
                  <a:latin typeface="Segoe Print" pitchFamily="2" charset="0"/>
                </a:rPr>
                <a:t>Her teachers would complain about her disruptive </a:t>
              </a:r>
              <a:r>
                <a:rPr lang="en-US" sz="3200" spc="96" dirty="0" smtClean="0">
                  <a:solidFill>
                    <a:srgbClr val="FFF8F3"/>
                  </a:solidFill>
                  <a:latin typeface="Segoe Print" pitchFamily="2" charset="0"/>
                </a:rPr>
                <a:t>behavior.</a:t>
              </a:r>
              <a:endParaRPr lang="en-US" sz="3200" spc="96" dirty="0">
                <a:solidFill>
                  <a:srgbClr val="FFF8F3"/>
                </a:solidFill>
                <a:latin typeface="Segoe Print" pitchFamily="2" charset="0"/>
              </a:endParaRPr>
            </a:p>
            <a:p>
              <a:pPr marL="0" lvl="0" indent="0">
                <a:lnSpc>
                  <a:spcPts val="4480"/>
                </a:lnSpc>
              </a:pPr>
              <a:endParaRPr dirty="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979588">
            <a:off x="14685332" y="3000450"/>
            <a:ext cx="2458091" cy="26011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230811" y="6944867"/>
            <a:ext cx="6028489" cy="23134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866637">
            <a:off x="12934565" y="5286086"/>
            <a:ext cx="1028485" cy="12171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534861" y="9258300"/>
            <a:ext cx="834426" cy="14142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870395" y="6354861"/>
            <a:ext cx="388905" cy="6591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824187" y="-730124"/>
            <a:ext cx="3127887" cy="46253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8409527">
            <a:off x="15081874" y="638672"/>
            <a:ext cx="659147" cy="78005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408</Words>
  <Application>Microsoft Office PowerPoint</Application>
  <PresentationFormat>Custom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Segoe Print</vt:lpstr>
      <vt:lpstr>Calibri</vt:lpstr>
      <vt:lpstr>Jingleberry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 Teacher Elida</dc:title>
  <dc:creator>Elvira</dc:creator>
  <cp:lastModifiedBy>Elvira</cp:lastModifiedBy>
  <cp:revision>4</cp:revision>
  <dcterms:created xsi:type="dcterms:W3CDTF">2006-08-16T00:00:00Z</dcterms:created>
  <dcterms:modified xsi:type="dcterms:W3CDTF">2020-10-07T17:04:10Z</dcterms:modified>
  <dc:identifier>DAEJ69MezNw</dc:identifier>
</cp:coreProperties>
</file>