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959DBD5A-5C0B-48B0-AE00-F8DA3617E910}" type="datetimeFigureOut">
              <a:rPr lang="en-US" smtClean="0"/>
              <a:t>18-Apr-2018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8A378F34-865B-4CDB-93FB-BF711A21D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4131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DBD5A-5C0B-48B0-AE00-F8DA3617E910}" type="datetimeFigureOut">
              <a:rPr lang="en-US" smtClean="0"/>
              <a:t>18-Apr-2018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78F34-865B-4CDB-93FB-BF711A21D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575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DBD5A-5C0B-48B0-AE00-F8DA3617E910}" type="datetimeFigureOut">
              <a:rPr lang="en-US" smtClean="0"/>
              <a:t>18-Apr-2018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78F34-865B-4CDB-93FB-BF711A21D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7554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DBD5A-5C0B-48B0-AE00-F8DA3617E910}" type="datetimeFigureOut">
              <a:rPr lang="en-US" smtClean="0"/>
              <a:t>18-Apr-2018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78F34-865B-4CDB-93FB-BF711A21D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2699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DBD5A-5C0B-48B0-AE00-F8DA3617E910}" type="datetimeFigureOut">
              <a:rPr lang="en-US" smtClean="0"/>
              <a:t>18-Apr-2018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78F34-865B-4CDB-93FB-BF711A21D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1557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DBD5A-5C0B-48B0-AE00-F8DA3617E910}" type="datetimeFigureOut">
              <a:rPr lang="en-US" smtClean="0"/>
              <a:t>18-Apr-2018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78F34-865B-4CDB-93FB-BF711A21D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3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DBD5A-5C0B-48B0-AE00-F8DA3617E910}" type="datetimeFigureOut">
              <a:rPr lang="en-US" smtClean="0"/>
              <a:t>18-Apr-2018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78F34-865B-4CDB-93FB-BF711A21D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1568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DBD5A-5C0B-48B0-AE00-F8DA3617E910}" type="datetimeFigureOut">
              <a:rPr lang="en-US" smtClean="0"/>
              <a:t>18-Apr-2018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78F34-865B-4CDB-93FB-BF711A21D1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29818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DBD5A-5C0B-48B0-AE00-F8DA3617E910}" type="datetimeFigureOut">
              <a:rPr lang="en-US" smtClean="0"/>
              <a:t>18-Apr-2018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78F34-865B-4CDB-93FB-BF711A21D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75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DBD5A-5C0B-48B0-AE00-F8DA3617E910}" type="datetimeFigureOut">
              <a:rPr lang="en-US" smtClean="0"/>
              <a:t>18-Apr-2018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78F34-865B-4CDB-93FB-BF711A21D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389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DBD5A-5C0B-48B0-AE00-F8DA3617E910}" type="datetimeFigureOut">
              <a:rPr lang="en-US" smtClean="0"/>
              <a:t>18-Apr-2018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78F34-865B-4CDB-93FB-BF711A21D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348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DBD5A-5C0B-48B0-AE00-F8DA3617E910}" type="datetimeFigureOut">
              <a:rPr lang="en-US" smtClean="0"/>
              <a:t>18-Apr-2018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78F34-865B-4CDB-93FB-BF711A21D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832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DBD5A-5C0B-48B0-AE00-F8DA3617E910}" type="datetimeFigureOut">
              <a:rPr lang="en-US" smtClean="0"/>
              <a:t>18-Apr-2018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78F34-865B-4CDB-93FB-BF711A21D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218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DBD5A-5C0B-48B0-AE00-F8DA3617E910}" type="datetimeFigureOut">
              <a:rPr lang="en-US" smtClean="0"/>
              <a:t>18-Apr-2018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78F34-865B-4CDB-93FB-BF711A21D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608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DBD5A-5C0B-48B0-AE00-F8DA3617E910}" type="datetimeFigureOut">
              <a:rPr lang="en-US" smtClean="0"/>
              <a:t>18-Apr-2018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78F34-865B-4CDB-93FB-BF711A21D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26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DBD5A-5C0B-48B0-AE00-F8DA3617E910}" type="datetimeFigureOut">
              <a:rPr lang="en-US" smtClean="0"/>
              <a:t>18-Apr-2018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78F34-865B-4CDB-93FB-BF711A21D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652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DBD5A-5C0B-48B0-AE00-F8DA3617E910}" type="datetimeFigureOut">
              <a:rPr lang="en-US" smtClean="0"/>
              <a:t>18-Apr-2018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78F34-865B-4CDB-93FB-BF711A21D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255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59DBD5A-5C0B-48B0-AE00-F8DA3617E910}" type="datetimeFigureOut">
              <a:rPr lang="en-US" smtClean="0"/>
              <a:t>18-Apr-2018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A378F34-865B-4CDB-93FB-BF711A21D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1696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r-Latn-ME" sz="6000" dirty="0" smtClean="0"/>
              <a:t>VJEŽBANJE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r-Latn-ME" sz="2800" dirty="0" smtClean="0"/>
              <a:t>ZADACI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33283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696036" y="709684"/>
                <a:ext cx="11216725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r-Latn-ME" sz="2800" dirty="0" smtClean="0"/>
                  <a:t>1. Naći dužine kateta </a:t>
                </a:r>
                <a14:m>
                  <m:oMath xmlns:m="http://schemas.openxmlformats.org/officeDocument/2006/math">
                    <m:r>
                      <a:rPr lang="sr-Latn-ME" sz="2800" i="1" dirty="0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sr-Latn-ME" sz="2800" dirty="0" smtClean="0"/>
                  <a:t> i </a:t>
                </a:r>
                <a14:m>
                  <m:oMath xmlns:m="http://schemas.openxmlformats.org/officeDocument/2006/math">
                    <m:r>
                      <a:rPr lang="sr-Latn-ME" sz="2800" i="1" dirty="0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sr-Latn-ME" sz="2800" dirty="0" smtClean="0"/>
                  <a:t> ako je dužina hipotenuze </a:t>
                </a:r>
                <a14:m>
                  <m:oMath xmlns:m="http://schemas.openxmlformats.org/officeDocument/2006/math">
                    <m:r>
                      <a:rPr lang="sr-Latn-ME" sz="2800" i="1" dirty="0" smtClean="0">
                        <a:latin typeface="Cambria Math" panose="02040503050406030204" pitchFamily="18" charset="0"/>
                      </a:rPr>
                      <m:t>10 </m:t>
                    </m:r>
                    <m:r>
                      <a:rPr lang="sr-Latn-ME" sz="2800" i="1" dirty="0" smtClean="0">
                        <a:latin typeface="Cambria Math" panose="02040503050406030204" pitchFamily="18" charset="0"/>
                      </a:rPr>
                      <m:t>𝑐𝑚</m:t>
                    </m:r>
                  </m:oMath>
                </a14:m>
                <a:r>
                  <a:rPr lang="sr-Latn-ME" sz="2800" dirty="0" smtClean="0"/>
                  <a:t>, a ugao </a:t>
                </a:r>
                <a14:m>
                  <m:oMath xmlns:m="http://schemas.openxmlformats.org/officeDocument/2006/math">
                    <m:r>
                      <a:rPr lang="sr-Latn-ME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=75°</m:t>
                    </m:r>
                  </m:oMath>
                </a14:m>
                <a:r>
                  <a:rPr lang="sr-Latn-ME" sz="2800" dirty="0" smtClean="0"/>
                  <a:t>.</a:t>
                </a:r>
                <a:endParaRPr lang="en-US" sz="2800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6036" y="709684"/>
                <a:ext cx="11216725" cy="523220"/>
              </a:xfrm>
              <a:prstGeom prst="rect">
                <a:avLst/>
              </a:prstGeom>
              <a:blipFill rotWithShape="0">
                <a:blip r:embed="rId2"/>
                <a:stretch>
                  <a:fillRect l="-1087" t="-10465" r="-163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3836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491319" y="641445"/>
                <a:ext cx="11232107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r-Latn-ME" sz="2800" dirty="0" smtClean="0"/>
                  <a:t>2. U pravouglom trouglu data je kateta  </a:t>
                </a:r>
                <a14:m>
                  <m:oMath xmlns:m="http://schemas.openxmlformats.org/officeDocument/2006/math">
                    <m:r>
                      <a:rPr lang="sr-Latn-ME" sz="280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sr-Latn-ME" sz="2800" i="1" dirty="0" smtClean="0">
                        <a:latin typeface="Cambria Math" panose="02040503050406030204" pitchFamily="18" charset="0"/>
                      </a:rPr>
                      <m:t>=7 </m:t>
                    </m:r>
                    <m:r>
                      <a:rPr lang="sr-Latn-ME" sz="2800" i="1" dirty="0" smtClean="0">
                        <a:latin typeface="Cambria Math" panose="02040503050406030204" pitchFamily="18" charset="0"/>
                      </a:rPr>
                      <m:t>𝑐𝑚</m:t>
                    </m:r>
                    <m:r>
                      <a:rPr lang="sr-Latn-ME" sz="28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sr-Latn-ME" sz="2800" dirty="0" smtClean="0"/>
                  <a:t>i hipotenuza </a:t>
                </a:r>
                <a14:m>
                  <m:oMath xmlns:m="http://schemas.openxmlformats.org/officeDocument/2006/math">
                    <m:r>
                      <a:rPr lang="sr-Latn-ME" sz="2800" i="1" dirty="0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sr-Latn-ME" sz="2800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2800" i="1" dirty="0" smtClean="0">
                        <a:latin typeface="Cambria Math" panose="02040503050406030204" pitchFamily="18" charset="0"/>
                      </a:rPr>
                      <m:t>25 </m:t>
                    </m:r>
                    <m:r>
                      <a:rPr lang="sr-Latn-ME" sz="2800" i="1" dirty="0" smtClean="0">
                        <a:latin typeface="Cambria Math" panose="02040503050406030204" pitchFamily="18" charset="0"/>
                      </a:rPr>
                      <m:t>𝑐𝑚</m:t>
                    </m:r>
                  </m:oMath>
                </a14:m>
                <a:r>
                  <a:rPr lang="sr-Latn-ME" sz="2800" dirty="0" smtClean="0"/>
                  <a:t>. Izračunati dužinu katete </a:t>
                </a:r>
                <a14:m>
                  <m:oMath xmlns:m="http://schemas.openxmlformats.org/officeDocument/2006/math"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sr-Latn-ME" sz="2800" dirty="0" smtClean="0"/>
                  <a:t>, </a:t>
                </a:r>
                <a14:m>
                  <m:oMath xmlns:m="http://schemas.openxmlformats.org/officeDocument/2006/math"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𝑠𝑖𝑛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𝑐𝑜𝑠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𝑡𝑔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𝑖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𝑐𝑡𝑔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sr-Latn-ME" sz="2800" dirty="0" smtClean="0"/>
                  <a:t> </a:t>
                </a:r>
                <a:endParaRPr lang="en-US" sz="2800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319" y="641445"/>
                <a:ext cx="11232107" cy="954107"/>
              </a:xfrm>
              <a:prstGeom prst="rect">
                <a:avLst/>
              </a:prstGeom>
              <a:blipFill rotWithShape="0">
                <a:blip r:embed="rId2"/>
                <a:stretch>
                  <a:fillRect l="-1140" t="-5732" b="-171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151329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846162" y="696036"/>
                <a:ext cx="5431808" cy="18158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r-Latn-ME" sz="2800" dirty="0" smtClean="0"/>
                  <a:t>3. Riješiti pravougli trougao ako je: </a:t>
                </a:r>
              </a:p>
              <a:p>
                <a:r>
                  <a:rPr lang="sr-Latn-ME" sz="2800" dirty="0" smtClean="0"/>
                  <a:t>a) </a:t>
                </a:r>
                <a14:m>
                  <m:oMath xmlns:m="http://schemas.openxmlformats.org/officeDocument/2006/math">
                    <m:r>
                      <a:rPr lang="sr-Latn-ME" sz="280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sr-Latn-ME" sz="2800" i="1" dirty="0" smtClean="0">
                        <a:latin typeface="Cambria Math" panose="02040503050406030204" pitchFamily="18" charset="0"/>
                      </a:rPr>
                      <m:t>=3 </m:t>
                    </m:r>
                    <m:r>
                      <a:rPr lang="sr-Latn-ME" sz="2800" i="1" dirty="0" smtClean="0">
                        <a:latin typeface="Cambria Math" panose="02040503050406030204" pitchFamily="18" charset="0"/>
                      </a:rPr>
                      <m:t>𝑐𝑚</m:t>
                    </m:r>
                    <m:r>
                      <a:rPr lang="sr-Latn-ME" sz="280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sr-Latn-ME" sz="2800" i="1" dirty="0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sr-Latn-ME" sz="2800" i="1" dirty="0" smtClean="0">
                        <a:latin typeface="Cambria Math" panose="02040503050406030204" pitchFamily="18" charset="0"/>
                      </a:rPr>
                      <m:t>=6 </m:t>
                    </m:r>
                    <m:r>
                      <a:rPr lang="sr-Latn-ME" sz="2800" i="1" dirty="0" smtClean="0">
                        <a:latin typeface="Cambria Math" panose="02040503050406030204" pitchFamily="18" charset="0"/>
                      </a:rPr>
                      <m:t>𝑐𝑚</m:t>
                    </m:r>
                  </m:oMath>
                </a14:m>
                <a:endParaRPr lang="sr-Latn-ME" sz="2800" dirty="0" smtClean="0"/>
              </a:p>
              <a:p>
                <a:r>
                  <a:rPr lang="sr-Latn-ME" sz="2800" dirty="0" smtClean="0"/>
                  <a:t>b) </a:t>
                </a:r>
                <a14:m>
                  <m:oMath xmlns:m="http://schemas.openxmlformats.org/officeDocument/2006/math">
                    <m:r>
                      <a:rPr lang="sr-Latn-ME" sz="280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sr-Latn-ME" sz="2800" i="1" dirty="0" smtClean="0">
                        <a:latin typeface="Cambria Math" panose="02040503050406030204" pitchFamily="18" charset="0"/>
                      </a:rPr>
                      <m:t>=4 </m:t>
                    </m:r>
                    <m:r>
                      <a:rPr lang="sr-Latn-ME" sz="2800" i="1" dirty="0" smtClean="0">
                        <a:latin typeface="Cambria Math" panose="02040503050406030204" pitchFamily="18" charset="0"/>
                      </a:rPr>
                      <m:t>𝑐𝑚</m:t>
                    </m:r>
                    <m:r>
                      <a:rPr lang="sr-Latn-ME" sz="280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sr-Latn-ME" sz="2800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sr-Latn-ME" sz="2800" i="1" dirty="0" smtClean="0">
                        <a:latin typeface="Cambria Math" panose="02040503050406030204" pitchFamily="18" charset="0"/>
                      </a:rPr>
                      <m:t>=4 </m:t>
                    </m:r>
                    <m:r>
                      <a:rPr lang="sr-Latn-ME" sz="2800" i="1" dirty="0" smtClean="0">
                        <a:latin typeface="Cambria Math" panose="02040503050406030204" pitchFamily="18" charset="0"/>
                      </a:rPr>
                      <m:t>𝑐𝑚</m:t>
                    </m:r>
                  </m:oMath>
                </a14:m>
                <a:endParaRPr lang="sr-Latn-ME" sz="2800" dirty="0" smtClean="0"/>
              </a:p>
              <a:p>
                <a:r>
                  <a:rPr lang="sr-Latn-ME" sz="2800" dirty="0" smtClean="0"/>
                  <a:t>c) </a:t>
                </a:r>
                <a14:m>
                  <m:oMath xmlns:m="http://schemas.openxmlformats.org/officeDocument/2006/math">
                    <m:r>
                      <a:rPr lang="sr-Latn-ME" sz="2800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sr-Latn-ME" sz="2800" i="1" dirty="0" smtClean="0">
                        <a:latin typeface="Cambria Math" panose="02040503050406030204" pitchFamily="18" charset="0"/>
                      </a:rPr>
                      <m:t>=5 </m:t>
                    </m:r>
                    <m:r>
                      <a:rPr lang="sr-Latn-ME" sz="2800" i="1" dirty="0" smtClean="0">
                        <a:latin typeface="Cambria Math" panose="02040503050406030204" pitchFamily="18" charset="0"/>
                      </a:rPr>
                      <m:t>𝑐𝑚</m:t>
                    </m:r>
                    <m:r>
                      <a:rPr lang="sr-Latn-ME" sz="280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sr-Latn-ME" sz="2800" i="1" dirty="0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sr-Latn-ME" sz="2800" i="1" dirty="0" smtClean="0">
                        <a:latin typeface="Cambria Math" panose="02040503050406030204" pitchFamily="18" charset="0"/>
                      </a:rPr>
                      <m:t>=10 </m:t>
                    </m:r>
                    <m:r>
                      <a:rPr lang="sr-Latn-ME" sz="2800" i="1" dirty="0" smtClean="0">
                        <a:latin typeface="Cambria Math" panose="02040503050406030204" pitchFamily="18" charset="0"/>
                      </a:rPr>
                      <m:t>𝑐𝑚</m:t>
                    </m:r>
                  </m:oMath>
                </a14:m>
                <a:endParaRPr lang="en-US" sz="2800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6162" y="696036"/>
                <a:ext cx="5431808" cy="1815882"/>
              </a:xfrm>
              <a:prstGeom prst="rect">
                <a:avLst/>
              </a:prstGeom>
              <a:blipFill rotWithShape="0">
                <a:blip r:embed="rId2"/>
                <a:stretch>
                  <a:fillRect l="-2357" t="-3020" b="-87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6919415" y="696036"/>
                <a:ext cx="5090615" cy="1384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r-Latn-ME" sz="2800" dirty="0" smtClean="0"/>
                  <a:t>Riješiti trougao znači izračunati dužine svih stranica </a:t>
                </a:r>
                <a14:m>
                  <m:oMath xmlns:m="http://schemas.openxmlformats.org/officeDocument/2006/math"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sr-Latn-ME" sz="2800" dirty="0" smtClean="0"/>
                  <a:t> i mjere svih uglova u tom trouglu </a:t>
                </a:r>
                <a14:m>
                  <m:oMath xmlns:m="http://schemas.openxmlformats.org/officeDocument/2006/math">
                    <m:r>
                      <a:rPr lang="sr-Latn-ME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𝛾</m:t>
                    </m:r>
                  </m:oMath>
                </a14:m>
                <a:r>
                  <a:rPr lang="sr-Latn-ME" sz="2800" dirty="0" smtClean="0"/>
                  <a:t>.</a:t>
                </a:r>
                <a:endParaRPr lang="en-US" sz="2800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9415" y="696036"/>
                <a:ext cx="5090615" cy="1384995"/>
              </a:xfrm>
              <a:prstGeom prst="rect">
                <a:avLst/>
              </a:prstGeom>
              <a:blipFill rotWithShape="0">
                <a:blip r:embed="rId3"/>
                <a:stretch>
                  <a:fillRect l="-2395" t="-3965" r="-2515" b="-118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61198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0627" y="818866"/>
            <a:ext cx="602280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800" dirty="0" smtClean="0"/>
              <a:t>4. Riješiti trougao sa slike:</a:t>
            </a:r>
          </a:p>
          <a:p>
            <a:r>
              <a:rPr lang="sr-Latn-ME" sz="2800" dirty="0" smtClean="0"/>
              <a:t>a)						b)</a:t>
            </a:r>
            <a:endParaRPr lang="en-US" sz="2800" dirty="0"/>
          </a:p>
        </p:txBody>
      </p:sp>
      <p:grpSp>
        <p:nvGrpSpPr>
          <p:cNvPr id="19" name="Group 18"/>
          <p:cNvGrpSpPr/>
          <p:nvPr/>
        </p:nvGrpSpPr>
        <p:grpSpPr>
          <a:xfrm>
            <a:off x="750627" y="1435290"/>
            <a:ext cx="2332553" cy="3283866"/>
            <a:chOff x="750627" y="1435290"/>
            <a:chExt cx="2332553" cy="3283866"/>
          </a:xfrm>
        </p:grpSpPr>
        <p:sp>
          <p:nvSpPr>
            <p:cNvPr id="4" name="Right Triangle 3"/>
            <p:cNvSpPr/>
            <p:nvPr/>
          </p:nvSpPr>
          <p:spPr>
            <a:xfrm rot="16200000">
              <a:off x="588166" y="2099107"/>
              <a:ext cx="2579427" cy="1835624"/>
            </a:xfrm>
            <a:prstGeom prst="rt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750627" y="4195936"/>
              <a:ext cx="5459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r-Latn-ME" sz="2800" dirty="0" smtClean="0"/>
                <a:t>A</a:t>
              </a:r>
              <a:endParaRPr lang="en-US" sz="2800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702948" y="1435290"/>
              <a:ext cx="38023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Latn-ME" sz="2800" dirty="0" smtClean="0"/>
                <a:t>B</a:t>
              </a:r>
              <a:endParaRPr lang="en-US" sz="2800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702948" y="4195936"/>
              <a:ext cx="37542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Latn-ME" sz="2800" dirty="0" smtClean="0"/>
                <a:t>C</a:t>
              </a:r>
              <a:endParaRPr lang="en-US" sz="28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279590" y="2778922"/>
              <a:ext cx="64826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r-Latn-ME" sz="2800" dirty="0" smtClean="0"/>
                <a:t>10</a:t>
              </a:r>
              <a:endParaRPr lang="en-US" sz="2800" dirty="0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1129241" y="3801719"/>
                  <a:ext cx="798617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sr-Latn-ME" sz="2800" b="0" i="1" smtClean="0">
                            <a:latin typeface="Cambria Math" panose="02040503050406030204" pitchFamily="18" charset="0"/>
                          </a:rPr>
                          <m:t>53</m:t>
                        </m:r>
                        <m:r>
                          <a:rPr lang="sr-Latn-M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oMath>
                    </m:oMathPara>
                  </a14:m>
                  <a:endParaRPr lang="en-US" sz="2800" dirty="0"/>
                </a:p>
              </p:txBody>
            </p:sp>
          </mc:Choice>
          <mc:Fallback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29241" y="3801719"/>
                  <a:ext cx="798617" cy="523220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0" name="Group 19"/>
          <p:cNvGrpSpPr/>
          <p:nvPr/>
        </p:nvGrpSpPr>
        <p:grpSpPr>
          <a:xfrm>
            <a:off x="6053813" y="1728565"/>
            <a:ext cx="3233949" cy="2881535"/>
            <a:chOff x="6053813" y="1728565"/>
            <a:chExt cx="3233949" cy="2881535"/>
          </a:xfrm>
        </p:grpSpPr>
        <p:sp>
          <p:nvSpPr>
            <p:cNvPr id="10" name="TextBox 9"/>
            <p:cNvSpPr txBox="1"/>
            <p:nvPr/>
          </p:nvSpPr>
          <p:spPr>
            <a:xfrm>
              <a:off x="8888782" y="1728565"/>
              <a:ext cx="38023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Latn-ME" sz="2800" dirty="0" smtClean="0"/>
                <a:t>B</a:t>
              </a:r>
              <a:endParaRPr lang="en-US" sz="2800" dirty="0"/>
            </a:p>
          </p:txBody>
        </p:sp>
        <p:sp>
          <p:nvSpPr>
            <p:cNvPr id="5" name="Right Triangle 4"/>
            <p:cNvSpPr/>
            <p:nvPr/>
          </p:nvSpPr>
          <p:spPr>
            <a:xfrm rot="16200000">
              <a:off x="6641483" y="1830295"/>
              <a:ext cx="2045593" cy="2618799"/>
            </a:xfrm>
            <a:prstGeom prst="rt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053813" y="3962408"/>
              <a:ext cx="5459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r-Latn-ME" sz="2800" dirty="0" smtClean="0"/>
                <a:t>A</a:t>
              </a:r>
              <a:endParaRPr lang="en-US" sz="28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8912338" y="3986628"/>
              <a:ext cx="37542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Latn-ME" sz="2800" dirty="0" smtClean="0"/>
                <a:t>C</a:t>
              </a:r>
              <a:endParaRPr lang="en-US" sz="2800" dirty="0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4" name="TextBox 13"/>
                <p:cNvSpPr txBox="1"/>
                <p:nvPr/>
              </p:nvSpPr>
              <p:spPr>
                <a:xfrm>
                  <a:off x="6652512" y="3693997"/>
                  <a:ext cx="417682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sr-Latn-ME" sz="2800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sr-Latn-ME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sr-Latn-M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oMath>
                    </m:oMathPara>
                  </a14:m>
                  <a:endParaRPr lang="en-US" sz="2800" dirty="0"/>
                </a:p>
              </p:txBody>
            </p:sp>
          </mc:Choice>
          <mc:Fallback>
            <p:sp>
              <p:nvSpPr>
                <p:cNvPr id="14" name="Text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52512" y="3693997"/>
                  <a:ext cx="417682" cy="523220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r="-4347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5" name="TextBox 14"/>
            <p:cNvSpPr txBox="1"/>
            <p:nvPr/>
          </p:nvSpPr>
          <p:spPr>
            <a:xfrm>
              <a:off x="7459038" y="4086880"/>
              <a:ext cx="5380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r-Latn-ME" sz="2800" dirty="0" smtClean="0"/>
                <a:t>6</a:t>
              </a:r>
              <a:endParaRPr lang="en-US" sz="2800" dirty="0"/>
            </a:p>
          </p:txBody>
        </p:sp>
      </p:grpSp>
    </p:spTree>
    <p:extLst>
      <p:ext uri="{BB962C8B-B14F-4D97-AF65-F5344CB8AC3E}">
        <p14:creationId xmlns:p14="http://schemas.microsoft.com/office/powerpoint/2010/main" val="42341959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968991" y="887104"/>
                <a:ext cx="8095101" cy="14660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r-Latn-ME" sz="2800" dirty="0" smtClean="0"/>
                  <a:t>5. Odrediti ostale elemente pravouglog trougla ako je: </a:t>
                </a:r>
              </a:p>
              <a:p>
                <a:r>
                  <a:rPr lang="sr-Latn-ME" sz="2800" dirty="0" smtClean="0"/>
                  <a:t>a) </a:t>
                </a:r>
                <a14:m>
                  <m:oMath xmlns:m="http://schemas.openxmlformats.org/officeDocument/2006/math"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=4</m:t>
                    </m:r>
                    <m:rad>
                      <m:radPr>
                        <m:degHide m:val="on"/>
                        <m:ctrlPr>
                          <a:rPr lang="sr-Latn-ME" sz="28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r-Latn-ME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,  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=12  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𝛾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=90°</m:t>
                    </m:r>
                  </m:oMath>
                </a14:m>
                <a:endParaRPr lang="sr-Latn-ME" sz="2800" b="0" dirty="0" smtClean="0">
                  <a:ea typeface="Cambria Math" panose="02040503050406030204" pitchFamily="18" charset="0"/>
                </a:endParaRPr>
              </a:p>
              <a:p>
                <a:r>
                  <a:rPr lang="sr-Latn-ME" sz="2800" dirty="0" smtClean="0"/>
                  <a:t>b) </a:t>
                </a:r>
                <a14:m>
                  <m:oMath xmlns:m="http://schemas.openxmlformats.org/officeDocument/2006/math"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=9</m:t>
                    </m:r>
                    <m:rad>
                      <m:radPr>
                        <m:degHide m:val="on"/>
                        <m:ctrlPr>
                          <a:rPr lang="sr-Latn-ME" sz="28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r-Latn-ME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=30°</m:t>
                    </m:r>
                  </m:oMath>
                </a14:m>
                <a:endParaRPr lang="en-US" sz="2800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8991" y="887104"/>
                <a:ext cx="8095101" cy="1466042"/>
              </a:xfrm>
              <a:prstGeom prst="rect">
                <a:avLst/>
              </a:prstGeom>
              <a:blipFill rotWithShape="0">
                <a:blip r:embed="rId2"/>
                <a:stretch>
                  <a:fillRect l="-1581" t="-4167" r="-527" b="-11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960249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26</TotalTime>
  <Words>157</Words>
  <Application>Microsoft Office PowerPoint</Application>
  <PresentationFormat>Widescreen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Celestial</vt:lpstr>
      <vt:lpstr>VJEŽBANJE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VJEŽBANJE</dc:title>
  <dc:creator>Korisnik</dc:creator>
  <cp:lastModifiedBy>Korisnik</cp:lastModifiedBy>
  <cp:revision>7</cp:revision>
  <dcterms:created xsi:type="dcterms:W3CDTF">2018-04-17T22:05:56Z</dcterms:created>
  <dcterms:modified xsi:type="dcterms:W3CDTF">2018-04-17T22:32:17Z</dcterms:modified>
</cp:coreProperties>
</file>