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A46B7-DEFA-47DE-B4C7-34AA1D6B14A6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CA2B3-2CB6-4B89-9DC5-83CE966458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6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CA2B3-2CB6-4B89-9DC5-83CE966458D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2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4C9E095-0349-4089-A956-9AD09413850C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5783BC1-ADDA-4763-B7E9-C31C0CB2E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4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1328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rgbClr val="0070C0"/>
                </a:solidFill>
                <a:latin typeface="Arial Black" pitchFamily="34" charset="0"/>
              </a:rPr>
              <a:t>SISTEM LINEARNIH JEDNACINA SA DVIJE PROMJENLJIVE</a:t>
            </a:r>
            <a:endParaRPr lang="en-US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4214818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                        nazivamo koeficijentima sistema (S).</a:t>
            </a:r>
          </a:p>
          <a:p>
            <a:pPr algn="just"/>
            <a:endParaRPr lang="sr-Latn-ME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 Rješenje sistema S je uređeni par brojeva       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00034" y="4214818"/>
          <a:ext cx="1928826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041120" imgH="215640" progId="Equation.3">
                  <p:embed/>
                </p:oleObj>
              </mc:Choice>
              <mc:Fallback>
                <p:oleObj name="Equation" r:id="rId4" imgW="104112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214818"/>
                        <a:ext cx="1928826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643702" y="4929198"/>
          <a:ext cx="714380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469800" imgH="228600" progId="Equation.3">
                  <p:embed/>
                </p:oleObj>
              </mc:Choice>
              <mc:Fallback>
                <p:oleObj name="Equation" r:id="rId6" imgW="4698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702" y="4929198"/>
                        <a:ext cx="714380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14282" y="1071546"/>
            <a:ext cx="8501122" cy="307183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efinicija 1.</a:t>
            </a:r>
          </a:p>
          <a:p>
            <a:pPr algn="just"/>
            <a:endParaRPr lang="sr-Latn-ME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istem od dvije linearne jednačine sa dvije promjenljive je sistem oblika</a:t>
            </a:r>
          </a:p>
          <a:p>
            <a:pPr algn="just"/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                                                 (S)</a:t>
            </a:r>
          </a:p>
          <a:p>
            <a:pPr algn="just"/>
            <a:endParaRPr lang="sr-Latn-M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just"/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85984" y="2500306"/>
          <a:ext cx="18573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8" imgW="952200" imgH="482400" progId="Equation.3">
                  <p:embed/>
                </p:oleObj>
              </mc:Choice>
              <mc:Fallback>
                <p:oleObj name="Equation" r:id="rId8" imgW="95220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2500306"/>
                        <a:ext cx="18573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43042" y="3571876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x‡0,   y‡0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520" y="1214422"/>
            <a:ext cx="8572560" cy="51492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T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eorema 1</a:t>
            </a:r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sr-Latn-ME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sr-Latn-ME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just">
              <a:buAutoNum type="alphaLcParenR"/>
            </a:pP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Ako </a:t>
            </a:r>
            <a:r>
              <a:rPr lang="sr-Cyrl-CS" sz="2400" b="1" dirty="0" smtClean="0">
                <a:solidFill>
                  <a:schemeClr val="accent5">
                    <a:lumMod val="50000"/>
                  </a:schemeClr>
                </a:solidFill>
              </a:rPr>
              <a:t>je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             sistem S saglasan i ima beskonačno mnogo rješenja.</a:t>
            </a:r>
          </a:p>
          <a:p>
            <a:pPr marL="457200" indent="-457200" algn="just"/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b) Ako </a:t>
            </a:r>
            <a:r>
              <a:rPr lang="sr-Cyrl-CS" sz="2400" b="1" dirty="0" smtClean="0">
                <a:solidFill>
                  <a:schemeClr val="accent5">
                    <a:lumMod val="50000"/>
                  </a:schemeClr>
                </a:solidFill>
              </a:rPr>
              <a:t>je</a:t>
            </a:r>
            <a:endParaRPr lang="sr-Latn-M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just"/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457200" indent="-457200" algn="just"/>
            <a:r>
              <a:rPr lang="sr-Latn-ME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     tada je sistem S nesaglasan, tj. </a:t>
            </a:r>
            <a:r>
              <a:rPr lang="sr-Latn-ME" sz="2400" b="1" dirty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ema rješenja.</a:t>
            </a:r>
            <a:endParaRPr lang="sr-Cyrl-CS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just"/>
            <a:endParaRPr lang="sr-Latn-ME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just"/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c) Ako </a:t>
            </a:r>
            <a:r>
              <a:rPr lang="sr-Cyrl-CS" sz="2400" b="1" dirty="0" smtClean="0">
                <a:solidFill>
                  <a:schemeClr val="accent5">
                    <a:lumMod val="50000"/>
                  </a:schemeClr>
                </a:solidFill>
              </a:rPr>
              <a:t>je             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tada je sistem S saglasan i ima jedinstveno rješenje.  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061199"/>
              </p:ext>
            </p:extLst>
          </p:nvPr>
        </p:nvGraphicFramePr>
        <p:xfrm>
          <a:off x="2534877" y="2543120"/>
          <a:ext cx="1193926" cy="536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825480" imgH="431640" progId="Equation.3">
                  <p:embed/>
                </p:oleObj>
              </mc:Choice>
              <mc:Fallback>
                <p:oleObj name="Equation" r:id="rId3" imgW="8254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4877" y="2543120"/>
                        <a:ext cx="1193926" cy="5364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580405"/>
              </p:ext>
            </p:extLst>
          </p:nvPr>
        </p:nvGraphicFramePr>
        <p:xfrm>
          <a:off x="2238336" y="3393213"/>
          <a:ext cx="1296144" cy="616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825480" imgH="431640" progId="Equation.3">
                  <p:embed/>
                </p:oleObj>
              </mc:Choice>
              <mc:Fallback>
                <p:oleObj name="Equation" r:id="rId5" imgW="82548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36" y="3393213"/>
                        <a:ext cx="1296144" cy="6169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362633"/>
              </p:ext>
            </p:extLst>
          </p:nvPr>
        </p:nvGraphicFramePr>
        <p:xfrm>
          <a:off x="2187093" y="4699086"/>
          <a:ext cx="1347387" cy="55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520560" imgH="431640" progId="Equation.3">
                  <p:embed/>
                </p:oleObj>
              </mc:Choice>
              <mc:Fallback>
                <p:oleObj name="Equation" r:id="rId7" imgW="520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093" y="4699086"/>
                        <a:ext cx="1347387" cy="5592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561367"/>
              </p:ext>
            </p:extLst>
          </p:nvPr>
        </p:nvGraphicFramePr>
        <p:xfrm>
          <a:off x="3131840" y="204121"/>
          <a:ext cx="18573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9" imgW="952200" imgH="482400" progId="Equation.3">
                  <p:embed/>
                </p:oleObj>
              </mc:Choice>
              <mc:Fallback>
                <p:oleObj name="Equation" r:id="rId9" imgW="9522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04121"/>
                        <a:ext cx="18573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428604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rimjer 1. </a:t>
            </a:r>
            <a:r>
              <a:rPr lang="sr-Latn-ME" sz="2400" dirty="0">
                <a:solidFill>
                  <a:schemeClr val="accent5">
                    <a:lumMod val="50000"/>
                  </a:schemeClr>
                </a:solidFill>
              </a:rPr>
              <a:t>R</a:t>
            </a:r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iješiti sistem jednačina</a:t>
            </a:r>
            <a:endParaRPr lang="sr-Cyrl-C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sr-Cyrl-CS" sz="2400" dirty="0" smtClean="0">
                <a:solidFill>
                  <a:schemeClr val="accent5">
                    <a:lumMod val="50000"/>
                  </a:schemeClr>
                </a:solidFill>
              </a:rPr>
              <a:t>metodom zamjene</a:t>
            </a:r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                         .  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67544" y="1556792"/>
          <a:ext cx="1500198" cy="800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863280" imgH="457200" progId="Equation.3">
                  <p:embed/>
                </p:oleObj>
              </mc:Choice>
              <mc:Fallback>
                <p:oleObj name="Equation" r:id="rId3" imgW="86328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56792"/>
                        <a:ext cx="1500198" cy="800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57148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Primjer 2. </a:t>
            </a:r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Riješiti sistem jednačina</a:t>
            </a:r>
            <a:endParaRPr lang="sr-Cyrl-C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sr-Cyrl-CS" sz="2400" dirty="0" smtClean="0">
                <a:solidFill>
                  <a:schemeClr val="accent5">
                    <a:lumMod val="50000"/>
                  </a:schemeClr>
                </a:solidFill>
              </a:rPr>
              <a:t>metodom suprotnih koeficijenata</a:t>
            </a:r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                         . 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1560" y="1628800"/>
          <a:ext cx="1574808" cy="871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863280" imgH="457200" progId="Equation.3">
                  <p:embed/>
                </p:oleObj>
              </mc:Choice>
              <mc:Fallback>
                <p:oleObj name="Equation" r:id="rId3" imgW="86328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628800"/>
                        <a:ext cx="1574808" cy="8715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71480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sr-Latn-ME" sz="2400" b="1" dirty="0" smtClean="0">
                <a:solidFill>
                  <a:schemeClr val="accent5">
                    <a:lumMod val="50000"/>
                  </a:schemeClr>
                </a:solidFill>
              </a:rPr>
              <a:t>rimjer 3. </a:t>
            </a:r>
            <a:r>
              <a:rPr lang="sr-Latn-ME" sz="2400" dirty="0" smtClean="0">
                <a:solidFill>
                  <a:schemeClr val="accent5">
                    <a:lumMod val="50000"/>
                  </a:schemeClr>
                </a:solidFill>
              </a:rPr>
              <a:t>Riješiti sistem jednačina                    . 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15616" y="1196752"/>
          <a:ext cx="1322394" cy="871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787320" imgH="457200" progId="Equation.3">
                  <p:embed/>
                </p:oleObj>
              </mc:Choice>
              <mc:Fallback>
                <p:oleObj name="Equation" r:id="rId3" imgW="78732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196752"/>
                        <a:ext cx="1322394" cy="8715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67544" y="260648"/>
            <a:ext cx="8143932" cy="12144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B0F0"/>
                </a:solidFill>
              </a:rPr>
              <a:t>Z</a:t>
            </a:r>
            <a:r>
              <a:rPr lang="sr-Latn-ME" sz="2400" b="1" dirty="0" smtClean="0">
                <a:solidFill>
                  <a:srgbClr val="00B0F0"/>
                </a:solidFill>
              </a:rPr>
              <a:t>adaci za vježbu</a:t>
            </a:r>
          </a:p>
          <a:p>
            <a:pPr algn="just"/>
            <a:r>
              <a:rPr lang="sr-Latn-ME" sz="2400" b="1" dirty="0" smtClean="0">
                <a:solidFill>
                  <a:srgbClr val="00B0F0"/>
                </a:solidFill>
              </a:rPr>
              <a:t>Riješiti sisteme jednačina: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55576" y="1628800"/>
          <a:ext cx="3071834" cy="4786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1206360" imgH="3251160" progId="Equation.3">
                  <p:embed/>
                </p:oleObj>
              </mc:Choice>
              <mc:Fallback>
                <p:oleObj name="Equation" r:id="rId3" imgW="1206360" imgH="3251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628800"/>
                        <a:ext cx="3071834" cy="4786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95288" y="1657350"/>
          <a:ext cx="3917950" cy="486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3" imgW="1612800" imgH="1854000" progId="Equation.3">
                  <p:embed/>
                </p:oleObj>
              </mc:Choice>
              <mc:Fallback>
                <p:oleObj name="Equation" r:id="rId3" imgW="1612800" imgH="1854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657350"/>
                        <a:ext cx="3917950" cy="486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357158" y="214290"/>
            <a:ext cx="8358246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70C0"/>
                </a:solidFill>
              </a:rPr>
              <a:t>Z</a:t>
            </a:r>
            <a:r>
              <a:rPr lang="x-none" sz="2400" b="1" dirty="0" smtClean="0">
                <a:solidFill>
                  <a:srgbClr val="0070C0"/>
                </a:solidFill>
              </a:rPr>
              <a:t>adaci za vježbu</a:t>
            </a:r>
          </a:p>
          <a:p>
            <a:pPr algn="just"/>
            <a:r>
              <a:rPr lang="en-US" sz="2400" b="1" dirty="0" smtClean="0">
                <a:solidFill>
                  <a:srgbClr val="0070C0"/>
                </a:solidFill>
              </a:rPr>
              <a:t>R</a:t>
            </a:r>
            <a:r>
              <a:rPr lang="x-none" sz="2400" b="1" dirty="0" smtClean="0">
                <a:solidFill>
                  <a:srgbClr val="0070C0"/>
                </a:solidFill>
              </a:rPr>
              <a:t>iješiti sisteme jednačina: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192</TotalTime>
  <Words>138</Words>
  <Application>Microsoft Office PowerPoint</Application>
  <PresentationFormat>On-screen Show (4:3)</PresentationFormat>
  <Paragraphs>29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Black</vt:lpstr>
      <vt:lpstr>Calibri</vt:lpstr>
      <vt:lpstr>Lucida Sans Unicode</vt:lpstr>
      <vt:lpstr>Verdana</vt:lpstr>
      <vt:lpstr>Wingdings 2</vt:lpstr>
      <vt:lpstr>Wingdings 3</vt:lpstr>
      <vt:lpstr>Concourse</vt:lpstr>
      <vt:lpstr>Equation</vt:lpstr>
      <vt:lpstr>SISTEM LINEARNIH JEDNACINA SA DVIJE PROMJENLJIVE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Korisnik</cp:lastModifiedBy>
  <cp:revision>21</cp:revision>
  <dcterms:created xsi:type="dcterms:W3CDTF">2011-04-17T15:17:24Z</dcterms:created>
  <dcterms:modified xsi:type="dcterms:W3CDTF">2021-05-12T08:02:20Z</dcterms:modified>
</cp:coreProperties>
</file>