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7" r:id="rId1"/>
  </p:sldMasterIdLst>
  <p:sldIdLst>
    <p:sldId id="263" r:id="rId2"/>
    <p:sldId id="256" r:id="rId3"/>
    <p:sldId id="257" r:id="rId4"/>
    <p:sldId id="258" r:id="rId5"/>
    <p:sldId id="259" r:id="rId6"/>
    <p:sldId id="260" r:id="rId7"/>
    <p:sldId id="262" r:id="rId8"/>
    <p:sldId id="261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98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71316" cy="6874935"/>
            <a:chOff x="-8466" y="-8468"/>
            <a:chExt cx="9171316" cy="6874935"/>
          </a:xfrm>
        </p:grpSpPr>
        <p:cxnSp>
          <p:nvCxnSpPr>
            <p:cNvPr id="28" name="Straight Connector 2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Freeform 2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Freeform 3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Freeform 3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Freeform 3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Freeform 3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5" name="Freeform 3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6" name="Freeform 3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1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55871-92D1-4B22-8F3B-729CBCBD2932}" type="datetimeFigureOut">
              <a:rPr lang="sr-Latn-ME" smtClean="0"/>
              <a:t>17.3.2021.</a:t>
            </a:fld>
            <a:endParaRPr lang="sr-Latn-M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66067-3585-4809-8C39-6A933F9CEBC9}" type="slidenum">
              <a:rPr lang="sr-Latn-ME" smtClean="0"/>
              <a:t>‹#›</a:t>
            </a:fld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val="1987336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55871-92D1-4B22-8F3B-729CBCBD2932}" type="datetimeFigureOut">
              <a:rPr lang="sr-Latn-ME" smtClean="0"/>
              <a:t>17.3.2021.</a:t>
            </a:fld>
            <a:endParaRPr lang="sr-Latn-M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66067-3585-4809-8C39-6A933F9CEBC9}" type="slidenum">
              <a:rPr lang="sr-Latn-ME" smtClean="0"/>
              <a:t>‹#›</a:t>
            </a:fld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val="22693916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55871-92D1-4B22-8F3B-729CBCBD2932}" type="datetimeFigureOut">
              <a:rPr lang="sr-Latn-ME" smtClean="0"/>
              <a:t>17.3.2021.</a:t>
            </a:fld>
            <a:endParaRPr lang="sr-Latn-M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66067-3585-4809-8C39-6A933F9CEBC9}" type="slidenum">
              <a:rPr lang="sr-Latn-ME" smtClean="0"/>
              <a:t>‹#›</a:t>
            </a:fld>
            <a:endParaRPr lang="sr-Latn-ME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324605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55871-92D1-4B22-8F3B-729CBCBD2932}" type="datetimeFigureOut">
              <a:rPr lang="sr-Latn-ME" smtClean="0"/>
              <a:t>17.3.2021.</a:t>
            </a:fld>
            <a:endParaRPr lang="sr-Latn-M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66067-3585-4809-8C39-6A933F9CEBC9}" type="slidenum">
              <a:rPr lang="sr-Latn-ME" smtClean="0"/>
              <a:t>‹#›</a:t>
            </a:fld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val="47238846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55871-92D1-4B22-8F3B-729CBCBD2932}" type="datetimeFigureOut">
              <a:rPr lang="sr-Latn-ME" smtClean="0"/>
              <a:t>17.3.2021.</a:t>
            </a:fld>
            <a:endParaRPr lang="sr-Latn-M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66067-3585-4809-8C39-6A933F9CEBC9}" type="slidenum">
              <a:rPr lang="sr-Latn-ME" smtClean="0"/>
              <a:t>‹#›</a:t>
            </a:fld>
            <a:endParaRPr lang="sr-Latn-ME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4391491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55871-92D1-4B22-8F3B-729CBCBD2932}" type="datetimeFigureOut">
              <a:rPr lang="sr-Latn-ME" smtClean="0"/>
              <a:t>17.3.2021.</a:t>
            </a:fld>
            <a:endParaRPr lang="sr-Latn-M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66067-3585-4809-8C39-6A933F9CEBC9}" type="slidenum">
              <a:rPr lang="sr-Latn-ME" smtClean="0"/>
              <a:t>‹#›</a:t>
            </a:fld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val="353618130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55871-92D1-4B22-8F3B-729CBCBD2932}" type="datetimeFigureOut">
              <a:rPr lang="sr-Latn-ME" smtClean="0"/>
              <a:t>17.3.2021.</a:t>
            </a:fld>
            <a:endParaRPr lang="sr-Latn-M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66067-3585-4809-8C39-6A933F9CEBC9}" type="slidenum">
              <a:rPr lang="sr-Latn-ME" smtClean="0"/>
              <a:t>‹#›</a:t>
            </a:fld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val="253888378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55871-92D1-4B22-8F3B-729CBCBD2932}" type="datetimeFigureOut">
              <a:rPr lang="sr-Latn-ME" smtClean="0"/>
              <a:t>17.3.2021.</a:t>
            </a:fld>
            <a:endParaRPr lang="sr-Latn-M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66067-3585-4809-8C39-6A933F9CEBC9}" type="slidenum">
              <a:rPr lang="sr-Latn-ME" smtClean="0"/>
              <a:t>‹#›</a:t>
            </a:fld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val="3551848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55871-92D1-4B22-8F3B-729CBCBD2932}" type="datetimeFigureOut">
              <a:rPr lang="sr-Latn-ME" smtClean="0"/>
              <a:t>17.3.2021.</a:t>
            </a:fld>
            <a:endParaRPr lang="sr-Latn-M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66067-3585-4809-8C39-6A933F9CEBC9}" type="slidenum">
              <a:rPr lang="sr-Latn-ME" smtClean="0"/>
              <a:t>‹#›</a:t>
            </a:fld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val="27200229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55871-92D1-4B22-8F3B-729CBCBD2932}" type="datetimeFigureOut">
              <a:rPr lang="sr-Latn-ME" smtClean="0"/>
              <a:t>17.3.2021.</a:t>
            </a:fld>
            <a:endParaRPr lang="sr-Latn-M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66067-3585-4809-8C39-6A933F9CEBC9}" type="slidenum">
              <a:rPr lang="sr-Latn-ME" smtClean="0"/>
              <a:t>‹#›</a:t>
            </a:fld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val="7117570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55871-92D1-4B22-8F3B-729CBCBD2932}" type="datetimeFigureOut">
              <a:rPr lang="sr-Latn-ME" smtClean="0"/>
              <a:t>17.3.2021.</a:t>
            </a:fld>
            <a:endParaRPr lang="sr-Latn-M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66067-3585-4809-8C39-6A933F9CEBC9}" type="slidenum">
              <a:rPr lang="sr-Latn-ME" smtClean="0"/>
              <a:t>‹#›</a:t>
            </a:fld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val="37386320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55871-92D1-4B22-8F3B-729CBCBD2932}" type="datetimeFigureOut">
              <a:rPr lang="sr-Latn-ME" smtClean="0"/>
              <a:t>17.3.2021.</a:t>
            </a:fld>
            <a:endParaRPr lang="sr-Latn-M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66067-3585-4809-8C39-6A933F9CEBC9}" type="slidenum">
              <a:rPr lang="sr-Latn-ME" smtClean="0"/>
              <a:t>‹#›</a:t>
            </a:fld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val="38096578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55871-92D1-4B22-8F3B-729CBCBD2932}" type="datetimeFigureOut">
              <a:rPr lang="sr-Latn-ME" smtClean="0"/>
              <a:t>17.3.2021.</a:t>
            </a:fld>
            <a:endParaRPr lang="sr-Latn-M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66067-3585-4809-8C39-6A933F9CEBC9}" type="slidenum">
              <a:rPr lang="sr-Latn-ME" smtClean="0"/>
              <a:t>‹#›</a:t>
            </a:fld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val="21372105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55871-92D1-4B22-8F3B-729CBCBD2932}" type="datetimeFigureOut">
              <a:rPr lang="sr-Latn-ME" smtClean="0"/>
              <a:t>17.3.2021.</a:t>
            </a:fld>
            <a:endParaRPr lang="sr-Latn-M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66067-3585-4809-8C39-6A933F9CEBC9}" type="slidenum">
              <a:rPr lang="sr-Latn-ME" smtClean="0"/>
              <a:t>‹#›</a:t>
            </a:fld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val="14503828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55871-92D1-4B22-8F3B-729CBCBD2932}" type="datetimeFigureOut">
              <a:rPr lang="sr-Latn-ME" smtClean="0"/>
              <a:t>17.3.2021.</a:t>
            </a:fld>
            <a:endParaRPr lang="sr-Latn-M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66067-3585-4809-8C39-6A933F9CEBC9}" type="slidenum">
              <a:rPr lang="sr-Latn-ME" smtClean="0"/>
              <a:t>‹#›</a:t>
            </a:fld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val="25660269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55871-92D1-4B22-8F3B-729CBCBD2932}" type="datetimeFigureOut">
              <a:rPr lang="sr-Latn-ME" smtClean="0"/>
              <a:t>17.3.2021.</a:t>
            </a:fld>
            <a:endParaRPr lang="sr-Latn-M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66067-3585-4809-8C39-6A933F9CEBC9}" type="slidenum">
              <a:rPr lang="sr-Latn-ME" smtClean="0"/>
              <a:t>‹#›</a:t>
            </a:fld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val="17579231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71317" cy="6874935"/>
            <a:chOff x="-8467" y="-8468"/>
            <a:chExt cx="9171317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255871-92D1-4B22-8F3B-729CBCBD2932}" type="datetimeFigureOut">
              <a:rPr lang="sr-Latn-ME" smtClean="0"/>
              <a:t>17.3.2021.</a:t>
            </a:fld>
            <a:endParaRPr lang="sr-Latn-M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r-Latn-M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6C366067-3585-4809-8C39-6A933F9CEBC9}" type="slidenum">
              <a:rPr lang="sr-Latn-ME" smtClean="0"/>
              <a:t>‹#›</a:t>
            </a:fld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val="7506505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8" r:id="rId1"/>
    <p:sldLayoutId id="2147483749" r:id="rId2"/>
    <p:sldLayoutId id="2147483750" r:id="rId3"/>
    <p:sldLayoutId id="2147483751" r:id="rId4"/>
    <p:sldLayoutId id="2147483752" r:id="rId5"/>
    <p:sldLayoutId id="2147483753" r:id="rId6"/>
    <p:sldLayoutId id="2147483754" r:id="rId7"/>
    <p:sldLayoutId id="2147483755" r:id="rId8"/>
    <p:sldLayoutId id="2147483756" r:id="rId9"/>
    <p:sldLayoutId id="2147483757" r:id="rId10"/>
    <p:sldLayoutId id="2147483758" r:id="rId11"/>
    <p:sldLayoutId id="2147483759" r:id="rId12"/>
    <p:sldLayoutId id="2147483760" r:id="rId13"/>
    <p:sldLayoutId id="2147483761" r:id="rId14"/>
    <p:sldLayoutId id="2147483762" r:id="rId15"/>
    <p:sldLayoutId id="214748376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14D24E-6DEA-4236-91F5-F8A8A3001F7A}"/>
              </a:ext>
            </a:extLst>
          </p:cNvPr>
          <p:cNvSpPr>
            <a:spLocks noGrp="1"/>
          </p:cNvSpPr>
          <p:nvPr>
            <p:ph type="ctrTitle"/>
          </p:nvPr>
        </p:nvSpPr>
        <p:spPr>
          <a:solidFill>
            <a:schemeClr val="accent6"/>
          </a:solidFill>
        </p:spPr>
        <p:txBody>
          <a:bodyPr/>
          <a:lstStyle/>
          <a:p>
            <a:r>
              <a:rPr lang="en-US" dirty="0"/>
              <a:t>AN EMAIL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0D61640-872A-4C62-A473-A114873AACE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gradFill flip="none" rotWithShape="1">
            <a:gsLst>
              <a:gs pos="0">
                <a:schemeClr val="accent6"/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  <a:tileRect/>
          </a:gradFill>
        </p:spPr>
        <p:txBody>
          <a:bodyPr>
            <a:normAutofit/>
          </a:bodyPr>
          <a:lstStyle/>
          <a:p>
            <a:r>
              <a:rPr lang="en-US" dirty="0"/>
              <a:t>INSTRUCTIONS FOR WRITING</a:t>
            </a:r>
          </a:p>
          <a:p>
            <a:r>
              <a:rPr lang="en-US" dirty="0"/>
              <a:t>Ana Markovic</a:t>
            </a:r>
          </a:p>
        </p:txBody>
      </p:sp>
    </p:spTree>
    <p:extLst>
      <p:ext uri="{BB962C8B-B14F-4D97-AF65-F5344CB8AC3E}">
        <p14:creationId xmlns:p14="http://schemas.microsoft.com/office/powerpoint/2010/main" val="25598996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9552" y="332656"/>
            <a:ext cx="7772400" cy="1440159"/>
          </a:xfr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br>
              <a:rPr lang="sr-Latn-ME" b="1" dirty="0"/>
            </a:br>
            <a:r>
              <a:rPr lang="sr-Latn-ME" sz="5300" b="1" dirty="0"/>
              <a:t>Email</a:t>
            </a:r>
            <a:br>
              <a:rPr lang="sr-Latn-ME" sz="5300" b="1" dirty="0"/>
            </a:br>
            <a:endParaRPr lang="sr-Latn-ME" sz="53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59632" y="1894114"/>
            <a:ext cx="6400800" cy="4288972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endParaRPr lang="sr-Latn-ME" sz="2000" dirty="0"/>
          </a:p>
          <a:p>
            <a:endParaRPr lang="sr-Latn-ME" sz="2000" dirty="0"/>
          </a:p>
          <a:p>
            <a:endParaRPr lang="sr-Latn-ME" sz="2000" dirty="0"/>
          </a:p>
          <a:p>
            <a:r>
              <a:rPr lang="en-US" sz="2000" dirty="0">
                <a:solidFill>
                  <a:schemeClr val="tx1"/>
                </a:solidFill>
              </a:rPr>
              <a:t>An email is an example of an </a:t>
            </a:r>
            <a:r>
              <a:rPr lang="en-US" sz="2000" b="1" dirty="0">
                <a:solidFill>
                  <a:schemeClr val="tx1"/>
                </a:solidFill>
              </a:rPr>
              <a:t>interactive writing</a:t>
            </a:r>
            <a:r>
              <a:rPr lang="en-US" sz="2000" dirty="0">
                <a:solidFill>
                  <a:schemeClr val="tx1"/>
                </a:solidFill>
              </a:rPr>
              <a:t>, which means that we are writing </a:t>
            </a:r>
            <a:r>
              <a:rPr lang="en-US" sz="2000" i="1" dirty="0">
                <a:solidFill>
                  <a:schemeClr val="tx1"/>
                </a:solidFill>
              </a:rPr>
              <a:t>to someone</a:t>
            </a:r>
            <a:r>
              <a:rPr lang="en-US" sz="2000" dirty="0">
                <a:solidFill>
                  <a:schemeClr val="tx1"/>
                </a:solidFill>
              </a:rPr>
              <a:t> rather than just for someone to read. For this reason, </a:t>
            </a:r>
            <a:r>
              <a:rPr lang="en-US" sz="2000" b="1" dirty="0">
                <a:solidFill>
                  <a:schemeClr val="tx1"/>
                </a:solidFill>
              </a:rPr>
              <a:t>emails</a:t>
            </a:r>
            <a:r>
              <a:rPr lang="en-US" sz="2000" dirty="0">
                <a:solidFill>
                  <a:schemeClr val="tx1"/>
                </a:solidFill>
              </a:rPr>
              <a:t> </a:t>
            </a:r>
            <a:r>
              <a:rPr lang="en-US" sz="2000" b="1" dirty="0">
                <a:solidFill>
                  <a:schemeClr val="tx1"/>
                </a:solidFill>
              </a:rPr>
              <a:t>and letters</a:t>
            </a:r>
            <a:r>
              <a:rPr lang="en-US" sz="2000" dirty="0">
                <a:solidFill>
                  <a:schemeClr val="tx1"/>
                </a:solidFill>
              </a:rPr>
              <a:t> are a very particular type of </a:t>
            </a:r>
            <a:r>
              <a:rPr lang="en-US" sz="2000" b="1" dirty="0">
                <a:solidFill>
                  <a:schemeClr val="tx1"/>
                </a:solidFill>
              </a:rPr>
              <a:t>writing </a:t>
            </a:r>
            <a:r>
              <a:rPr lang="en-US" sz="2000" dirty="0">
                <a:solidFill>
                  <a:schemeClr val="tx1"/>
                </a:solidFill>
              </a:rPr>
              <a:t>in comparison with </a:t>
            </a:r>
            <a:r>
              <a:rPr lang="en-US" sz="2000" b="1" dirty="0">
                <a:solidFill>
                  <a:schemeClr val="tx1"/>
                </a:solidFill>
              </a:rPr>
              <a:t>essays</a:t>
            </a:r>
            <a:r>
              <a:rPr lang="en-US" sz="2000" dirty="0">
                <a:solidFill>
                  <a:schemeClr val="tx1"/>
                </a:solidFill>
              </a:rPr>
              <a:t>, </a:t>
            </a:r>
            <a:r>
              <a:rPr lang="en-US" sz="2000" b="1" dirty="0">
                <a:solidFill>
                  <a:schemeClr val="tx1"/>
                </a:solidFill>
              </a:rPr>
              <a:t>articles</a:t>
            </a:r>
            <a:r>
              <a:rPr lang="en-US" sz="2000" dirty="0">
                <a:solidFill>
                  <a:schemeClr val="tx1"/>
                </a:solidFill>
              </a:rPr>
              <a:t>, </a:t>
            </a:r>
            <a:r>
              <a:rPr lang="en-US" sz="2000" b="1" dirty="0">
                <a:solidFill>
                  <a:schemeClr val="tx1"/>
                </a:solidFill>
              </a:rPr>
              <a:t>reviews</a:t>
            </a:r>
            <a:r>
              <a:rPr lang="en-US" sz="2000" dirty="0">
                <a:solidFill>
                  <a:schemeClr val="tx1"/>
                </a:solidFill>
              </a:rPr>
              <a:t> or </a:t>
            </a:r>
            <a:r>
              <a:rPr lang="en-US" sz="2000" b="1" dirty="0">
                <a:solidFill>
                  <a:schemeClr val="tx1"/>
                </a:solidFill>
              </a:rPr>
              <a:t>reports</a:t>
            </a:r>
            <a:r>
              <a:rPr lang="en-US" sz="2000" dirty="0">
                <a:solidFill>
                  <a:schemeClr val="tx1"/>
                </a:solidFill>
              </a:rPr>
              <a:t>. So let’s take a look at the main characteristics of emails:</a:t>
            </a:r>
            <a:endParaRPr lang="sr-Latn-ME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24788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/>
          <a:lstStyle/>
          <a:p>
            <a:r>
              <a:rPr lang="en-US" b="1" dirty="0"/>
              <a:t>Purpose of an informal email</a:t>
            </a:r>
            <a:endParaRPr lang="sr-Latn-M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92500"/>
          </a:bodyPr>
          <a:lstStyle/>
          <a:p>
            <a:r>
              <a:rPr lang="en-US" sz="2400" dirty="0"/>
              <a:t>The purpose of an </a:t>
            </a:r>
            <a:r>
              <a:rPr lang="en-US" sz="2400" b="1" dirty="0"/>
              <a:t>informal email</a:t>
            </a:r>
            <a:r>
              <a:rPr lang="en-US" sz="2400" dirty="0"/>
              <a:t>  depend</a:t>
            </a:r>
            <a:r>
              <a:rPr lang="sr-Latn-ME" sz="2400" dirty="0"/>
              <a:t>s</a:t>
            </a:r>
            <a:r>
              <a:rPr lang="en-US" sz="2400" dirty="0"/>
              <a:t> on each task. </a:t>
            </a:r>
            <a:r>
              <a:rPr lang="sr-Latn-ME" sz="2400" dirty="0"/>
              <a:t>Tasks can be:</a:t>
            </a:r>
          </a:p>
          <a:p>
            <a:pPr marL="0" indent="0">
              <a:buNone/>
            </a:pPr>
            <a:r>
              <a:rPr lang="sr-Latn-ME" sz="2400" dirty="0"/>
              <a:t>	-</a:t>
            </a:r>
            <a:r>
              <a:rPr lang="en-US" sz="2400" dirty="0"/>
              <a:t>to provide your friend with some important information, </a:t>
            </a:r>
            <a:r>
              <a:rPr lang="sr-Latn-ME" sz="2400" dirty="0"/>
              <a:t>	-</a:t>
            </a:r>
            <a:r>
              <a:rPr lang="en-US" sz="2400" dirty="0"/>
              <a:t>to ask for some advice</a:t>
            </a:r>
            <a:endParaRPr lang="sr-Latn-ME" sz="2400" dirty="0"/>
          </a:p>
          <a:p>
            <a:pPr marL="0" indent="0">
              <a:buNone/>
            </a:pPr>
            <a:r>
              <a:rPr lang="sr-Latn-ME" sz="2400" dirty="0"/>
              <a:t>	-</a:t>
            </a:r>
            <a:r>
              <a:rPr lang="en-US" sz="2400" dirty="0"/>
              <a:t>to ask something about the place, while saying that </a:t>
            </a:r>
            <a:r>
              <a:rPr lang="sr-Latn-ME" sz="2400" dirty="0"/>
              <a:t>you 	 </a:t>
            </a:r>
            <a:r>
              <a:rPr lang="en-US" sz="2400" dirty="0"/>
              <a:t>will be visiting soon</a:t>
            </a:r>
            <a:endParaRPr lang="sr-Latn-ME" sz="2400" dirty="0"/>
          </a:p>
          <a:p>
            <a:pPr marL="0" indent="0">
              <a:buNone/>
            </a:pPr>
            <a:r>
              <a:rPr lang="sr-Latn-ME" sz="2400" dirty="0"/>
              <a:t>	-to invite somebody to some event</a:t>
            </a:r>
          </a:p>
          <a:p>
            <a:pPr marL="0" indent="0">
              <a:buNone/>
            </a:pPr>
            <a:r>
              <a:rPr lang="sr-Latn-ME" sz="2400" dirty="0"/>
              <a:t>	-others</a:t>
            </a:r>
          </a:p>
          <a:p>
            <a:pPr marL="0" indent="0">
              <a:buNone/>
            </a:pPr>
            <a:r>
              <a:rPr lang="sr-Latn-ME" sz="2400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6618410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/>
          <a:lstStyle/>
          <a:p>
            <a:r>
              <a:rPr lang="sr-Latn-ME" b="1" dirty="0"/>
              <a:t>Language</a:t>
            </a:r>
            <a:r>
              <a:rPr lang="sr-Latn-ME" dirty="0"/>
              <a:t> 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4925144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sz="2400" dirty="0"/>
              <a:t>Given that we are writing to a </a:t>
            </a:r>
            <a:r>
              <a:rPr lang="en-US" sz="2400" b="1" dirty="0"/>
              <a:t>friend </a:t>
            </a:r>
            <a:r>
              <a:rPr lang="en-US" sz="2400" dirty="0"/>
              <a:t>or </a:t>
            </a:r>
            <a:r>
              <a:rPr lang="en-US" sz="2400" b="1" dirty="0"/>
              <a:t>close relative</a:t>
            </a:r>
            <a:r>
              <a:rPr lang="en-US" sz="2400" dirty="0"/>
              <a:t>, our language will be relaxed and friendly. We could call it </a:t>
            </a:r>
            <a:r>
              <a:rPr lang="en-US" sz="2400" b="1" dirty="0"/>
              <a:t>informal language</a:t>
            </a:r>
            <a:r>
              <a:rPr lang="sr-Latn-ME" sz="2400" dirty="0"/>
              <a:t>.</a:t>
            </a:r>
            <a:r>
              <a:rPr lang="en-US" sz="2400" dirty="0"/>
              <a:t> So we will be making use of contracted forms, common phrasal verbs, colloquial expressions and even flexible punctuation</a:t>
            </a:r>
            <a:r>
              <a:rPr lang="sr-Latn-ME" sz="2400" dirty="0"/>
              <a:t>.</a:t>
            </a:r>
          </a:p>
          <a:p>
            <a:endParaRPr lang="sr-Latn-ME" sz="24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1" y="3861048"/>
            <a:ext cx="4104456" cy="25202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14974" y="3346807"/>
            <a:ext cx="2369393" cy="30395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844842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/>
          <a:lstStyle/>
          <a:p>
            <a:r>
              <a:rPr lang="sr-Latn-ME" b="1" dirty="0"/>
              <a:t>Structure</a:t>
            </a:r>
            <a:endParaRPr lang="sr-Latn-M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85000" lnSpcReduction="10000"/>
          </a:bodyPr>
          <a:lstStyle/>
          <a:p>
            <a:r>
              <a:rPr lang="en-US" sz="2400" dirty="0"/>
              <a:t>One of the cool things about emails is that they </a:t>
            </a:r>
            <a:r>
              <a:rPr lang="en-US" sz="2400" b="1" dirty="0"/>
              <a:t>always follow the same structure</a:t>
            </a:r>
            <a:r>
              <a:rPr lang="en-US" sz="2400" dirty="0"/>
              <a:t>.</a:t>
            </a:r>
            <a:endParaRPr lang="sr-Latn-ME" sz="2400" dirty="0"/>
          </a:p>
          <a:p>
            <a:r>
              <a:rPr lang="en-US" sz="2400" dirty="0"/>
              <a:t>In general terms, we always need</a:t>
            </a:r>
            <a:r>
              <a:rPr lang="sr-Latn-ME" sz="2400" dirty="0"/>
              <a:t>:</a:t>
            </a:r>
          </a:p>
          <a:p>
            <a:pPr marL="0" indent="0">
              <a:buNone/>
            </a:pPr>
            <a:r>
              <a:rPr lang="sr-Latn-ME" sz="2400" dirty="0"/>
              <a:t>	-</a:t>
            </a:r>
            <a:r>
              <a:rPr lang="en-US" sz="2400" dirty="0"/>
              <a:t> </a:t>
            </a:r>
            <a:r>
              <a:rPr lang="sr-Latn-ME" sz="2400" b="1" dirty="0"/>
              <a:t>subject</a:t>
            </a:r>
          </a:p>
          <a:p>
            <a:pPr marL="0" indent="0">
              <a:buNone/>
            </a:pPr>
            <a:r>
              <a:rPr lang="sr-Latn-ME" sz="2400" b="1" dirty="0"/>
              <a:t>	- </a:t>
            </a:r>
            <a:r>
              <a:rPr lang="en-US" sz="2400" b="1" dirty="0"/>
              <a:t>an opening</a:t>
            </a:r>
            <a:r>
              <a:rPr lang="en-US" sz="2400" dirty="0"/>
              <a:t>  </a:t>
            </a:r>
            <a:r>
              <a:rPr lang="en-US" sz="2400" b="1" dirty="0"/>
              <a:t>formula</a:t>
            </a:r>
            <a:r>
              <a:rPr lang="en-US" sz="2400" dirty="0"/>
              <a:t>;</a:t>
            </a:r>
            <a:r>
              <a:rPr lang="sr-Latn-ME" sz="2400" dirty="0"/>
              <a:t> ( Hi/Hello/What’s up....)</a:t>
            </a:r>
          </a:p>
          <a:p>
            <a:pPr marL="0" indent="0">
              <a:buNone/>
            </a:pPr>
            <a:r>
              <a:rPr lang="sr-Latn-ME" sz="2400" dirty="0"/>
              <a:t>	</a:t>
            </a:r>
            <a:r>
              <a:rPr lang="sr-Latn-ME" sz="2400" b="1" dirty="0"/>
              <a:t>- </a:t>
            </a:r>
            <a:r>
              <a:rPr lang="en-US" sz="2400" b="1" dirty="0"/>
              <a:t>an introductory </a:t>
            </a:r>
            <a:r>
              <a:rPr lang="en-US" sz="2400" dirty="0"/>
              <a:t>; </a:t>
            </a:r>
            <a:endParaRPr lang="sr-Latn-ME" sz="2400" dirty="0"/>
          </a:p>
          <a:p>
            <a:pPr marL="0" indent="0">
              <a:buNone/>
            </a:pPr>
            <a:r>
              <a:rPr lang="sr-Latn-ME" sz="2400" dirty="0"/>
              <a:t>	- </a:t>
            </a:r>
            <a:r>
              <a:rPr lang="en-US" sz="2400" b="1" dirty="0"/>
              <a:t>the body</a:t>
            </a:r>
            <a:r>
              <a:rPr lang="en-US" sz="2400" dirty="0"/>
              <a:t>, which will consist of as many paragraphs as </a:t>
            </a:r>
            <a:r>
              <a:rPr lang="sr-Latn-ME" sz="2400" dirty="0"/>
              <a:t>	  </a:t>
            </a:r>
            <a:r>
              <a:rPr lang="en-US" sz="2400" dirty="0"/>
              <a:t>ideas you are asked to </a:t>
            </a:r>
            <a:r>
              <a:rPr lang="sr-Latn-ME" sz="2400" dirty="0"/>
              <a:t> </a:t>
            </a:r>
            <a:r>
              <a:rPr lang="en-US" sz="2400" dirty="0"/>
              <a:t>discuss.</a:t>
            </a:r>
            <a:endParaRPr lang="sr-Latn-ME" sz="2400" dirty="0"/>
          </a:p>
          <a:p>
            <a:pPr marL="0" indent="0">
              <a:buNone/>
            </a:pPr>
            <a:r>
              <a:rPr lang="sr-Latn-ME" sz="2400" dirty="0"/>
              <a:t>	-</a:t>
            </a:r>
            <a:r>
              <a:rPr lang="en-US" sz="2400" b="1" dirty="0"/>
              <a:t> closing paragraph</a:t>
            </a:r>
            <a:r>
              <a:rPr lang="sr-Latn-ME" sz="2400" b="1" dirty="0"/>
              <a:t>;</a:t>
            </a:r>
          </a:p>
          <a:p>
            <a:pPr marL="0" indent="0">
              <a:buNone/>
            </a:pPr>
            <a:r>
              <a:rPr lang="sr-Latn-ME" sz="2400" b="1" dirty="0"/>
              <a:t>	- </a:t>
            </a:r>
            <a:r>
              <a:rPr lang="en-US" sz="2400" b="1" dirty="0"/>
              <a:t>a closing formula</a:t>
            </a:r>
            <a:r>
              <a:rPr lang="en-US" sz="2400" dirty="0"/>
              <a:t>;</a:t>
            </a:r>
            <a:r>
              <a:rPr lang="sr-Latn-ME" sz="2400" dirty="0"/>
              <a:t> (Bye/ See you soon.....)</a:t>
            </a:r>
          </a:p>
        </p:txBody>
      </p:sp>
    </p:spTree>
    <p:extLst>
      <p:ext uri="{BB962C8B-B14F-4D97-AF65-F5344CB8AC3E}">
        <p14:creationId xmlns:p14="http://schemas.microsoft.com/office/powerpoint/2010/main" val="37863301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/>
          <a:lstStyle/>
          <a:p>
            <a:r>
              <a:rPr lang="sr-Latn-ME" b="1" dirty="0"/>
              <a:t>Common topics</a:t>
            </a:r>
            <a:endParaRPr lang="sr-Latn-M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sr-Latn-ME" dirty="0"/>
              <a:t>M</a:t>
            </a:r>
            <a:r>
              <a:rPr lang="en-US" dirty="0"/>
              <a:t>any informal emails to friends and relatives deal with giving advice on a certain subject, such as</a:t>
            </a:r>
            <a:r>
              <a:rPr lang="sr-Latn-ME" dirty="0"/>
              <a:t>:</a:t>
            </a:r>
          </a:p>
          <a:p>
            <a:pPr marL="457200" lvl="1" indent="0">
              <a:buNone/>
            </a:pPr>
            <a:r>
              <a:rPr lang="sr-Latn-ME" dirty="0"/>
              <a:t>-</a:t>
            </a:r>
            <a:r>
              <a:rPr lang="en-US" dirty="0"/>
              <a:t> </a:t>
            </a:r>
            <a:r>
              <a:rPr lang="sr-Latn-ME" dirty="0"/>
              <a:t> </a:t>
            </a:r>
            <a:r>
              <a:rPr lang="en-US" b="1" dirty="0"/>
              <a:t>visiting your hometown</a:t>
            </a:r>
            <a:r>
              <a:rPr lang="en-US" dirty="0"/>
              <a:t>, </a:t>
            </a:r>
            <a:endParaRPr lang="sr-Latn-ME" dirty="0"/>
          </a:p>
          <a:p>
            <a:pPr marL="457200" lvl="1" indent="0">
              <a:buNone/>
            </a:pPr>
            <a:r>
              <a:rPr lang="sr-Latn-ME" b="1" dirty="0"/>
              <a:t> - </a:t>
            </a:r>
            <a:r>
              <a:rPr lang="en-US" b="1" dirty="0"/>
              <a:t>keeping fit</a:t>
            </a:r>
            <a:r>
              <a:rPr lang="en-US" dirty="0"/>
              <a:t>, </a:t>
            </a:r>
            <a:endParaRPr lang="sr-Latn-ME" dirty="0"/>
          </a:p>
          <a:p>
            <a:pPr lvl="1">
              <a:buFontTx/>
              <a:buChar char="-"/>
            </a:pPr>
            <a:r>
              <a:rPr lang="en-US" dirty="0"/>
              <a:t>advice on </a:t>
            </a:r>
            <a:r>
              <a:rPr lang="en-US" b="1" dirty="0"/>
              <a:t>which cities to visit</a:t>
            </a:r>
            <a:r>
              <a:rPr lang="en-US" dirty="0"/>
              <a:t> in your country, </a:t>
            </a:r>
            <a:endParaRPr lang="sr-Latn-ME" dirty="0"/>
          </a:p>
          <a:p>
            <a:pPr lvl="1">
              <a:buFontTx/>
              <a:buChar char="-"/>
            </a:pPr>
            <a:r>
              <a:rPr lang="en-US" b="1" dirty="0" err="1"/>
              <a:t>organising</a:t>
            </a:r>
            <a:r>
              <a:rPr lang="en-US" b="1" dirty="0"/>
              <a:t> a party</a:t>
            </a:r>
            <a:r>
              <a:rPr lang="en-US" dirty="0"/>
              <a:t> for a mutual friend</a:t>
            </a:r>
            <a:endParaRPr lang="sr-Latn-ME" dirty="0"/>
          </a:p>
          <a:p>
            <a:pPr marL="457200" lvl="1" indent="0">
              <a:buNone/>
            </a:pPr>
            <a:r>
              <a:rPr lang="sr-Latn-ME" dirty="0"/>
              <a:t>	</a:t>
            </a:r>
            <a:r>
              <a:rPr lang="en-US" dirty="0"/>
              <a:t>Sometimes, these topics may appear in combination.</a:t>
            </a:r>
            <a:endParaRPr lang="sr-Latn-ME" dirty="0"/>
          </a:p>
        </p:txBody>
      </p:sp>
    </p:spTree>
    <p:extLst>
      <p:ext uri="{BB962C8B-B14F-4D97-AF65-F5344CB8AC3E}">
        <p14:creationId xmlns:p14="http://schemas.microsoft.com/office/powerpoint/2010/main" val="4247896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/>
          <a:lstStyle/>
          <a:p>
            <a:r>
              <a:rPr lang="sr-Latn-ME" dirty="0"/>
              <a:t>Example</a:t>
            </a:r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1484784"/>
            <a:ext cx="6962775" cy="4248472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</p:pic>
    </p:spTree>
    <p:extLst>
      <p:ext uri="{BB962C8B-B14F-4D97-AF65-F5344CB8AC3E}">
        <p14:creationId xmlns:p14="http://schemas.microsoft.com/office/powerpoint/2010/main" val="25990042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sr-Latn-ME" dirty="0"/>
              <a:t>TASK: </a:t>
            </a:r>
            <a:r>
              <a:rPr lang="sr-Latn-ME" sz="3600" dirty="0"/>
              <a:t>read the following, write an email and mail your teacher</a:t>
            </a:r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988840"/>
            <a:ext cx="8229600" cy="37420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07692553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60</TotalTime>
  <Words>352</Words>
  <Application>Microsoft Office PowerPoint</Application>
  <PresentationFormat>On-screen Show (4:3)</PresentationFormat>
  <Paragraphs>35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Trebuchet MS</vt:lpstr>
      <vt:lpstr>Wingdings 3</vt:lpstr>
      <vt:lpstr>Facet</vt:lpstr>
      <vt:lpstr>AN EMAIL</vt:lpstr>
      <vt:lpstr> Email </vt:lpstr>
      <vt:lpstr>Purpose of an informal email</vt:lpstr>
      <vt:lpstr>Language </vt:lpstr>
      <vt:lpstr>Structure</vt:lpstr>
      <vt:lpstr>Common topics</vt:lpstr>
      <vt:lpstr>Example</vt:lpstr>
      <vt:lpstr>TASK: read the following, write an email and mail your teacher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Email</dc:title>
  <dc:creator>User2</dc:creator>
  <cp:lastModifiedBy>Ana Markovic</cp:lastModifiedBy>
  <cp:revision>10</cp:revision>
  <dcterms:created xsi:type="dcterms:W3CDTF">2020-05-07T09:40:18Z</dcterms:created>
  <dcterms:modified xsi:type="dcterms:W3CDTF">2021-03-17T08:47:56Z</dcterms:modified>
</cp:coreProperties>
</file>