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2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1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2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8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74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47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86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77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7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E4FE3-52F8-43A8-9266-ECF78DD5129C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8128-75F3-4AFE-AE27-43C013F7C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50377" y="2690949"/>
            <a:ext cx="62701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6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ZAŠTITA</a:t>
            </a:r>
            <a:r>
              <a:rPr lang="en-US" sz="6000" dirty="0" smtClean="0">
                <a:solidFill>
                  <a:srgbClr val="002060"/>
                </a:solidFill>
                <a:latin typeface="Impact" panose="020B0806030902050204" pitchFamily="34" charset="0"/>
              </a:rPr>
              <a:t> PODATAKA U EXCELU</a:t>
            </a:r>
            <a:endParaRPr lang="en-US" sz="60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6503" y="216342"/>
            <a:ext cx="1408298" cy="148755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8726" y="721592"/>
            <a:ext cx="477040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Latn-ME" sz="2500" dirty="0">
                <a:solidFill>
                  <a:srgbClr val="002060"/>
                </a:solidFill>
                <a:latin typeface="Impact" panose="020B0806030902050204" pitchFamily="34" charset="0"/>
              </a:rPr>
              <a:t>JU ETŠ „VASO ALIGRUDIĆ“, Podgorica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3234" y="6191794"/>
            <a:ext cx="5473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  <a:latin typeface="Impact" panose="020B0806030902050204" pitchFamily="34" charset="0"/>
              </a:rPr>
              <a:t>PREDMETNI NASTAVNIK : </a:t>
            </a:r>
            <a:r>
              <a:rPr lang="sr-Latn-ME" dirty="0" smtClean="0">
                <a:solidFill>
                  <a:srgbClr val="002060"/>
                </a:solidFill>
                <a:latin typeface="Impact" panose="020B0806030902050204" pitchFamily="34" charset="0"/>
              </a:rPr>
              <a:t>SPASOJE PAPIĆ</a:t>
            </a:r>
            <a:endParaRPr lang="en-US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889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57027" y="2301500"/>
            <a:ext cx="2975895" cy="297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3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731521" y="1012874"/>
            <a:ext cx="10522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solidFill>
                  <a:srgbClr val="002060"/>
                </a:solidFill>
              </a:rPr>
              <a:t>Ponekad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prilikom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izrade</a:t>
            </a:r>
            <a:r>
              <a:rPr lang="en-US" sz="2000" dirty="0">
                <a:solidFill>
                  <a:srgbClr val="002060"/>
                </a:solidFill>
              </a:rPr>
              <a:t> Excel </a:t>
            </a:r>
            <a:r>
              <a:rPr lang="en-US" sz="2000" dirty="0" err="1">
                <a:solidFill>
                  <a:srgbClr val="002060"/>
                </a:solidFill>
              </a:rPr>
              <a:t>dokumenata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isti</a:t>
            </a:r>
            <a:r>
              <a:rPr lang="en-US" sz="2000" dirty="0">
                <a:solidFill>
                  <a:srgbClr val="002060"/>
                </a:solidFill>
              </a:rPr>
              <a:t> u </a:t>
            </a:r>
            <a:r>
              <a:rPr lang="en-US" sz="2000" dirty="0" err="1">
                <a:solidFill>
                  <a:srgbClr val="002060"/>
                </a:solidFill>
              </a:rPr>
              <a:t>sebi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sadrže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podatke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koji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nisu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dostupni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javnost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ili</a:t>
            </a:r>
            <a:r>
              <a:rPr lang="en-US" sz="2000" dirty="0">
                <a:solidFill>
                  <a:srgbClr val="002060"/>
                </a:solidFill>
              </a:rPr>
              <a:t> se </a:t>
            </a:r>
            <a:r>
              <a:rPr lang="en-US" sz="2000" dirty="0" err="1">
                <a:solidFill>
                  <a:srgbClr val="002060"/>
                </a:solidFill>
              </a:rPr>
              <a:t>želi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postići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jednostavna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zaštita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strukture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 formula </a:t>
            </a:r>
            <a:r>
              <a:rPr lang="en-US" sz="2000" dirty="0" err="1">
                <a:solidFill>
                  <a:srgbClr val="002060"/>
                </a:solidFill>
              </a:rPr>
              <a:t>koje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sačinjavaju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taj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dokument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endParaRPr lang="sr-Latn-ME" sz="2000" dirty="0" smtClean="0">
              <a:solidFill>
                <a:srgbClr val="002060"/>
              </a:solidFill>
            </a:endParaRPr>
          </a:p>
          <a:p>
            <a:pPr algn="just"/>
            <a:r>
              <a:rPr lang="en-US" sz="2000" dirty="0" smtClean="0">
                <a:solidFill>
                  <a:srgbClr val="002060"/>
                </a:solidFill>
              </a:rPr>
              <a:t>Excel </a:t>
            </a:r>
            <a:r>
              <a:rPr lang="en-US" sz="2000" dirty="0" err="1">
                <a:solidFill>
                  <a:srgbClr val="002060"/>
                </a:solidFill>
              </a:rPr>
              <a:t>nudi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sljedeće</a:t>
            </a:r>
            <a:r>
              <a:rPr lang="en-US" sz="2000" dirty="0">
                <a:solidFill>
                  <a:srgbClr val="002060"/>
                </a:solidFill>
              </a:rPr>
              <a:t> tri </a:t>
            </a:r>
            <a:r>
              <a:rPr lang="sr-Latn-ME" sz="2000" dirty="0" smtClean="0">
                <a:solidFill>
                  <a:srgbClr val="002060"/>
                </a:solidFill>
              </a:rPr>
              <a:t>vrste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zaštite</a:t>
            </a:r>
            <a:r>
              <a:rPr lang="en-US" sz="2000" dirty="0" smtClean="0">
                <a:solidFill>
                  <a:srgbClr val="002060"/>
                </a:solidFill>
              </a:rPr>
              <a:t>:</a:t>
            </a:r>
            <a:endParaRPr lang="sr-Latn-ME" sz="2000" dirty="0" smtClean="0">
              <a:solidFill>
                <a:srgbClr val="002060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• </a:t>
            </a:r>
            <a:r>
              <a:rPr lang="en-US" sz="2000" dirty="0" err="1">
                <a:solidFill>
                  <a:srgbClr val="002060"/>
                </a:solidFill>
              </a:rPr>
              <a:t>Zaštita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elemenata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radnog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lista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• </a:t>
            </a:r>
            <a:r>
              <a:rPr lang="en-US" sz="2000" dirty="0" err="1">
                <a:solidFill>
                  <a:srgbClr val="002060"/>
                </a:solidFill>
              </a:rPr>
              <a:t>Zaštita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elemenata</a:t>
            </a:r>
            <a:r>
              <a:rPr lang="en-US" sz="2000" dirty="0">
                <a:solidFill>
                  <a:srgbClr val="002060"/>
                </a:solidFill>
              </a:rPr>
              <a:t> u </a:t>
            </a:r>
            <a:r>
              <a:rPr lang="en-US" sz="2000" dirty="0" err="1">
                <a:solidFill>
                  <a:srgbClr val="002060"/>
                </a:solidFill>
              </a:rPr>
              <a:t>radnoj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knjizi</a:t>
            </a:r>
            <a:r>
              <a:rPr lang="en-US" sz="2000" dirty="0" smtClean="0">
                <a:solidFill>
                  <a:srgbClr val="002060"/>
                </a:solidFill>
              </a:rPr>
              <a:t/>
            </a:r>
            <a:br>
              <a:rPr lang="en-US" sz="2000" dirty="0" smtClean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• </a:t>
            </a:r>
            <a:r>
              <a:rPr lang="en-US" sz="2000" dirty="0" err="1">
                <a:solidFill>
                  <a:srgbClr val="002060"/>
                </a:solidFill>
              </a:rPr>
              <a:t>Zaštita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pomoću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lozinke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sr-Latn-ME" sz="2000" dirty="0" smtClean="0">
                <a:solidFill>
                  <a:srgbClr val="002060"/>
                </a:solidFill>
              </a:rPr>
              <a:t>nivou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radne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knjige</a:t>
            </a:r>
            <a:endParaRPr lang="en-US" sz="2000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889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57827" y="2941580"/>
            <a:ext cx="2975895" cy="2975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58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548639"/>
            <a:ext cx="109989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3000" b="1" dirty="0" err="1" smtClean="0">
                <a:solidFill>
                  <a:srgbClr val="002060"/>
                </a:solidFill>
              </a:rPr>
              <a:t>Zaštita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elemenata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radnog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lista</a:t>
            </a:r>
            <a:endParaRPr lang="sr-Latn-ME" sz="3000" b="1" dirty="0" smtClean="0">
              <a:solidFill>
                <a:srgbClr val="002060"/>
              </a:solidFill>
            </a:endParaRPr>
          </a:p>
          <a:p>
            <a:endParaRPr lang="en-US" sz="3000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err="1">
                <a:solidFill>
                  <a:srgbClr val="002060"/>
                </a:solidFill>
              </a:rPr>
              <a:t>Svrha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ove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zaštite</a:t>
            </a:r>
            <a:r>
              <a:rPr lang="en-US" sz="2000" dirty="0">
                <a:solidFill>
                  <a:srgbClr val="002060"/>
                </a:solidFill>
              </a:rPr>
              <a:t> je </a:t>
            </a:r>
            <a:r>
              <a:rPr lang="en-US" sz="2000" dirty="0" err="1">
                <a:solidFill>
                  <a:srgbClr val="002060"/>
                </a:solidFill>
              </a:rPr>
              <a:t>ograničiti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korisnicima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unos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mijenjanje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postojećih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podataka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</a:t>
            </a:r>
            <a:r>
              <a:rPr lang="en-US" sz="2000" dirty="0">
                <a:solidFill>
                  <a:srgbClr val="002060"/>
                </a:solidFill>
              </a:rPr>
              <a:t> formula u </a:t>
            </a:r>
            <a:r>
              <a:rPr lang="en-US" sz="2000" dirty="0" err="1">
                <a:solidFill>
                  <a:srgbClr val="002060"/>
                </a:solidFill>
              </a:rPr>
              <a:t>radnom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listu</a:t>
            </a:r>
            <a:r>
              <a:rPr lang="en-US" sz="2000" dirty="0">
                <a:solidFill>
                  <a:srgbClr val="002060"/>
                </a:solidFill>
              </a:rPr>
              <a:t>. Ova se </a:t>
            </a:r>
            <a:r>
              <a:rPr lang="en-US" sz="2000" dirty="0" err="1">
                <a:solidFill>
                  <a:srgbClr val="002060"/>
                </a:solidFill>
              </a:rPr>
              <a:t>funkcija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koristi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kada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postojeće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predloške</a:t>
            </a:r>
            <a:r>
              <a:rPr lang="en-US" sz="2000" dirty="0">
                <a:solidFill>
                  <a:srgbClr val="002060"/>
                </a:solidFill>
              </a:rPr>
              <a:t> (</a:t>
            </a:r>
            <a:r>
              <a:rPr lang="en-US" sz="2000" dirty="0" err="1" smtClean="0">
                <a:solidFill>
                  <a:srgbClr val="002060"/>
                </a:solidFill>
              </a:rPr>
              <a:t>izvještaje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>
                <a:solidFill>
                  <a:srgbClr val="002060"/>
                </a:solidFill>
              </a:rPr>
              <a:t>analize</a:t>
            </a:r>
            <a:r>
              <a:rPr lang="en-US" sz="2000" dirty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graf</a:t>
            </a:r>
            <a:r>
              <a:rPr lang="sr-Latn-ME" sz="2000" dirty="0" smtClean="0">
                <a:solidFill>
                  <a:srgbClr val="002060"/>
                </a:solidFill>
              </a:rPr>
              <a:t>ikone</a:t>
            </a:r>
            <a:r>
              <a:rPr lang="en-US" sz="2000" dirty="0" smtClean="0">
                <a:solidFill>
                  <a:srgbClr val="002060"/>
                </a:solidFill>
              </a:rPr>
              <a:t>) </a:t>
            </a:r>
            <a:r>
              <a:rPr lang="en-US" sz="2000" dirty="0" err="1">
                <a:solidFill>
                  <a:srgbClr val="002060"/>
                </a:solidFill>
              </a:rPr>
              <a:t>želimo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zaštititi</a:t>
            </a:r>
            <a:r>
              <a:rPr lang="en-US" sz="2000" dirty="0">
                <a:solidFill>
                  <a:srgbClr val="002060"/>
                </a:solidFill>
              </a:rPr>
              <a:t> od </a:t>
            </a:r>
            <a:r>
              <a:rPr lang="en-US" sz="2000" dirty="0" err="1">
                <a:solidFill>
                  <a:srgbClr val="002060"/>
                </a:solidFill>
              </a:rPr>
              <a:t>nenamjernog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brisanja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ili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mijenjanja</a:t>
            </a:r>
            <a:r>
              <a:rPr lang="sr-Latn-ME" sz="2000" dirty="0" smtClean="0">
                <a:solidFill>
                  <a:srgbClr val="002060"/>
                </a:solidFill>
              </a:rPr>
              <a:t>,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pa </a:t>
            </a:r>
            <a:r>
              <a:rPr lang="en-US" sz="2000" dirty="0" err="1">
                <a:solidFill>
                  <a:srgbClr val="002060"/>
                </a:solidFill>
              </a:rPr>
              <a:t>korisnike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ograničimo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na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unos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ili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formatiranje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samo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određenih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polja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unutar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radnog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lista</a:t>
            </a:r>
            <a:r>
              <a:rPr lang="en-US" sz="2000" dirty="0">
                <a:solidFill>
                  <a:srgbClr val="002060"/>
                </a:solidFill>
              </a:rPr>
              <a:t>. </a:t>
            </a:r>
            <a:endParaRPr lang="sr-Latn-ME" sz="2000" dirty="0" smtClean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rgbClr val="002060"/>
                </a:solidFill>
              </a:rPr>
              <a:t>Funkcija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se </a:t>
            </a:r>
            <a:r>
              <a:rPr lang="en-US" sz="2000" dirty="0" err="1">
                <a:solidFill>
                  <a:srgbClr val="002060"/>
                </a:solidFill>
              </a:rPr>
              <a:t>aktivira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sr-Latn-ME" sz="2000" dirty="0" smtClean="0">
                <a:solidFill>
                  <a:srgbClr val="002060"/>
                </a:solidFill>
              </a:rPr>
              <a:t>u kartici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Review/Changes/Protect Sheet. </a:t>
            </a:r>
            <a:endParaRPr lang="sr-Latn-ME" sz="20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err="1" smtClean="0">
                <a:solidFill>
                  <a:srgbClr val="002060"/>
                </a:solidFill>
              </a:rPr>
              <a:t>Zaštita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se </a:t>
            </a:r>
            <a:r>
              <a:rPr lang="en-US" sz="2000" dirty="0" err="1">
                <a:solidFill>
                  <a:srgbClr val="002060"/>
                </a:solidFill>
              </a:rPr>
              <a:t>može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aktivirati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sa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ili</a:t>
            </a:r>
            <a:r>
              <a:rPr lang="en-US" sz="2000" dirty="0">
                <a:solidFill>
                  <a:srgbClr val="002060"/>
                </a:solidFill>
              </a:rPr>
              <a:t> bez </a:t>
            </a:r>
            <a:r>
              <a:rPr lang="en-US" sz="2000" dirty="0" err="1">
                <a:solidFill>
                  <a:srgbClr val="002060"/>
                </a:solidFill>
              </a:rPr>
              <a:t>dodatne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>
                <a:solidFill>
                  <a:srgbClr val="002060"/>
                </a:solidFill>
              </a:rPr>
              <a:t>lozinke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177" y="4446929"/>
            <a:ext cx="10510886" cy="163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4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548639"/>
            <a:ext cx="1099892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2) </a:t>
            </a:r>
            <a:r>
              <a:rPr lang="en-US" sz="3000" b="1" dirty="0" err="1">
                <a:solidFill>
                  <a:srgbClr val="002060"/>
                </a:solidFill>
              </a:rPr>
              <a:t>Zaštita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elemenata</a:t>
            </a:r>
            <a:r>
              <a:rPr lang="en-US" sz="3000" b="1" dirty="0">
                <a:solidFill>
                  <a:srgbClr val="002060"/>
                </a:solidFill>
              </a:rPr>
              <a:t> u </a:t>
            </a:r>
            <a:r>
              <a:rPr lang="en-US" sz="3000" b="1" dirty="0" err="1">
                <a:solidFill>
                  <a:srgbClr val="002060"/>
                </a:solidFill>
              </a:rPr>
              <a:t>radnoj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knjizi</a:t>
            </a:r>
            <a:endParaRPr lang="sr-Latn-ME" sz="3000" b="1" dirty="0" smtClean="0">
              <a:solidFill>
                <a:srgbClr val="002060"/>
              </a:solidFill>
            </a:endParaRPr>
          </a:p>
          <a:p>
            <a:endParaRPr lang="en-US" sz="3000" dirty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2060"/>
                </a:solidFill>
              </a:rPr>
              <a:t>Druga </a:t>
            </a:r>
            <a:r>
              <a:rPr lang="sr-Latn-ME" dirty="0" smtClean="0">
                <a:solidFill>
                  <a:srgbClr val="002060"/>
                </a:solidFill>
              </a:rPr>
              <a:t>vrsta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zaštite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odnosi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zaštitu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podataka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unutar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radne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knjige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Svrha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zaštite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>
                <a:solidFill>
                  <a:srgbClr val="002060"/>
                </a:solidFill>
              </a:rPr>
              <a:t>je </a:t>
            </a:r>
            <a:r>
              <a:rPr lang="en-US" smtClean="0">
                <a:solidFill>
                  <a:srgbClr val="002060"/>
                </a:solidFill>
              </a:rPr>
              <a:t>da zaštiti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strukturu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dokumenta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err="1">
                <a:solidFill>
                  <a:srgbClr val="002060"/>
                </a:solidFill>
              </a:rPr>
              <a:t>raspored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vidljivost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radnih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listova</a:t>
            </a:r>
            <a:r>
              <a:rPr lang="en-US" dirty="0">
                <a:solidFill>
                  <a:srgbClr val="002060"/>
                </a:solidFill>
              </a:rPr>
              <a:t>)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pregled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istih</a:t>
            </a:r>
            <a:r>
              <a:rPr lang="en-US" dirty="0">
                <a:solidFill>
                  <a:srgbClr val="002060"/>
                </a:solidFill>
              </a:rPr>
              <a:t>. U </a:t>
            </a:r>
            <a:r>
              <a:rPr lang="en-US" dirty="0" err="1">
                <a:solidFill>
                  <a:srgbClr val="002060"/>
                </a:solidFill>
              </a:rPr>
              <a:t>praksi</a:t>
            </a:r>
            <a:r>
              <a:rPr lang="en-US" dirty="0">
                <a:solidFill>
                  <a:srgbClr val="002060"/>
                </a:solidFill>
              </a:rPr>
              <a:t> se ova </a:t>
            </a:r>
            <a:r>
              <a:rPr lang="en-US" dirty="0" err="1">
                <a:solidFill>
                  <a:srgbClr val="002060"/>
                </a:solidFill>
              </a:rPr>
              <a:t>funkcija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najčešće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koristi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neki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radni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listovi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sadrže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povjerljive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informacije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želi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onemogućiti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prikaz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istih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Shodno</a:t>
            </a:r>
            <a:r>
              <a:rPr lang="en-US" dirty="0">
                <a:solidFill>
                  <a:srgbClr val="002060"/>
                </a:solidFill>
              </a:rPr>
              <a:t> tome se </a:t>
            </a:r>
            <a:r>
              <a:rPr lang="en-US" dirty="0" err="1">
                <a:solidFill>
                  <a:srgbClr val="002060"/>
                </a:solidFill>
              </a:rPr>
              <a:t>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radni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listovi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sakriju</a:t>
            </a:r>
            <a:r>
              <a:rPr lang="sr-Latn-ME" dirty="0" smtClean="0">
                <a:solidFill>
                  <a:srgbClr val="002060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zatim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dodatno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zaštite</a:t>
            </a:r>
            <a:r>
              <a:rPr lang="en-US" dirty="0">
                <a:solidFill>
                  <a:srgbClr val="002060"/>
                </a:solidFill>
              </a:rPr>
              <a:t> od </a:t>
            </a:r>
            <a:r>
              <a:rPr lang="en-US" dirty="0" err="1">
                <a:solidFill>
                  <a:srgbClr val="002060"/>
                </a:solidFill>
              </a:rPr>
              <a:t>nenamjerne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promjene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strukture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radne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knjige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kako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isti</a:t>
            </a:r>
            <a:r>
              <a:rPr lang="en-US" dirty="0">
                <a:solidFill>
                  <a:srgbClr val="002060"/>
                </a:solidFill>
              </a:rPr>
              <a:t> ne bi </a:t>
            </a:r>
            <a:r>
              <a:rPr lang="en-US" dirty="0" err="1">
                <a:solidFill>
                  <a:srgbClr val="002060"/>
                </a:solidFill>
              </a:rPr>
              <a:t>mogli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otkriti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Funkcija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aktivira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na</a:t>
            </a:r>
            <a:r>
              <a:rPr lang="sr-Latn-ME" dirty="0">
                <a:solidFill>
                  <a:srgbClr val="002060"/>
                </a:solidFill>
              </a:rPr>
              <a:t>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Review/Changes/Protect Workbook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endParaRPr lang="sr-Latn-ME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solidFill>
                  <a:srgbClr val="002060"/>
                </a:solidFill>
              </a:rPr>
              <a:t>Zaštita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se </a:t>
            </a:r>
            <a:r>
              <a:rPr lang="en-US" dirty="0" err="1">
                <a:solidFill>
                  <a:srgbClr val="002060"/>
                </a:solidFill>
              </a:rPr>
              <a:t>može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aktivirati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ili</a:t>
            </a:r>
            <a:r>
              <a:rPr lang="en-US" dirty="0">
                <a:solidFill>
                  <a:srgbClr val="002060"/>
                </a:solidFill>
              </a:rPr>
              <a:t> bez </a:t>
            </a:r>
            <a:r>
              <a:rPr lang="en-US" dirty="0" err="1">
                <a:solidFill>
                  <a:srgbClr val="002060"/>
                </a:solidFill>
              </a:rPr>
              <a:t>dodatne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lozinke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822" y="4198912"/>
            <a:ext cx="10572424" cy="154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135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548639"/>
            <a:ext cx="1099892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002060"/>
                </a:solidFill>
              </a:rPr>
              <a:t>3) </a:t>
            </a:r>
            <a:r>
              <a:rPr lang="en-US" sz="3000" b="1" dirty="0" err="1">
                <a:solidFill>
                  <a:srgbClr val="002060"/>
                </a:solidFill>
              </a:rPr>
              <a:t>Zaštita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pomoću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lozinke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na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sr-Latn-ME" sz="3000" b="1" dirty="0" smtClean="0">
                <a:solidFill>
                  <a:srgbClr val="002060"/>
                </a:solidFill>
              </a:rPr>
              <a:t>nivou</a:t>
            </a:r>
            <a:r>
              <a:rPr lang="en-US" sz="30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 err="1">
                <a:solidFill>
                  <a:srgbClr val="002060"/>
                </a:solidFill>
              </a:rPr>
              <a:t>radne</a:t>
            </a:r>
            <a:r>
              <a:rPr lang="en-US" sz="3000" b="1" dirty="0">
                <a:solidFill>
                  <a:srgbClr val="002060"/>
                </a:solidFill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</a:rPr>
              <a:t>knjige</a:t>
            </a:r>
            <a:endParaRPr lang="sr-Latn-ME" sz="3000" b="1" dirty="0" smtClean="0">
              <a:solidFill>
                <a:srgbClr val="002060"/>
              </a:solidFill>
            </a:endParaRPr>
          </a:p>
          <a:p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err="1">
                <a:solidFill>
                  <a:srgbClr val="002060"/>
                </a:solidFill>
              </a:rPr>
              <a:t>Najviši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ME" dirty="0" smtClean="0">
                <a:solidFill>
                  <a:srgbClr val="002060"/>
                </a:solidFill>
              </a:rPr>
              <a:t>stepen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kojem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mogu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zaštititi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podaci</a:t>
            </a:r>
            <a:r>
              <a:rPr lang="en-US" dirty="0">
                <a:solidFill>
                  <a:srgbClr val="002060"/>
                </a:solidFill>
              </a:rPr>
              <a:t> u Excel </a:t>
            </a:r>
            <a:r>
              <a:rPr lang="en-US" dirty="0" err="1">
                <a:solidFill>
                  <a:srgbClr val="002060"/>
                </a:solidFill>
              </a:rPr>
              <a:t>dokumentu</a:t>
            </a:r>
            <a:r>
              <a:rPr lang="en-US" dirty="0">
                <a:solidFill>
                  <a:srgbClr val="002060"/>
                </a:solidFill>
              </a:rPr>
              <a:t> je da se </a:t>
            </a:r>
            <a:r>
              <a:rPr lang="en-US" dirty="0" err="1">
                <a:solidFill>
                  <a:srgbClr val="002060"/>
                </a:solidFill>
              </a:rPr>
              <a:t>cijeli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dokument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zaštiti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lozinkom</a:t>
            </a:r>
            <a:r>
              <a:rPr lang="sr-Latn-ME" dirty="0" smtClean="0">
                <a:solidFill>
                  <a:srgbClr val="002060"/>
                </a:solidFill>
              </a:rPr>
              <a:t>,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čemu</a:t>
            </a:r>
            <a:r>
              <a:rPr lang="en-US" dirty="0">
                <a:solidFill>
                  <a:srgbClr val="002060"/>
                </a:solidFill>
              </a:rPr>
              <a:t> Excel </a:t>
            </a:r>
            <a:r>
              <a:rPr lang="en-US" dirty="0" err="1">
                <a:solidFill>
                  <a:srgbClr val="002060"/>
                </a:solidFill>
              </a:rPr>
              <a:t>nudi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mogućnost</a:t>
            </a:r>
            <a:r>
              <a:rPr lang="en-US" dirty="0">
                <a:solidFill>
                  <a:srgbClr val="002060"/>
                </a:solidFill>
              </a:rPr>
              <a:t> da se </a:t>
            </a:r>
            <a:r>
              <a:rPr lang="en-US" dirty="0" err="1">
                <a:solidFill>
                  <a:srgbClr val="002060"/>
                </a:solidFill>
              </a:rPr>
              <a:t>stavi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posebna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lozinka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otvaranje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dokumenta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posebna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lozinka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mijenjanje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dokumenta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US" dirty="0" err="1">
                <a:solidFill>
                  <a:srgbClr val="002060"/>
                </a:solidFill>
              </a:rPr>
              <a:t>Cilj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ove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zaštite</a:t>
            </a:r>
            <a:r>
              <a:rPr lang="en-US" dirty="0">
                <a:solidFill>
                  <a:srgbClr val="002060"/>
                </a:solidFill>
              </a:rPr>
              <a:t> je u </a:t>
            </a:r>
            <a:r>
              <a:rPr lang="en-US" dirty="0" err="1">
                <a:solidFill>
                  <a:srgbClr val="002060"/>
                </a:solidFill>
              </a:rPr>
              <a:t>potpunosti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onemogućiti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korisnicima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otvaranje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dokumenta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</a:t>
            </a:r>
            <a:r>
              <a:rPr lang="en-US" dirty="0">
                <a:solidFill>
                  <a:srgbClr val="002060"/>
                </a:solidFill>
              </a:rPr>
              <a:t> time </a:t>
            </a:r>
            <a:r>
              <a:rPr lang="en-US" dirty="0" err="1">
                <a:solidFill>
                  <a:srgbClr val="002060"/>
                </a:solidFill>
              </a:rPr>
              <a:t>zaštita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povjerljivih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podataka</a:t>
            </a:r>
            <a:r>
              <a:rPr lang="en-US" dirty="0" smtClean="0">
                <a:solidFill>
                  <a:srgbClr val="002060"/>
                </a:solidFill>
              </a:rPr>
              <a:t> je </a:t>
            </a:r>
            <a:r>
              <a:rPr lang="en-US" dirty="0" err="1" smtClean="0">
                <a:solidFill>
                  <a:srgbClr val="002060"/>
                </a:solidFill>
              </a:rPr>
              <a:t>zagarantovana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Takođe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se ova </a:t>
            </a:r>
            <a:r>
              <a:rPr lang="en-US" dirty="0" err="1">
                <a:solidFill>
                  <a:srgbClr val="002060"/>
                </a:solidFill>
              </a:rPr>
              <a:t>zaštita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može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iskoristiti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način</a:t>
            </a:r>
            <a:r>
              <a:rPr lang="en-US" dirty="0">
                <a:solidFill>
                  <a:srgbClr val="002060"/>
                </a:solidFill>
              </a:rPr>
              <a:t> da se </a:t>
            </a:r>
            <a:r>
              <a:rPr lang="en-US" dirty="0" err="1">
                <a:solidFill>
                  <a:srgbClr val="002060"/>
                </a:solidFill>
              </a:rPr>
              <a:t>zaštiti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nenamjerno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brisanje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ili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mijenjanje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dokumenata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koji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služe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sr-Latn-ME" dirty="0" smtClean="0">
                <a:solidFill>
                  <a:srgbClr val="002060"/>
                </a:solidFill>
              </a:rPr>
              <a:t>šabloni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za</a:t>
            </a:r>
            <a:r>
              <a:rPr lang="en-US" dirty="0">
                <a:solidFill>
                  <a:srgbClr val="002060"/>
                </a:solidFill>
              </a:rPr>
              <a:t> interne </a:t>
            </a:r>
            <a:r>
              <a:rPr lang="en-US" dirty="0" err="1">
                <a:solidFill>
                  <a:srgbClr val="002060"/>
                </a:solidFill>
              </a:rPr>
              <a:t>izvještaje</a:t>
            </a:r>
            <a:r>
              <a:rPr lang="en-US" dirty="0">
                <a:solidFill>
                  <a:srgbClr val="002060"/>
                </a:solidFill>
              </a:rPr>
              <a:t>. </a:t>
            </a:r>
            <a:endParaRPr lang="en-US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solidFill>
                  <a:srgbClr val="002060"/>
                </a:solidFill>
              </a:rPr>
              <a:t>Funkcija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se </a:t>
            </a:r>
            <a:r>
              <a:rPr lang="en-US" dirty="0" err="1" smtClean="0">
                <a:solidFill>
                  <a:srgbClr val="002060"/>
                </a:solidFill>
              </a:rPr>
              <a:t>aktivira</a:t>
            </a:r>
            <a:r>
              <a:rPr lang="sr-Latn-ME" dirty="0">
                <a:solidFill>
                  <a:srgbClr val="002060"/>
                </a:solidFill>
              </a:rPr>
              <a:t> </a:t>
            </a:r>
            <a:r>
              <a:rPr lang="sr-Latn-ME" dirty="0" smtClean="0">
                <a:solidFill>
                  <a:srgbClr val="002060"/>
                </a:solidFill>
              </a:rPr>
              <a:t>na sljedeći način: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Save </a:t>
            </a:r>
            <a:r>
              <a:rPr lang="en-US" b="1" dirty="0">
                <a:solidFill>
                  <a:srgbClr val="FF0000"/>
                </a:solidFill>
              </a:rPr>
              <a:t>As/Tools/General Options: Password to open / Password to </a:t>
            </a:r>
            <a:r>
              <a:rPr lang="en-US" b="1" dirty="0" smtClean="0">
                <a:solidFill>
                  <a:srgbClr val="FF0000"/>
                </a:solidFill>
              </a:rPr>
              <a:t>modify</a:t>
            </a:r>
            <a:r>
              <a:rPr lang="sr-Latn-ME" b="1" dirty="0">
                <a:solidFill>
                  <a:srgbClr val="FF0000"/>
                </a:solidFill>
              </a:rPr>
              <a:t>.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7722" y="3872626"/>
            <a:ext cx="8385706" cy="212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2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1175" y="2532185"/>
            <a:ext cx="9340948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ME" sz="7500" dirty="0" smtClean="0">
                <a:solidFill>
                  <a:srgbClr val="002060"/>
                </a:solidFill>
                <a:latin typeface="Impact" panose="020B0806030902050204" pitchFamily="34" charset="0"/>
              </a:rPr>
              <a:t>HVALA NA PAŽNJI !</a:t>
            </a:r>
            <a:endParaRPr lang="en-US" sz="7500" dirty="0">
              <a:solidFill>
                <a:srgbClr val="00206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53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345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2020-01-23T17:32:06Z</dcterms:created>
  <dcterms:modified xsi:type="dcterms:W3CDTF">2020-01-26T13:24:15Z</dcterms:modified>
</cp:coreProperties>
</file>