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3" r:id="rId6"/>
    <p:sldId id="272" r:id="rId7"/>
    <p:sldId id="274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45FA-2D68-4470-BB64-5851C6F2BB8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9EBF-D3A4-433A-9D54-67BD562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slika za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1256938"/>
            <a:ext cx="4651556" cy="46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0377" y="1256938"/>
            <a:ext cx="7067006" cy="4651556"/>
          </a:xfrm>
          <a:prstGeom prst="rect">
            <a:avLst/>
          </a:prstGeom>
          <a:solidFill>
            <a:srgbClr val="207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73" y="233382"/>
            <a:ext cx="901553" cy="949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6351" y="474592"/>
            <a:ext cx="47704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ME" sz="2500" dirty="0">
                <a:solidFill>
                  <a:srgbClr val="002060"/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2905" y="5908494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dirty="0">
                <a:solidFill>
                  <a:srgbClr val="002060"/>
                </a:solidFill>
                <a:latin typeface="Impact" panose="020B0806030902050204" pitchFamily="34" charset="0"/>
              </a:rPr>
              <a:t>PREDMETNI NASTAVNIK : SPASOJE PAPIĆ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3480" y="2844052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5000" dirty="0" smtClean="0">
                <a:solidFill>
                  <a:schemeClr val="bg1"/>
                </a:solidFill>
                <a:latin typeface="Impact" panose="020B0806030902050204" pitchFamily="34" charset="0"/>
              </a:rPr>
              <a:t>FUNKCIJE U EXCELU</a:t>
            </a:r>
            <a:endParaRPr lang="en-US" sz="5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9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34" y="1541417"/>
            <a:ext cx="105939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/>
              <a:t>Funkcije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 smtClean="0"/>
              <a:t>slo</a:t>
            </a:r>
            <a:r>
              <a:rPr lang="sr-Latn-ME" sz="2200" dirty="0" smtClean="0"/>
              <a:t>ž</a:t>
            </a:r>
            <a:r>
              <a:rPr lang="en-US" sz="2200" dirty="0" err="1" smtClean="0"/>
              <a:t>ene</a:t>
            </a:r>
            <a:r>
              <a:rPr lang="en-US" sz="2200" dirty="0" smtClean="0"/>
              <a:t> </a:t>
            </a:r>
            <a:r>
              <a:rPr lang="en-US" sz="2200" dirty="0" err="1"/>
              <a:t>gotove</a:t>
            </a:r>
            <a:r>
              <a:rPr lang="en-US" sz="2200" dirty="0"/>
              <a:t> </a:t>
            </a:r>
            <a:r>
              <a:rPr lang="en-US" sz="2200" dirty="0" err="1"/>
              <a:t>formule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izvode</a:t>
            </a:r>
            <a:r>
              <a:rPr lang="en-US" sz="2200" dirty="0"/>
              <a:t> </a:t>
            </a:r>
            <a:r>
              <a:rPr lang="en-US" sz="2200" dirty="0" err="1"/>
              <a:t>niz</a:t>
            </a:r>
            <a:r>
              <a:rPr lang="en-US" sz="2200" dirty="0"/>
              <a:t> </a:t>
            </a:r>
            <a:r>
              <a:rPr lang="en-US" sz="2200" dirty="0" err="1"/>
              <a:t>operacija</a:t>
            </a:r>
            <a:r>
              <a:rPr lang="en-US" sz="2200" dirty="0"/>
              <a:t> u </a:t>
            </a:r>
            <a:r>
              <a:rPr lang="en-US" sz="2200" dirty="0" err="1" smtClean="0"/>
              <a:t>zada</a:t>
            </a:r>
            <a:r>
              <a:rPr lang="sr-Latn-ME" sz="2200" dirty="0" smtClean="0"/>
              <a:t>t</a:t>
            </a:r>
            <a:r>
              <a:rPr lang="en-US" sz="2200" dirty="0" smtClean="0"/>
              <a:t>om </a:t>
            </a:r>
            <a:r>
              <a:rPr lang="en-US" sz="2200" dirty="0" err="1" smtClean="0"/>
              <a:t>podru</a:t>
            </a:r>
            <a:r>
              <a:rPr lang="sr-Latn-ME" sz="2200" dirty="0" smtClean="0"/>
              <a:t>č</a:t>
            </a:r>
            <a:r>
              <a:rPr lang="en-US" sz="2200" dirty="0" err="1" smtClean="0"/>
              <a:t>ju</a:t>
            </a:r>
            <a:r>
              <a:rPr lang="en-US" sz="2200" dirty="0" smtClean="0"/>
              <a:t> </a:t>
            </a:r>
            <a:r>
              <a:rPr lang="en-US" sz="2200" dirty="0" err="1"/>
              <a:t>vrijednosti</a:t>
            </a:r>
            <a:r>
              <a:rPr lang="en-US" sz="2200" dirty="0"/>
              <a:t>. Na </a:t>
            </a:r>
            <a:r>
              <a:rPr lang="en-US" sz="2200" dirty="0" err="1"/>
              <a:t>primjer</a:t>
            </a:r>
            <a:r>
              <a:rPr lang="en-US" sz="2200" dirty="0"/>
              <a:t>, da </a:t>
            </a:r>
            <a:r>
              <a:rPr lang="en-US" sz="2200" dirty="0" err="1"/>
              <a:t>biste</a:t>
            </a:r>
            <a:r>
              <a:rPr lang="en-US" sz="2200" dirty="0"/>
              <a:t> </a:t>
            </a:r>
            <a:r>
              <a:rPr lang="en-US" sz="2200" dirty="0" err="1"/>
              <a:t>odredili</a:t>
            </a:r>
            <a:r>
              <a:rPr lang="en-US" sz="2200" dirty="0"/>
              <a:t> </a:t>
            </a:r>
            <a:r>
              <a:rPr lang="en-US" sz="2200" dirty="0" err="1"/>
              <a:t>zbir</a:t>
            </a:r>
            <a:r>
              <a:rPr lang="en-US" sz="2200" dirty="0"/>
              <a:t> </a:t>
            </a:r>
            <a:r>
              <a:rPr lang="en-US" sz="2200" dirty="0" err="1"/>
              <a:t>niza</a:t>
            </a:r>
            <a:r>
              <a:rPr lang="en-US" sz="2200" dirty="0"/>
              <a:t> </a:t>
            </a:r>
            <a:r>
              <a:rPr lang="en-US" sz="2200" dirty="0" err="1"/>
              <a:t>brojeva</a:t>
            </a:r>
            <a:r>
              <a:rPr lang="en-US" sz="2200" dirty="0"/>
              <a:t> u </a:t>
            </a:r>
            <a:r>
              <a:rPr lang="en-US" sz="2200" dirty="0" err="1"/>
              <a:t>ćelijama</a:t>
            </a:r>
            <a:r>
              <a:rPr lang="en-US" sz="2200" dirty="0"/>
              <a:t> A1 do H1, </a:t>
            </a:r>
            <a:r>
              <a:rPr lang="en-US" sz="2200" dirty="0" err="1" smtClean="0"/>
              <a:t>mo</a:t>
            </a:r>
            <a:r>
              <a:rPr lang="sr-Latn-ME" sz="2200" dirty="0" smtClean="0"/>
              <a:t>ž</a:t>
            </a:r>
            <a:r>
              <a:rPr lang="en-US" sz="2200" dirty="0" err="1" smtClean="0"/>
              <a:t>ete</a:t>
            </a:r>
            <a:r>
              <a:rPr lang="en-US" sz="2200" dirty="0" smtClean="0"/>
              <a:t> </a:t>
            </a:r>
            <a:r>
              <a:rPr lang="en-US" sz="2200" dirty="0" err="1"/>
              <a:t>upisati</a:t>
            </a:r>
            <a:r>
              <a:rPr lang="en-US" sz="2200" dirty="0"/>
              <a:t> </a:t>
            </a:r>
            <a:r>
              <a:rPr lang="en-US" sz="2200" dirty="0" err="1"/>
              <a:t>funkciju</a:t>
            </a:r>
            <a:r>
              <a:rPr lang="en-US" sz="2200" dirty="0"/>
              <a:t> =SUM(A1:H1) </a:t>
            </a:r>
            <a:r>
              <a:rPr lang="en-US" sz="2200" dirty="0" err="1"/>
              <a:t>umjesto</a:t>
            </a:r>
            <a:r>
              <a:rPr lang="en-US" sz="2200" dirty="0"/>
              <a:t> </a:t>
            </a:r>
            <a:r>
              <a:rPr lang="en-US" sz="2200" dirty="0" err="1"/>
              <a:t>upisivanja</a:t>
            </a:r>
            <a:r>
              <a:rPr lang="en-US" sz="2200" dirty="0"/>
              <a:t> =a1+b1+c1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</a:t>
            </a:r>
            <a:r>
              <a:rPr lang="en-US" sz="2200" dirty="0" err="1"/>
              <a:t>dalje</a:t>
            </a:r>
            <a:r>
              <a:rPr lang="en-US" sz="2200" dirty="0"/>
              <a:t>. </a:t>
            </a:r>
          </a:p>
          <a:p>
            <a:pPr algn="just"/>
            <a:r>
              <a:rPr lang="pl-PL" sz="2200" dirty="0"/>
              <a:t>Svaka funkcija se sastoji od tri dijela: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/>
              <a:t>Znak</a:t>
            </a:r>
            <a:r>
              <a:rPr lang="en-US" sz="2200" dirty="0"/>
              <a:t> </a:t>
            </a:r>
            <a:r>
              <a:rPr lang="en-US" sz="2200" b="1" dirty="0"/>
              <a:t>=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 smtClean="0"/>
              <a:t>ozna</a:t>
            </a:r>
            <a:r>
              <a:rPr lang="sr-Latn-ME" sz="2200" dirty="0" smtClean="0"/>
              <a:t>č</a:t>
            </a:r>
            <a:r>
              <a:rPr lang="en-US" sz="2200" dirty="0" smtClean="0"/>
              <a:t>ava </a:t>
            </a:r>
            <a:r>
              <a:rPr lang="en-US" sz="2200" dirty="0"/>
              <a:t>da </a:t>
            </a:r>
            <a:r>
              <a:rPr lang="en-US" sz="2200" dirty="0" err="1"/>
              <a:t>slijedi</a:t>
            </a:r>
            <a:r>
              <a:rPr lang="en-US" sz="2200" dirty="0"/>
              <a:t> </a:t>
            </a:r>
            <a:r>
              <a:rPr lang="en-US" sz="2200" dirty="0" err="1"/>
              <a:t>funkcija</a:t>
            </a:r>
            <a:r>
              <a:rPr lang="en-US" sz="2200" dirty="0"/>
              <a:t> (formula).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 err="1" smtClean="0"/>
              <a:t>Naziv</a:t>
            </a:r>
            <a:r>
              <a:rPr lang="en-US" sz="2200" dirty="0" smtClean="0"/>
              <a:t> </a:t>
            </a:r>
            <a:r>
              <a:rPr lang="en-US" sz="2200" dirty="0" err="1"/>
              <a:t>funkcije</a:t>
            </a:r>
            <a:r>
              <a:rPr lang="en-US" sz="2200" dirty="0"/>
              <a:t> (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je SUM)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 smtClean="0"/>
              <a:t>ozna</a:t>
            </a:r>
            <a:r>
              <a:rPr lang="sr-Latn-ME" sz="2200" dirty="0" smtClean="0"/>
              <a:t>č</a:t>
            </a:r>
            <a:r>
              <a:rPr lang="en-US" sz="2200" dirty="0" smtClean="0"/>
              <a:t>ava </a:t>
            </a:r>
            <a:r>
              <a:rPr lang="en-US" sz="2200" dirty="0" err="1"/>
              <a:t>koja</a:t>
            </a:r>
            <a:r>
              <a:rPr lang="en-US" sz="2200" dirty="0"/>
              <a:t> </a:t>
            </a:r>
            <a:r>
              <a:rPr lang="en-US" sz="2200" dirty="0" err="1"/>
              <a:t>operacija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izvedena</a:t>
            </a:r>
            <a:r>
              <a:rPr lang="en-US" sz="22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 err="1" smtClean="0"/>
              <a:t>Popis</a:t>
            </a:r>
            <a:r>
              <a:rPr lang="en-US" sz="2200" dirty="0" smtClean="0"/>
              <a:t> </a:t>
            </a:r>
            <a:r>
              <a:rPr lang="en-US" sz="2200" dirty="0" err="1"/>
              <a:t>argumenata</a:t>
            </a:r>
            <a:r>
              <a:rPr lang="en-US" sz="2200" dirty="0"/>
              <a:t> u </a:t>
            </a:r>
            <a:r>
              <a:rPr lang="en-US" sz="2200" dirty="0" err="1"/>
              <a:t>zagradama</a:t>
            </a:r>
            <a:r>
              <a:rPr lang="en-US" sz="2200" dirty="0"/>
              <a:t>, </a:t>
            </a:r>
            <a:r>
              <a:rPr lang="en-US" sz="2200" dirty="0" err="1"/>
              <a:t>npr</a:t>
            </a:r>
            <a:r>
              <a:rPr lang="en-US" sz="2200" dirty="0"/>
              <a:t>. (A1:H1)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 smtClean="0"/>
              <a:t>ozna</a:t>
            </a:r>
            <a:r>
              <a:rPr lang="sr-Latn-ME" sz="2200" dirty="0" smtClean="0"/>
              <a:t>č</a:t>
            </a:r>
            <a:r>
              <a:rPr lang="en-US" sz="2200" dirty="0" smtClean="0"/>
              <a:t>ava </a:t>
            </a:r>
            <a:r>
              <a:rPr lang="en-US" sz="2200" dirty="0" err="1"/>
              <a:t>raspon</a:t>
            </a:r>
            <a:r>
              <a:rPr lang="en-US" sz="2200" dirty="0"/>
              <a:t> </a:t>
            </a:r>
            <a:r>
              <a:rPr lang="en-US" sz="2200" dirty="0" err="1"/>
              <a:t>ćelija</a:t>
            </a:r>
            <a:r>
              <a:rPr lang="en-US" sz="2200" dirty="0"/>
              <a:t> </a:t>
            </a:r>
            <a:r>
              <a:rPr lang="sr-Latn-ME" sz="2200" dirty="0" err="1"/>
              <a:t>č</a:t>
            </a:r>
            <a:r>
              <a:rPr lang="en-US" sz="2200" dirty="0" err="1" smtClean="0"/>
              <a:t>ije</a:t>
            </a:r>
            <a:r>
              <a:rPr lang="en-US" sz="2200" dirty="0" smtClean="0"/>
              <a:t> </a:t>
            </a:r>
            <a:r>
              <a:rPr lang="en-US" sz="2200" dirty="0" err="1"/>
              <a:t>vrijednosti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funkcija</a:t>
            </a:r>
            <a:r>
              <a:rPr lang="en-US" sz="2200" dirty="0"/>
              <a:t> </a:t>
            </a:r>
            <a:r>
              <a:rPr lang="en-US" sz="2200" dirty="0" err="1"/>
              <a:t>upotrijebiti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Raspon</a:t>
            </a:r>
            <a:r>
              <a:rPr lang="en-US" sz="2200" dirty="0"/>
              <a:t> </a:t>
            </a:r>
            <a:r>
              <a:rPr lang="en-US" sz="2200" dirty="0" err="1"/>
              <a:t>ćelija</a:t>
            </a:r>
            <a:r>
              <a:rPr lang="en-US" sz="2200" dirty="0"/>
              <a:t> je </a:t>
            </a:r>
            <a:r>
              <a:rPr lang="sr-Latn-ME" sz="2200" dirty="0" err="1"/>
              <a:t>č</a:t>
            </a:r>
            <a:r>
              <a:rPr lang="en-US" sz="2200" dirty="0" err="1" smtClean="0"/>
              <a:t>est</a:t>
            </a:r>
            <a:r>
              <a:rPr lang="en-US" sz="2200" dirty="0" smtClean="0"/>
              <a:t> </a:t>
            </a:r>
            <a:r>
              <a:rPr lang="en-US" sz="2200" dirty="0"/>
              <a:t>argument </a:t>
            </a:r>
            <a:r>
              <a:rPr lang="en-US" sz="2200" dirty="0" err="1"/>
              <a:t>funkcije</a:t>
            </a:r>
            <a:r>
              <a:rPr lang="en-US" sz="2200" dirty="0"/>
              <a:t>; </a:t>
            </a:r>
            <a:r>
              <a:rPr lang="en-US" sz="2200" dirty="0" err="1" smtClean="0"/>
              <a:t>mo</a:t>
            </a:r>
            <a:r>
              <a:rPr lang="sr-Latn-ME" sz="2200" dirty="0" smtClean="0"/>
              <a:t>ž</a:t>
            </a:r>
            <a:r>
              <a:rPr lang="en-US" sz="2200" dirty="0" err="1" smtClean="0"/>
              <a:t>ete</a:t>
            </a:r>
            <a:r>
              <a:rPr lang="en-US" sz="2200" dirty="0" smtClean="0"/>
              <a:t> </a:t>
            </a:r>
            <a:r>
              <a:rPr lang="en-US" sz="2200" dirty="0" err="1"/>
              <a:t>upisati</a:t>
            </a:r>
            <a:r>
              <a:rPr lang="en-US" sz="2200" dirty="0"/>
              <a:t> </a:t>
            </a:r>
            <a:r>
              <a:rPr lang="en-US" sz="2200" dirty="0" err="1"/>
              <a:t>adresu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naziv</a:t>
            </a:r>
            <a:r>
              <a:rPr lang="en-US" sz="2200" dirty="0"/>
              <a:t> </a:t>
            </a:r>
            <a:r>
              <a:rPr lang="en-US" sz="2200" dirty="0" err="1" smtClean="0"/>
              <a:t>podru</a:t>
            </a:r>
            <a:r>
              <a:rPr lang="sr-Latn-ME" sz="2200" dirty="0" smtClean="0"/>
              <a:t>č</a:t>
            </a:r>
            <a:r>
              <a:rPr lang="en-US" sz="2200" dirty="0" smtClean="0"/>
              <a:t>ja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je “prodajaza2009”. </a:t>
            </a:r>
            <a:r>
              <a:rPr lang="en-US" sz="2200" dirty="0" err="1"/>
              <a:t>Neke</a:t>
            </a:r>
            <a:r>
              <a:rPr lang="en-US" sz="2200" dirty="0"/>
              <a:t> </a:t>
            </a:r>
            <a:r>
              <a:rPr lang="en-US" sz="2200" dirty="0" err="1"/>
              <a:t>funkcije</a:t>
            </a:r>
            <a:r>
              <a:rPr lang="en-US" sz="2200" dirty="0"/>
              <a:t> </a:t>
            </a:r>
            <a:r>
              <a:rPr lang="en-US" sz="2200" dirty="0" err="1"/>
              <a:t>koriste</a:t>
            </a:r>
            <a:r>
              <a:rPr lang="en-US" sz="2200" dirty="0"/>
              <a:t> </a:t>
            </a:r>
            <a:r>
              <a:rPr lang="en-US" sz="2200" dirty="0" err="1"/>
              <a:t>više</a:t>
            </a:r>
            <a:r>
              <a:rPr lang="en-US" sz="2200" dirty="0"/>
              <a:t> od </a:t>
            </a:r>
            <a:r>
              <a:rPr lang="en-US" sz="2200" dirty="0" err="1"/>
              <a:t>jednog</a:t>
            </a:r>
            <a:r>
              <a:rPr lang="en-US" sz="2200" dirty="0"/>
              <a:t> argumenta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odvajate</a:t>
            </a:r>
            <a:r>
              <a:rPr lang="en-US" sz="2200" dirty="0"/>
              <a:t> </a:t>
            </a:r>
            <a:r>
              <a:rPr lang="en-US" sz="2200" dirty="0" err="1"/>
              <a:t>zarezima</a:t>
            </a:r>
            <a:r>
              <a:rPr lang="en-US" sz="2200" dirty="0"/>
              <a:t> (</a:t>
            </a:r>
            <a:r>
              <a:rPr lang="en-US" sz="2200" dirty="0" err="1"/>
              <a:t>kao</a:t>
            </a:r>
            <a:r>
              <a:rPr lang="en-US" sz="2200" dirty="0"/>
              <a:t> u A1, B1, H1.) </a:t>
            </a:r>
            <a:r>
              <a:rPr lang="en-US" sz="2200" dirty="0" err="1"/>
              <a:t>Funkcije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sr-Latn-ME" sz="2200" dirty="0" smtClean="0"/>
              <a:t>ž</a:t>
            </a:r>
            <a:r>
              <a:rPr lang="en-US" sz="2200" dirty="0" err="1" smtClean="0"/>
              <a:t>ete</a:t>
            </a:r>
            <a:r>
              <a:rPr lang="en-US" sz="2200" dirty="0" smtClean="0"/>
              <a:t> </a:t>
            </a:r>
            <a:r>
              <a:rPr lang="en-US" sz="2200" dirty="0" err="1"/>
              <a:t>unijeti</a:t>
            </a:r>
            <a:r>
              <a:rPr lang="en-US" sz="2200" dirty="0"/>
              <a:t> </a:t>
            </a:r>
            <a:r>
              <a:rPr lang="en-US" sz="2200" dirty="0" err="1"/>
              <a:t>direktnim</a:t>
            </a:r>
            <a:r>
              <a:rPr lang="en-US" sz="2200" dirty="0"/>
              <a:t> </a:t>
            </a:r>
            <a:r>
              <a:rPr lang="en-US" sz="2200" dirty="0" err="1"/>
              <a:t>upisivanjem</a:t>
            </a:r>
            <a:r>
              <a:rPr lang="en-US" sz="2200" dirty="0"/>
              <a:t> u </a:t>
            </a:r>
            <a:r>
              <a:rPr lang="en-US" sz="2200" dirty="0" err="1"/>
              <a:t>ćeliju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upotrebom</a:t>
            </a:r>
            <a:r>
              <a:rPr lang="en-US" sz="2200" dirty="0"/>
              <a:t> </a:t>
            </a:r>
            <a:r>
              <a:rPr lang="sr-Latn-ME" sz="2200" dirty="0"/>
              <a:t>č</a:t>
            </a:r>
            <a:r>
              <a:rPr lang="en-US" sz="2200" dirty="0" err="1" smtClean="0"/>
              <a:t>arobnjaka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preko</a:t>
            </a:r>
            <a:r>
              <a:rPr lang="en-US" sz="2200" dirty="0"/>
              <a:t> </a:t>
            </a:r>
            <a:r>
              <a:rPr lang="en-US" sz="2200" dirty="0" err="1"/>
              <a:t>dugmeta</a:t>
            </a:r>
            <a:r>
              <a:rPr lang="en-US" sz="2200" dirty="0"/>
              <a:t> </a:t>
            </a:r>
            <a:r>
              <a:rPr lang="en-US" sz="2200" b="1" dirty="0" err="1"/>
              <a:t>fx</a:t>
            </a:r>
            <a:r>
              <a:rPr lang="en-US" sz="2200" b="1" dirty="0"/>
              <a:t>). </a:t>
            </a:r>
            <a:r>
              <a:rPr lang="en-US" sz="2200" dirty="0" err="1"/>
              <a:t>Umetanje</a:t>
            </a:r>
            <a:r>
              <a:rPr lang="en-US" sz="2200" dirty="0"/>
              <a:t> </a:t>
            </a:r>
            <a:r>
              <a:rPr lang="en-US" sz="2200" dirty="0" err="1"/>
              <a:t>funkcije</a:t>
            </a:r>
            <a:r>
              <a:rPr lang="en-US" sz="2200" dirty="0"/>
              <a:t> </a:t>
            </a:r>
            <a:r>
              <a:rPr lang="en-US" sz="2200" dirty="0" err="1"/>
              <a:t>aktiviranjem</a:t>
            </a:r>
            <a:r>
              <a:rPr lang="en-US" sz="2200" dirty="0"/>
              <a:t> </a:t>
            </a:r>
            <a:r>
              <a:rPr lang="en-US" sz="2200" dirty="0" err="1"/>
              <a:t>tipke</a:t>
            </a:r>
            <a:r>
              <a:rPr lang="en-US" sz="2200" dirty="0"/>
              <a:t> </a:t>
            </a:r>
            <a:r>
              <a:rPr lang="en-US" sz="2200" b="1" dirty="0" err="1"/>
              <a:t>fx</a:t>
            </a:r>
            <a:r>
              <a:rPr lang="en-US" sz="2200" b="1" dirty="0"/>
              <a:t> </a:t>
            </a:r>
            <a:r>
              <a:rPr lang="en-US" sz="2200" dirty="0"/>
              <a:t>u </a:t>
            </a:r>
            <a:r>
              <a:rPr lang="en-US" sz="2200" dirty="0" err="1"/>
              <a:t>liniji</a:t>
            </a:r>
            <a:r>
              <a:rPr lang="en-US" sz="2200" dirty="0"/>
              <a:t> </a:t>
            </a:r>
            <a:r>
              <a:rPr lang="en-US" sz="2200" dirty="0" err="1"/>
              <a:t>formule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izborom</a:t>
            </a:r>
            <a:r>
              <a:rPr lang="en-US" sz="2200" dirty="0"/>
              <a:t> </a:t>
            </a:r>
            <a:r>
              <a:rPr lang="en-US" sz="2200" dirty="0" err="1"/>
              <a:t>opcije</a:t>
            </a:r>
            <a:r>
              <a:rPr lang="en-US" sz="2200" dirty="0"/>
              <a:t> </a:t>
            </a:r>
            <a:r>
              <a:rPr lang="en-US" sz="2200" b="1" dirty="0"/>
              <a:t>Function </a:t>
            </a:r>
            <a:r>
              <a:rPr lang="en-US" sz="2200" dirty="0"/>
              <a:t>u </a:t>
            </a:r>
            <a:r>
              <a:rPr lang="en-US" sz="2200" dirty="0" err="1"/>
              <a:t>meniju</a:t>
            </a:r>
            <a:r>
              <a:rPr lang="en-US" sz="2200" dirty="0"/>
              <a:t> </a:t>
            </a:r>
            <a:r>
              <a:rPr lang="en-US" sz="2200" b="1" dirty="0"/>
              <a:t>Insert </a:t>
            </a:r>
            <a:r>
              <a:rPr lang="en-US" sz="2200" dirty="0" err="1"/>
              <a:t>pojavljuje</a:t>
            </a:r>
            <a:r>
              <a:rPr lang="en-US" sz="2200" dirty="0"/>
              <a:t> se </a:t>
            </a:r>
            <a:r>
              <a:rPr lang="sr-Latn-ME" sz="2200" dirty="0" err="1"/>
              <a:t>č</a:t>
            </a:r>
            <a:r>
              <a:rPr lang="en-US" sz="2200" dirty="0" err="1" smtClean="0"/>
              <a:t>arobnjak</a:t>
            </a:r>
            <a:r>
              <a:rPr lang="en-US" sz="2200" dirty="0" smtClean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slici</a:t>
            </a:r>
            <a:r>
              <a:rPr lang="en-US" sz="22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3527" y="595533"/>
            <a:ext cx="578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FUNKCIJE</a:t>
            </a:r>
            <a:endParaRPr lang="en-US" sz="3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7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3527" y="595533"/>
            <a:ext cx="578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FUNKCIJE</a:t>
            </a:r>
            <a:endParaRPr lang="en-US" sz="3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28" y="1642806"/>
            <a:ext cx="3698882" cy="312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949" y="1642806"/>
            <a:ext cx="3771409" cy="101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1714" y="2952206"/>
            <a:ext cx="60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Izaberite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unesite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b="1" dirty="0"/>
              <a:t>Function Arguments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sr-Latn-ME" dirty="0"/>
              <a:t>ž</a:t>
            </a:r>
            <a:r>
              <a:rPr lang="en-US" dirty="0" smtClean="0"/>
              <a:t>elite </a:t>
            </a:r>
            <a:r>
              <a:rPr lang="en-US" dirty="0" err="1"/>
              <a:t>primijeniti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088" y="3833669"/>
            <a:ext cx="6006912" cy="15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5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595533"/>
            <a:ext cx="1111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Koriš</a:t>
            </a:r>
            <a:r>
              <a:rPr lang="sr-Latn-ME" sz="2800" b="1" dirty="0" smtClean="0">
                <a:solidFill>
                  <a:srgbClr val="0070C0"/>
                </a:solidFill>
              </a:rPr>
              <a:t>ć</a:t>
            </a:r>
            <a:r>
              <a:rPr lang="en-US" sz="2800" b="1" dirty="0" err="1" smtClean="0">
                <a:solidFill>
                  <a:srgbClr val="0070C0"/>
                </a:solidFill>
              </a:rPr>
              <a:t>enje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osnovnih</a:t>
            </a:r>
            <a:r>
              <a:rPr lang="en-US" sz="2800" b="1" dirty="0">
                <a:solidFill>
                  <a:srgbClr val="0070C0"/>
                </a:solidFill>
              </a:rPr>
              <a:t> mat. </a:t>
            </a:r>
            <a:r>
              <a:rPr lang="en-US" sz="2800" b="1" dirty="0" err="1">
                <a:solidFill>
                  <a:srgbClr val="0070C0"/>
                </a:solidFill>
              </a:rPr>
              <a:t>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logičkih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funkcija</a:t>
            </a:r>
            <a:r>
              <a:rPr lang="en-US" sz="2800" b="1" dirty="0">
                <a:solidFill>
                  <a:srgbClr val="0070C0"/>
                </a:solidFill>
              </a:rPr>
              <a:t>: SUM, AVERAGE, IF, MIN, MAX </a:t>
            </a:r>
            <a:endParaRPr lang="en-US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022" t="20268" r="39425" b="22946"/>
          <a:stretch/>
        </p:blipFill>
        <p:spPr>
          <a:xfrm>
            <a:off x="2860273" y="1118753"/>
            <a:ext cx="5931030" cy="49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595533"/>
            <a:ext cx="1111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>
                <a:solidFill>
                  <a:srgbClr val="0070C0"/>
                </a:solidFill>
              </a:rPr>
              <a:t>                                 Primjeri </a:t>
            </a:r>
            <a:r>
              <a:rPr lang="sr-Latn-ME" sz="2800" b="1" dirty="0" smtClean="0">
                <a:solidFill>
                  <a:srgbClr val="0070C0"/>
                </a:solidFill>
              </a:rPr>
              <a:t>funkcija</a:t>
            </a:r>
            <a:endParaRPr lang="en-US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1" y="1489166"/>
            <a:ext cx="7824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Count</a:t>
            </a:r>
            <a:r>
              <a:rPr lang="en-US" sz="2000" b="1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(</a:t>
            </a:r>
            <a:r>
              <a:rPr lang="en-US" sz="2000" dirty="0" err="1" smtClean="0"/>
              <a:t>statisti</a:t>
            </a:r>
            <a:r>
              <a:rPr lang="sr-Latn-ME" sz="2000" dirty="0" smtClean="0"/>
              <a:t>č</a:t>
            </a:r>
            <a:r>
              <a:rPr lang="en-US" sz="2000" dirty="0" err="1" smtClean="0"/>
              <a:t>ka</a:t>
            </a:r>
            <a:r>
              <a:rPr lang="en-US" sz="2000" dirty="0"/>
              <a:t>) </a:t>
            </a:r>
            <a:r>
              <a:rPr lang="en-US" sz="2000" dirty="0" err="1"/>
              <a:t>pokazuje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ćelija</a:t>
            </a:r>
            <a:r>
              <a:rPr lang="en-US" sz="2000" dirty="0"/>
              <a:t> u </a:t>
            </a:r>
            <a:r>
              <a:rPr lang="en-US" sz="2000" dirty="0" err="1"/>
              <a:t>datom</a:t>
            </a:r>
            <a:r>
              <a:rPr lang="en-US" sz="2000" dirty="0"/>
              <a:t> </a:t>
            </a:r>
            <a:r>
              <a:rPr lang="en-US" sz="2000" dirty="0" err="1"/>
              <a:t>opsegu</a:t>
            </a:r>
            <a:r>
              <a:rPr lang="en-US" sz="2000" dirty="0"/>
              <a:t> </a:t>
            </a:r>
            <a:r>
              <a:rPr lang="en-US" sz="2000" dirty="0" err="1"/>
              <a:t>ćelija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 smtClean="0"/>
              <a:t>sadr</a:t>
            </a:r>
            <a:r>
              <a:rPr lang="sr-Latn-ME" sz="2000" dirty="0" smtClean="0"/>
              <a:t>ž</a:t>
            </a:r>
            <a:r>
              <a:rPr lang="en-US" sz="2000" dirty="0" smtClean="0"/>
              <a:t>e </a:t>
            </a:r>
            <a:r>
              <a:rPr lang="en-US" sz="2000" dirty="0" err="1"/>
              <a:t>brojeve</a:t>
            </a:r>
            <a:r>
              <a:rPr lang="en-US" sz="2000" dirty="0"/>
              <a:t>, </a:t>
            </a:r>
            <a:r>
              <a:rPr lang="en-US" sz="2000" dirty="0" err="1" smtClean="0"/>
              <a:t>uklju</a:t>
            </a:r>
            <a:r>
              <a:rPr lang="sr-Latn-ME" sz="2000" dirty="0" smtClean="0"/>
              <a:t>č</a:t>
            </a:r>
            <a:r>
              <a:rPr lang="en-US" sz="2000" dirty="0" err="1" smtClean="0"/>
              <a:t>ujući</a:t>
            </a:r>
            <a:r>
              <a:rPr lang="en-US" sz="2000" dirty="0" smtClean="0"/>
              <a:t>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formule</a:t>
            </a:r>
            <a:r>
              <a:rPr lang="en-US" sz="2000" dirty="0"/>
              <a:t> </a:t>
            </a:r>
            <a:r>
              <a:rPr lang="sr-Latn-ME" sz="2000" dirty="0" err="1"/>
              <a:t>č</a:t>
            </a:r>
            <a:r>
              <a:rPr lang="en-US" sz="2000" dirty="0" err="1" smtClean="0"/>
              <a:t>iji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rezultat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. Ova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zanemaruje</a:t>
            </a:r>
            <a:r>
              <a:rPr lang="en-US" sz="2000" dirty="0"/>
              <a:t> </a:t>
            </a:r>
            <a:r>
              <a:rPr lang="en-US" sz="2000" dirty="0" err="1"/>
              <a:t>prazne</a:t>
            </a:r>
            <a:r>
              <a:rPr lang="en-US" sz="2000" dirty="0"/>
              <a:t> </a:t>
            </a:r>
            <a:r>
              <a:rPr lang="en-US" sz="2000" dirty="0" err="1"/>
              <a:t>ćelije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ćelije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 smtClean="0"/>
              <a:t>sadr</a:t>
            </a:r>
            <a:r>
              <a:rPr lang="sr-Latn-ME" sz="2000" dirty="0" smtClean="0"/>
              <a:t>ž</a:t>
            </a:r>
            <a:r>
              <a:rPr lang="en-US" sz="2000" dirty="0" smtClean="0"/>
              <a:t>e </a:t>
            </a:r>
            <a:r>
              <a:rPr lang="en-US" sz="2000" dirty="0" err="1" smtClean="0"/>
              <a:t>logi</a:t>
            </a:r>
            <a:r>
              <a:rPr lang="sr-Latn-ME" sz="2000" dirty="0" smtClean="0"/>
              <a:t>č</a:t>
            </a:r>
            <a:r>
              <a:rPr lang="en-US" sz="2000" dirty="0" err="1" smtClean="0"/>
              <a:t>ke</a:t>
            </a:r>
            <a:r>
              <a:rPr lang="en-US" sz="2000" dirty="0"/>
              <a:t>, </a:t>
            </a:r>
            <a:r>
              <a:rPr lang="en-US" sz="2000" dirty="0" err="1"/>
              <a:t>tekstualne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 smtClean="0"/>
              <a:t>grešaka</a:t>
            </a:r>
            <a:r>
              <a:rPr lang="en-US" sz="2000" dirty="0"/>
              <a:t>. </a:t>
            </a:r>
            <a:endParaRPr lang="sr-Latn-ME" sz="2000" dirty="0" smtClean="0"/>
          </a:p>
          <a:p>
            <a:r>
              <a:rPr lang="en-US" sz="2000" dirty="0"/>
              <a:t>=COUNT (A2:A8) = 3 </a:t>
            </a:r>
          </a:p>
          <a:p>
            <a:r>
              <a:rPr lang="en-US" sz="2000" dirty="0"/>
              <a:t>=COUNT (A5:A8) = 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476" t="31874" r="52978" b="28483"/>
          <a:stretch/>
        </p:blipFill>
        <p:spPr>
          <a:xfrm>
            <a:off x="8758644" y="857143"/>
            <a:ext cx="1502229" cy="28999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0081" y="4114800"/>
            <a:ext cx="76156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Min</a:t>
            </a:r>
            <a:r>
              <a:rPr lang="en-US" b="1" dirty="0"/>
              <a:t> </a:t>
            </a:r>
            <a:r>
              <a:rPr lang="en-US" dirty="0" err="1"/>
              <a:t>funkcija</a:t>
            </a:r>
            <a:r>
              <a:rPr lang="en-US" dirty="0"/>
              <a:t> (</a:t>
            </a:r>
            <a:r>
              <a:rPr lang="en-US" dirty="0" err="1" smtClean="0"/>
              <a:t>statisti</a:t>
            </a:r>
            <a:r>
              <a:rPr lang="sr-Latn-ME" dirty="0" smtClean="0"/>
              <a:t>č</a:t>
            </a:r>
            <a:r>
              <a:rPr lang="en-US" dirty="0" err="1" smtClean="0"/>
              <a:t>ka</a:t>
            </a:r>
            <a:r>
              <a:rPr lang="en-US" dirty="0"/>
              <a:t>)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najmanju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u </a:t>
            </a:r>
            <a:r>
              <a:rPr lang="en-US" dirty="0" err="1"/>
              <a:t>datom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. </a:t>
            </a:r>
            <a:r>
              <a:rPr lang="en-US" dirty="0" err="1"/>
              <a:t>Prazne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, </a:t>
            </a:r>
            <a:r>
              <a:rPr lang="en-US" dirty="0" err="1" smtClean="0"/>
              <a:t>logi</a:t>
            </a:r>
            <a:r>
              <a:rPr lang="sr-Latn-ME" dirty="0" smtClean="0"/>
              <a:t>č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u </a:t>
            </a:r>
            <a:r>
              <a:rPr lang="en-US" dirty="0" err="1"/>
              <a:t>zadatom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se </a:t>
            </a:r>
            <a:r>
              <a:rPr lang="en-US" dirty="0" err="1"/>
              <a:t>ignorišu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u </a:t>
            </a:r>
            <a:r>
              <a:rPr lang="en-US" dirty="0" err="1"/>
              <a:t>argumentu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nebroj</a:t>
            </a:r>
            <a:r>
              <a:rPr lang="en-US" dirty="0"/>
              <a:t>,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0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/>
              <a:t>=MIN (A1:A6) = 2 </a:t>
            </a:r>
          </a:p>
          <a:p>
            <a:r>
              <a:rPr lang="en-US" dirty="0"/>
              <a:t>=MIN (A1:A3;2) =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279" t="51518" r="53681" b="22232"/>
          <a:stretch/>
        </p:blipFill>
        <p:spPr>
          <a:xfrm>
            <a:off x="8758644" y="4114800"/>
            <a:ext cx="1737360" cy="25539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815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595533"/>
            <a:ext cx="1111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>
                <a:solidFill>
                  <a:srgbClr val="0070C0"/>
                </a:solidFill>
              </a:rPr>
              <a:t>                                          Primjeri </a:t>
            </a:r>
            <a:r>
              <a:rPr lang="sr-Latn-ME" sz="2800" b="1" dirty="0" smtClean="0">
                <a:solidFill>
                  <a:srgbClr val="0070C0"/>
                </a:solidFill>
              </a:rPr>
              <a:t>funkcija</a:t>
            </a:r>
            <a:endParaRPr lang="en-US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1" y="1489166"/>
            <a:ext cx="7824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Max </a:t>
            </a:r>
            <a:r>
              <a:rPr lang="en-US" sz="3000" b="1" dirty="0" err="1">
                <a:solidFill>
                  <a:srgbClr val="0070C0"/>
                </a:solidFill>
              </a:rPr>
              <a:t>funkcija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 smtClean="0"/>
              <a:t>statisti</a:t>
            </a:r>
            <a:r>
              <a:rPr lang="sr-Latn-ME" dirty="0" smtClean="0"/>
              <a:t>č</a:t>
            </a:r>
            <a:r>
              <a:rPr lang="en-US" dirty="0" err="1" smtClean="0"/>
              <a:t>ka</a:t>
            </a:r>
            <a:r>
              <a:rPr lang="en-US" dirty="0"/>
              <a:t>)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u </a:t>
            </a:r>
            <a:r>
              <a:rPr lang="en-US" dirty="0" err="1"/>
              <a:t>datom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je argument </a:t>
            </a:r>
            <a:r>
              <a:rPr lang="en-US" dirty="0" err="1"/>
              <a:t>zadat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u tom </a:t>
            </a:r>
            <a:r>
              <a:rPr lang="en-US" dirty="0" err="1"/>
              <a:t>opsegu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. </a:t>
            </a:r>
            <a:r>
              <a:rPr lang="en-US" dirty="0" err="1"/>
              <a:t>Prazne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, </a:t>
            </a:r>
            <a:r>
              <a:rPr lang="en-US" dirty="0" err="1" smtClean="0"/>
              <a:t>logi</a:t>
            </a:r>
            <a:r>
              <a:rPr lang="sr-Latn-ME" dirty="0" smtClean="0"/>
              <a:t>č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u </a:t>
            </a:r>
            <a:r>
              <a:rPr lang="en-US" dirty="0" err="1"/>
              <a:t>zadatom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se </a:t>
            </a:r>
            <a:r>
              <a:rPr lang="en-US" dirty="0" err="1"/>
              <a:t>ignorišu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u </a:t>
            </a:r>
            <a:r>
              <a:rPr lang="en-US" dirty="0" err="1"/>
              <a:t>argumentu</a:t>
            </a:r>
            <a:r>
              <a:rPr lang="en-US" dirty="0"/>
              <a:t> </a:t>
            </a:r>
            <a:r>
              <a:rPr lang="sr-Latn-ME" dirty="0" smtClean="0"/>
              <a:t>nema broja</a:t>
            </a:r>
            <a:r>
              <a:rPr lang="en-US" dirty="0" smtClean="0"/>
              <a:t>,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0. </a:t>
            </a:r>
            <a:endParaRPr lang="sr-Latn-ME" dirty="0" smtClean="0"/>
          </a:p>
          <a:p>
            <a:r>
              <a:rPr lang="en-US" dirty="0"/>
              <a:t>=MAX (A1:A6) = 45 </a:t>
            </a:r>
          </a:p>
          <a:p>
            <a:r>
              <a:rPr lang="en-US" dirty="0"/>
              <a:t>=MAX (A3:A6;30) = 3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0709" y="4114800"/>
            <a:ext cx="748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Average </a:t>
            </a:r>
            <a:r>
              <a:rPr lang="en-US" sz="3000" b="1" dirty="0" err="1">
                <a:solidFill>
                  <a:srgbClr val="0070C0"/>
                </a:solidFill>
              </a:rPr>
              <a:t>funkcija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 smtClean="0"/>
              <a:t>statisti</a:t>
            </a:r>
            <a:r>
              <a:rPr lang="sr-Latn-ME" dirty="0" smtClean="0"/>
              <a:t>č</a:t>
            </a:r>
            <a:r>
              <a:rPr lang="en-US" dirty="0" err="1" smtClean="0"/>
              <a:t>ka</a:t>
            </a:r>
            <a:r>
              <a:rPr lang="en-US" dirty="0"/>
              <a:t>) </a:t>
            </a:r>
            <a:r>
              <a:rPr lang="en-US" dirty="0" err="1" smtClean="0"/>
              <a:t>izra</a:t>
            </a:r>
            <a:r>
              <a:rPr lang="sr-Latn-ME" dirty="0" smtClean="0"/>
              <a:t>č</a:t>
            </a:r>
            <a:r>
              <a:rPr lang="en-US" dirty="0" err="1" smtClean="0"/>
              <a:t>unava</a:t>
            </a:r>
            <a:r>
              <a:rPr lang="en-US" dirty="0" smtClean="0"/>
              <a:t> </a:t>
            </a:r>
            <a:r>
              <a:rPr lang="en-US" dirty="0" err="1" smtClean="0"/>
              <a:t>artimeti</a:t>
            </a:r>
            <a:r>
              <a:rPr lang="sr-Latn-ME" dirty="0" smtClean="0"/>
              <a:t>č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sr-Latn-ME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prosjek</a:t>
            </a:r>
            <a:r>
              <a:rPr lang="en-US" dirty="0"/>
              <a:t>) </a:t>
            </a:r>
            <a:r>
              <a:rPr lang="en-US" dirty="0" err="1"/>
              <a:t>brojeva</a:t>
            </a:r>
            <a:r>
              <a:rPr lang="en-US" dirty="0"/>
              <a:t> u </a:t>
            </a:r>
            <a:r>
              <a:rPr lang="en-US" dirty="0" err="1"/>
              <a:t>datom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/>
              <a:t>=AVERAGE (A1:A6) = 18.33 </a:t>
            </a:r>
          </a:p>
          <a:p>
            <a:r>
              <a:rPr lang="en-US" dirty="0"/>
              <a:t>=AVERAGE (A1:A7) = 18.33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082" t="54554" r="54484" b="10982"/>
          <a:stretch/>
        </p:blipFill>
        <p:spPr>
          <a:xfrm>
            <a:off x="8895805" y="1118753"/>
            <a:ext cx="1097281" cy="2521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383" t="31339" r="54485" b="28839"/>
          <a:stretch/>
        </p:blipFill>
        <p:spPr>
          <a:xfrm>
            <a:off x="8934993" y="3650973"/>
            <a:ext cx="1058093" cy="29130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3146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931" y="6348549"/>
            <a:ext cx="329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Bradley Hand ITC" panose="03070402050302030203" pitchFamily="66" charset="0"/>
              </a:rPr>
              <a:t>Informatika</a:t>
            </a:r>
            <a:endParaRPr lang="en-US" sz="22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595533"/>
            <a:ext cx="1111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>
                <a:solidFill>
                  <a:srgbClr val="0070C0"/>
                </a:solidFill>
              </a:rPr>
              <a:t>                                      Primjeri </a:t>
            </a:r>
            <a:r>
              <a:rPr lang="sr-Latn-ME" sz="2800" b="1" dirty="0" smtClean="0">
                <a:solidFill>
                  <a:srgbClr val="0070C0"/>
                </a:solidFill>
              </a:rPr>
              <a:t>funkcija</a:t>
            </a:r>
            <a:endParaRPr lang="en-US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1" y="1489166"/>
            <a:ext cx="782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Sum </a:t>
            </a:r>
            <a:r>
              <a:rPr lang="en-US" sz="3000" b="1" dirty="0" err="1">
                <a:solidFill>
                  <a:srgbClr val="0070C0"/>
                </a:solidFill>
              </a:rPr>
              <a:t>funkcija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 smtClean="0"/>
              <a:t>matemati</a:t>
            </a:r>
            <a:r>
              <a:rPr lang="sr-Latn-ME" dirty="0" smtClean="0"/>
              <a:t>č</a:t>
            </a:r>
            <a:r>
              <a:rPr lang="en-US" dirty="0" err="1" smtClean="0"/>
              <a:t>ka</a:t>
            </a:r>
            <a:r>
              <a:rPr lang="en-US" dirty="0"/>
              <a:t>) </a:t>
            </a:r>
            <a:r>
              <a:rPr lang="en-US" dirty="0" err="1"/>
              <a:t>sabira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u </a:t>
            </a:r>
            <a:r>
              <a:rPr lang="en-US" dirty="0" err="1" smtClean="0"/>
              <a:t>zada</a:t>
            </a:r>
            <a:r>
              <a:rPr lang="sr-Latn-ME" dirty="0" smtClean="0"/>
              <a:t>t</a:t>
            </a:r>
            <a:r>
              <a:rPr lang="en-US" dirty="0" smtClean="0"/>
              <a:t>om </a:t>
            </a:r>
            <a:r>
              <a:rPr lang="en-US" dirty="0" err="1"/>
              <a:t>opsegu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. S </a:t>
            </a:r>
            <a:r>
              <a:rPr lang="en-US" dirty="0" err="1"/>
              <a:t>obzirom</a:t>
            </a:r>
            <a:r>
              <a:rPr lang="en-US" dirty="0"/>
              <a:t> da je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b="1" dirty="0"/>
              <a:t>sum </a:t>
            </a:r>
            <a:r>
              <a:rPr lang="sr-Latn-ME" dirty="0" err="1"/>
              <a:t>č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koriš</a:t>
            </a:r>
            <a:r>
              <a:rPr lang="sr-Latn-ME" dirty="0" smtClean="0"/>
              <a:t>ć</a:t>
            </a:r>
            <a:r>
              <a:rPr lang="en-US" dirty="0" err="1" smtClean="0"/>
              <a:t>ena</a:t>
            </a:r>
            <a:r>
              <a:rPr lang="en-US" dirty="0"/>
              <a:t>, Excel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standardnoj</a:t>
            </a:r>
            <a:r>
              <a:rPr lang="en-US" dirty="0"/>
              <a:t> </a:t>
            </a:r>
            <a:r>
              <a:rPr lang="en-US" dirty="0" err="1"/>
              <a:t>traci</a:t>
            </a:r>
            <a:r>
              <a:rPr lang="en-US" dirty="0"/>
              <a:t> </a:t>
            </a:r>
            <a:r>
              <a:rPr lang="en-US" dirty="0" err="1" smtClean="0"/>
              <a:t>sadr</a:t>
            </a:r>
            <a:r>
              <a:rPr lang="sr-Latn-ME" dirty="0" smtClean="0"/>
              <a:t>ž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tipku</a:t>
            </a:r>
            <a:r>
              <a:rPr lang="en-US" dirty="0"/>
              <a:t> </a:t>
            </a:r>
            <a:r>
              <a:rPr lang="en-US" dirty="0" err="1" smtClean="0"/>
              <a:t>ozna</a:t>
            </a:r>
            <a:r>
              <a:rPr lang="sr-Latn-ME" dirty="0" smtClean="0"/>
              <a:t>č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l-GR" b="1" dirty="0"/>
              <a:t>Σ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/>
              <a:t>=SUM (A1:A6) =124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0709" y="4114800"/>
            <a:ext cx="74850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IF </a:t>
            </a:r>
            <a:r>
              <a:rPr lang="en-US" sz="3000" b="1" dirty="0" err="1">
                <a:solidFill>
                  <a:srgbClr val="0070C0"/>
                </a:solidFill>
              </a:rPr>
              <a:t>funkcija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 smtClean="0"/>
              <a:t>logi</a:t>
            </a:r>
            <a:r>
              <a:rPr lang="sr-Latn-ME" dirty="0" smtClean="0"/>
              <a:t>č</a:t>
            </a:r>
            <a:r>
              <a:rPr lang="en-US" dirty="0" err="1" smtClean="0"/>
              <a:t>ka</a:t>
            </a:r>
            <a:r>
              <a:rPr lang="en-US" dirty="0"/>
              <a:t>)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definisanu</a:t>
            </a:r>
            <a:r>
              <a:rPr lang="en-US" dirty="0"/>
              <a:t> pod </a:t>
            </a:r>
            <a:r>
              <a:rPr lang="en-US" b="1" dirty="0" err="1"/>
              <a:t>tačno</a:t>
            </a:r>
            <a:r>
              <a:rPr lang="en-US" b="1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dirty="0" err="1"/>
              <a:t>netačno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specificiranog</a:t>
            </a:r>
            <a:r>
              <a:rPr lang="en-US" dirty="0"/>
              <a:t> </a:t>
            </a:r>
            <a:r>
              <a:rPr lang="en-US" dirty="0" err="1" smtClean="0"/>
              <a:t>logi</a:t>
            </a:r>
            <a:r>
              <a:rPr lang="sr-Latn-ME" dirty="0" smtClean="0"/>
              <a:t>č</a:t>
            </a:r>
            <a:r>
              <a:rPr lang="en-US" dirty="0" err="1" smtClean="0"/>
              <a:t>kog</a:t>
            </a:r>
            <a:r>
              <a:rPr lang="en-US" dirty="0" smtClean="0"/>
              <a:t> </a:t>
            </a:r>
            <a:r>
              <a:rPr lang="en-US" dirty="0" err="1"/>
              <a:t>testa</a:t>
            </a:r>
            <a:r>
              <a:rPr lang="en-US" dirty="0"/>
              <a:t>. </a:t>
            </a:r>
            <a:r>
              <a:rPr lang="en-US" dirty="0" err="1" smtClean="0"/>
              <a:t>Logi</a:t>
            </a:r>
            <a:r>
              <a:rPr lang="sr-Latn-ME" dirty="0" smtClean="0"/>
              <a:t>č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/>
              <a:t>test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 smtClean="0"/>
              <a:t>mo</a:t>
            </a:r>
            <a:r>
              <a:rPr lang="sr-Latn-ME" dirty="0" smtClean="0"/>
              <a:t>ž</a:t>
            </a:r>
            <a:r>
              <a:rPr lang="en-US" dirty="0" smtClean="0"/>
              <a:t>e </a:t>
            </a:r>
            <a:r>
              <a:rPr lang="en-US" dirty="0" err="1"/>
              <a:t>utvrditi</a:t>
            </a:r>
            <a:r>
              <a:rPr lang="en-US" dirty="0"/>
              <a:t> da je </a:t>
            </a:r>
            <a:r>
              <a:rPr lang="en-US" b="1" dirty="0" err="1"/>
              <a:t>tačno</a:t>
            </a:r>
            <a:r>
              <a:rPr lang="en-US" b="1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b="1" dirty="0" err="1"/>
              <a:t>netačno</a:t>
            </a:r>
            <a:r>
              <a:rPr lang="en-US" b="1" dirty="0"/>
              <a:t>. </a:t>
            </a:r>
            <a:endParaRPr lang="sr-Latn-ME" b="1" dirty="0" smtClean="0"/>
          </a:p>
          <a:p>
            <a:r>
              <a:rPr lang="en-US" dirty="0"/>
              <a:t>=IF (A1›A2;“VEĆE“;“MANJE“) = MANJE </a:t>
            </a:r>
          </a:p>
          <a:p>
            <a:r>
              <a:rPr lang="en-US" dirty="0"/>
              <a:t>=IF (A3›=A6;A3;“VEĆE“) = VEĆE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885" t="39554" r="55388" b="25446"/>
          <a:stretch/>
        </p:blipFill>
        <p:spPr>
          <a:xfrm>
            <a:off x="8647610" y="1222903"/>
            <a:ext cx="875211" cy="25603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685" t="50089" r="55086" b="28661"/>
          <a:stretch/>
        </p:blipFill>
        <p:spPr>
          <a:xfrm>
            <a:off x="8647610" y="4323804"/>
            <a:ext cx="940526" cy="155448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197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slika za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7" y="1256938"/>
            <a:ext cx="4651556" cy="46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0377" y="1256938"/>
            <a:ext cx="7067006" cy="4651556"/>
          </a:xfrm>
          <a:prstGeom prst="rect">
            <a:avLst/>
          </a:prstGeom>
          <a:solidFill>
            <a:srgbClr val="207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3480" y="2844052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HVALA NA PAŽNJI !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2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2020-01-12T17:46:46Z</dcterms:created>
  <dcterms:modified xsi:type="dcterms:W3CDTF">2020-01-22T09:30:01Z</dcterms:modified>
</cp:coreProperties>
</file>