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0" r:id="rId4"/>
    <p:sldId id="261" r:id="rId5"/>
    <p:sldId id="262" r:id="rId6"/>
    <p:sldId id="264" r:id="rId7"/>
    <p:sldId id="258" r:id="rId8"/>
    <p:sldId id="259" r:id="rId9"/>
    <p:sldId id="263" r:id="rId10"/>
    <p:sldId id="265" r:id="rId11"/>
    <p:sldId id="269" r:id="rId12"/>
    <p:sldId id="267" r:id="rId13"/>
    <p:sldId id="268"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73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489FE62-3A40-43BD-B6D8-5BF18A7B2164}"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46F7A1A8-2F82-444F-BF43-96F44DCC4A02}">
      <dgm:prSet/>
      <dgm:spPr/>
      <dgm:t>
        <a:bodyPr/>
        <a:lstStyle/>
        <a:p>
          <a:r>
            <a:rPr lang="en-US" dirty="0" err="1"/>
            <a:t>Rezoluciju</a:t>
          </a:r>
          <a:r>
            <a:rPr lang="en-US" dirty="0"/>
            <a:t> </a:t>
          </a:r>
          <a:r>
            <a:rPr lang="en-US" dirty="0" err="1"/>
            <a:t>slike</a:t>
          </a:r>
          <a:r>
            <a:rPr lang="en-US" dirty="0"/>
            <a:t> </a:t>
          </a:r>
          <a:r>
            <a:rPr lang="en-US" dirty="0" err="1"/>
            <a:t>dobija</a:t>
          </a:r>
          <a:r>
            <a:rPr lang="en-US" dirty="0"/>
            <a:t> se </a:t>
          </a:r>
          <a:r>
            <a:rPr lang="en-US" dirty="0" err="1"/>
            <a:t>kada</a:t>
          </a:r>
          <a:r>
            <a:rPr lang="en-US" dirty="0"/>
            <a:t> se  pod</a:t>
          </a:r>
          <a:r>
            <a:rPr lang="sr-Latn-ME" dirty="0"/>
            <a:t>ij</a:t>
          </a:r>
          <a:r>
            <a:rPr lang="en-US" dirty="0" err="1"/>
            <a:t>eli</a:t>
          </a:r>
          <a:r>
            <a:rPr lang="en-US" dirty="0"/>
            <a:t> </a:t>
          </a:r>
          <a:r>
            <a:rPr lang="en-US" dirty="0" err="1"/>
            <a:t>njena</a:t>
          </a:r>
          <a:r>
            <a:rPr lang="en-US" dirty="0"/>
            <a:t> </a:t>
          </a:r>
          <a:r>
            <a:rPr lang="en-US" dirty="0" err="1"/>
            <a:t>fizička</a:t>
          </a:r>
          <a:r>
            <a:rPr lang="en-US" dirty="0"/>
            <a:t> </a:t>
          </a:r>
          <a:r>
            <a:rPr lang="en-US" dirty="0" err="1"/>
            <a:t>dimenzija</a:t>
          </a:r>
          <a:r>
            <a:rPr lang="en-US" dirty="0"/>
            <a:t> (</a:t>
          </a:r>
          <a:r>
            <a:rPr lang="en-US" dirty="0" err="1"/>
            <a:t>širina</a:t>
          </a:r>
          <a:r>
            <a:rPr lang="en-US" dirty="0"/>
            <a:t> </a:t>
          </a:r>
          <a:r>
            <a:rPr lang="en-US" dirty="0" err="1"/>
            <a:t>ili</a:t>
          </a:r>
          <a:r>
            <a:rPr lang="en-US" dirty="0"/>
            <a:t> </a:t>
          </a:r>
          <a:r>
            <a:rPr lang="en-US" dirty="0" err="1"/>
            <a:t>visina</a:t>
          </a:r>
          <a:r>
            <a:rPr lang="en-US" dirty="0"/>
            <a:t>) </a:t>
          </a:r>
          <a:r>
            <a:rPr lang="en-US" dirty="0" err="1"/>
            <a:t>sa</a:t>
          </a:r>
          <a:r>
            <a:rPr lang="en-US" dirty="0"/>
            <a:t> </a:t>
          </a:r>
          <a:r>
            <a:rPr lang="en-US" dirty="0" err="1"/>
            <a:t>brojem</a:t>
          </a:r>
          <a:r>
            <a:rPr lang="en-US" dirty="0"/>
            <a:t> </a:t>
          </a:r>
          <a:r>
            <a:rPr lang="en-US" dirty="0" err="1"/>
            <a:t>piksela</a:t>
          </a:r>
          <a:r>
            <a:rPr lang="en-US" dirty="0"/>
            <a:t> </a:t>
          </a:r>
          <a:r>
            <a:rPr lang="en-US" dirty="0" err="1"/>
            <a:t>poređanih</a:t>
          </a:r>
          <a:r>
            <a:rPr lang="en-US" dirty="0"/>
            <a:t> </a:t>
          </a:r>
          <a:r>
            <a:rPr lang="en-US" dirty="0" err="1"/>
            <a:t>duž</a:t>
          </a:r>
          <a:r>
            <a:rPr lang="en-US" dirty="0"/>
            <a:t> </a:t>
          </a:r>
          <a:r>
            <a:rPr lang="en-US" dirty="0" err="1"/>
            <a:t>te</a:t>
          </a:r>
          <a:r>
            <a:rPr lang="en-US" dirty="0"/>
            <a:t> </a:t>
          </a:r>
          <a:r>
            <a:rPr lang="en-US" dirty="0" err="1"/>
            <a:t>fizičke</a:t>
          </a:r>
          <a:r>
            <a:rPr lang="en-US" dirty="0"/>
            <a:t> </a:t>
          </a:r>
          <a:r>
            <a:rPr lang="en-US" dirty="0" err="1"/>
            <a:t>dimenzije</a:t>
          </a:r>
          <a:r>
            <a:rPr lang="en-US" dirty="0"/>
            <a:t>.</a:t>
          </a:r>
        </a:p>
      </dgm:t>
    </dgm:pt>
    <dgm:pt modelId="{5FC28271-4290-48E1-B69A-5C0503978130}" type="parTrans" cxnId="{DA34750B-DCA6-4B46-8A86-FFCD3533D0C6}">
      <dgm:prSet/>
      <dgm:spPr/>
      <dgm:t>
        <a:bodyPr/>
        <a:lstStyle/>
        <a:p>
          <a:endParaRPr lang="en-US"/>
        </a:p>
      </dgm:t>
    </dgm:pt>
    <dgm:pt modelId="{63EB4270-B500-41B3-A361-048CC27FBEBB}" type="sibTrans" cxnId="{DA34750B-DCA6-4B46-8A86-FFCD3533D0C6}">
      <dgm:prSet/>
      <dgm:spPr/>
      <dgm:t>
        <a:bodyPr/>
        <a:lstStyle/>
        <a:p>
          <a:endParaRPr lang="en-US"/>
        </a:p>
      </dgm:t>
    </dgm:pt>
    <dgm:pt modelId="{3134806C-D931-4888-A034-6C0416314DB0}">
      <dgm:prSet/>
      <dgm:spPr/>
      <dgm:t>
        <a:bodyPr/>
        <a:lstStyle/>
        <a:p>
          <a:r>
            <a:rPr lang="en-US"/>
            <a:t>Na primer: ako je slika širine 16 cm a visine 7.51 cm i ima poređanih 454 piksela po širini i 201 po visini slike, onda je rezolucija 454/ 16 ili 7.51/7.51 = 28.375 piksela po centimetru odnosno  28. 375 * 2.54 = 72 piksela po inču (inch). </a:t>
          </a:r>
        </a:p>
      </dgm:t>
    </dgm:pt>
    <dgm:pt modelId="{D9B77402-1F84-4FBA-A6D7-972DAC649344}" type="parTrans" cxnId="{9738FA2A-A107-4950-B3BB-F4E6B0064F7B}">
      <dgm:prSet/>
      <dgm:spPr/>
      <dgm:t>
        <a:bodyPr/>
        <a:lstStyle/>
        <a:p>
          <a:endParaRPr lang="en-US"/>
        </a:p>
      </dgm:t>
    </dgm:pt>
    <dgm:pt modelId="{7960AA7B-2C59-4C7B-A57A-E8673C62363A}" type="sibTrans" cxnId="{9738FA2A-A107-4950-B3BB-F4E6B0064F7B}">
      <dgm:prSet/>
      <dgm:spPr/>
      <dgm:t>
        <a:bodyPr/>
        <a:lstStyle/>
        <a:p>
          <a:endParaRPr lang="en-US"/>
        </a:p>
      </dgm:t>
    </dgm:pt>
    <dgm:pt modelId="{FC23CA36-AE05-42AF-809D-80A3DBA90462}" type="pres">
      <dgm:prSet presAssocID="{D489FE62-3A40-43BD-B6D8-5BF18A7B2164}" presName="vert0" presStyleCnt="0">
        <dgm:presLayoutVars>
          <dgm:dir/>
          <dgm:animOne val="branch"/>
          <dgm:animLvl val="lvl"/>
        </dgm:presLayoutVars>
      </dgm:prSet>
      <dgm:spPr/>
    </dgm:pt>
    <dgm:pt modelId="{938077FE-5434-430F-BBB2-444C84743C71}" type="pres">
      <dgm:prSet presAssocID="{46F7A1A8-2F82-444F-BF43-96F44DCC4A02}" presName="thickLine" presStyleLbl="alignNode1" presStyleIdx="0" presStyleCnt="2"/>
      <dgm:spPr/>
    </dgm:pt>
    <dgm:pt modelId="{80ADCD06-2C47-49E0-932C-D99A2FBE6D82}" type="pres">
      <dgm:prSet presAssocID="{46F7A1A8-2F82-444F-BF43-96F44DCC4A02}" presName="horz1" presStyleCnt="0"/>
      <dgm:spPr/>
    </dgm:pt>
    <dgm:pt modelId="{5E3BC180-A690-4A30-B13A-5A320EFCE58F}" type="pres">
      <dgm:prSet presAssocID="{46F7A1A8-2F82-444F-BF43-96F44DCC4A02}" presName="tx1" presStyleLbl="revTx" presStyleIdx="0" presStyleCnt="2"/>
      <dgm:spPr/>
    </dgm:pt>
    <dgm:pt modelId="{760CC579-99B5-4FBB-A8D7-EFD04294B4A9}" type="pres">
      <dgm:prSet presAssocID="{46F7A1A8-2F82-444F-BF43-96F44DCC4A02}" presName="vert1" presStyleCnt="0"/>
      <dgm:spPr/>
    </dgm:pt>
    <dgm:pt modelId="{70894603-1294-499D-A704-0913B03DA9DD}" type="pres">
      <dgm:prSet presAssocID="{3134806C-D931-4888-A034-6C0416314DB0}" presName="thickLine" presStyleLbl="alignNode1" presStyleIdx="1" presStyleCnt="2"/>
      <dgm:spPr/>
    </dgm:pt>
    <dgm:pt modelId="{BAC774C8-9ED9-4FD7-BC91-B14B2D698A6B}" type="pres">
      <dgm:prSet presAssocID="{3134806C-D931-4888-A034-6C0416314DB0}" presName="horz1" presStyleCnt="0"/>
      <dgm:spPr/>
    </dgm:pt>
    <dgm:pt modelId="{32D548D7-AAE0-4A57-9E7A-2460FCBB564E}" type="pres">
      <dgm:prSet presAssocID="{3134806C-D931-4888-A034-6C0416314DB0}" presName="tx1" presStyleLbl="revTx" presStyleIdx="1" presStyleCnt="2"/>
      <dgm:spPr/>
    </dgm:pt>
    <dgm:pt modelId="{0E260837-AF20-407B-A7A0-C21D53AA74ED}" type="pres">
      <dgm:prSet presAssocID="{3134806C-D931-4888-A034-6C0416314DB0}" presName="vert1" presStyleCnt="0"/>
      <dgm:spPr/>
    </dgm:pt>
  </dgm:ptLst>
  <dgm:cxnLst>
    <dgm:cxn modelId="{DA34750B-DCA6-4B46-8A86-FFCD3533D0C6}" srcId="{D489FE62-3A40-43BD-B6D8-5BF18A7B2164}" destId="{46F7A1A8-2F82-444F-BF43-96F44DCC4A02}" srcOrd="0" destOrd="0" parTransId="{5FC28271-4290-48E1-B69A-5C0503978130}" sibTransId="{63EB4270-B500-41B3-A361-048CC27FBEBB}"/>
    <dgm:cxn modelId="{F4C91918-8994-480B-BC5A-22DF8992B9E3}" type="presOf" srcId="{3134806C-D931-4888-A034-6C0416314DB0}" destId="{32D548D7-AAE0-4A57-9E7A-2460FCBB564E}" srcOrd="0" destOrd="0" presId="urn:microsoft.com/office/officeart/2008/layout/LinedList"/>
    <dgm:cxn modelId="{9738FA2A-A107-4950-B3BB-F4E6B0064F7B}" srcId="{D489FE62-3A40-43BD-B6D8-5BF18A7B2164}" destId="{3134806C-D931-4888-A034-6C0416314DB0}" srcOrd="1" destOrd="0" parTransId="{D9B77402-1F84-4FBA-A6D7-972DAC649344}" sibTransId="{7960AA7B-2C59-4C7B-A57A-E8673C62363A}"/>
    <dgm:cxn modelId="{D4144C70-3149-4D80-BE17-EB2EB587616A}" type="presOf" srcId="{46F7A1A8-2F82-444F-BF43-96F44DCC4A02}" destId="{5E3BC180-A690-4A30-B13A-5A320EFCE58F}" srcOrd="0" destOrd="0" presId="urn:microsoft.com/office/officeart/2008/layout/LinedList"/>
    <dgm:cxn modelId="{507421EB-590A-4FB1-BDD3-382FAF0A504E}" type="presOf" srcId="{D489FE62-3A40-43BD-B6D8-5BF18A7B2164}" destId="{FC23CA36-AE05-42AF-809D-80A3DBA90462}" srcOrd="0" destOrd="0" presId="urn:microsoft.com/office/officeart/2008/layout/LinedList"/>
    <dgm:cxn modelId="{E56D882B-9454-47F2-BA9F-8891ABC1E6B2}" type="presParOf" srcId="{FC23CA36-AE05-42AF-809D-80A3DBA90462}" destId="{938077FE-5434-430F-BBB2-444C84743C71}" srcOrd="0" destOrd="0" presId="urn:microsoft.com/office/officeart/2008/layout/LinedList"/>
    <dgm:cxn modelId="{D0457809-0509-4F1A-8D49-291267F735EA}" type="presParOf" srcId="{FC23CA36-AE05-42AF-809D-80A3DBA90462}" destId="{80ADCD06-2C47-49E0-932C-D99A2FBE6D82}" srcOrd="1" destOrd="0" presId="urn:microsoft.com/office/officeart/2008/layout/LinedList"/>
    <dgm:cxn modelId="{3BC7082E-072D-427D-AEBC-A0DD44AEE746}" type="presParOf" srcId="{80ADCD06-2C47-49E0-932C-D99A2FBE6D82}" destId="{5E3BC180-A690-4A30-B13A-5A320EFCE58F}" srcOrd="0" destOrd="0" presId="urn:microsoft.com/office/officeart/2008/layout/LinedList"/>
    <dgm:cxn modelId="{18722163-EB4D-4416-81AD-F0A9B56B0B52}" type="presParOf" srcId="{80ADCD06-2C47-49E0-932C-D99A2FBE6D82}" destId="{760CC579-99B5-4FBB-A8D7-EFD04294B4A9}" srcOrd="1" destOrd="0" presId="urn:microsoft.com/office/officeart/2008/layout/LinedList"/>
    <dgm:cxn modelId="{6D8D1EAE-D9A0-45FD-997B-F12B944CF928}" type="presParOf" srcId="{FC23CA36-AE05-42AF-809D-80A3DBA90462}" destId="{70894603-1294-499D-A704-0913B03DA9DD}" srcOrd="2" destOrd="0" presId="urn:microsoft.com/office/officeart/2008/layout/LinedList"/>
    <dgm:cxn modelId="{88C345F6-DECC-4F8D-9B95-4DA82BCA8F04}" type="presParOf" srcId="{FC23CA36-AE05-42AF-809D-80A3DBA90462}" destId="{BAC774C8-9ED9-4FD7-BC91-B14B2D698A6B}" srcOrd="3" destOrd="0" presId="urn:microsoft.com/office/officeart/2008/layout/LinedList"/>
    <dgm:cxn modelId="{F30AE9F6-9207-4B20-AD11-B51655436E87}" type="presParOf" srcId="{BAC774C8-9ED9-4FD7-BC91-B14B2D698A6B}" destId="{32D548D7-AAE0-4A57-9E7A-2460FCBB564E}" srcOrd="0" destOrd="0" presId="urn:microsoft.com/office/officeart/2008/layout/LinedList"/>
    <dgm:cxn modelId="{C9304374-2DF6-43D3-984B-2D16A0376BD6}" type="presParOf" srcId="{BAC774C8-9ED9-4FD7-BC91-B14B2D698A6B}" destId="{0E260837-AF20-407B-A7A0-C21D53AA74E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8077FE-5434-430F-BBB2-444C84743C71}">
      <dsp:nvSpPr>
        <dsp:cNvPr id="0" name=""/>
        <dsp:cNvSpPr/>
      </dsp:nvSpPr>
      <dsp:spPr>
        <a:xfrm>
          <a:off x="0" y="0"/>
          <a:ext cx="6492875"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E3BC180-A690-4A30-B13A-5A320EFCE58F}">
      <dsp:nvSpPr>
        <dsp:cNvPr id="0" name=""/>
        <dsp:cNvSpPr/>
      </dsp:nvSpPr>
      <dsp:spPr>
        <a:xfrm>
          <a:off x="0" y="0"/>
          <a:ext cx="6492875" cy="2552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dirty="0" err="1"/>
            <a:t>Rezoluciju</a:t>
          </a:r>
          <a:r>
            <a:rPr lang="en-US" sz="2700" kern="1200" dirty="0"/>
            <a:t> </a:t>
          </a:r>
          <a:r>
            <a:rPr lang="en-US" sz="2700" kern="1200" dirty="0" err="1"/>
            <a:t>slike</a:t>
          </a:r>
          <a:r>
            <a:rPr lang="en-US" sz="2700" kern="1200" dirty="0"/>
            <a:t> </a:t>
          </a:r>
          <a:r>
            <a:rPr lang="en-US" sz="2700" kern="1200" dirty="0" err="1"/>
            <a:t>dobija</a:t>
          </a:r>
          <a:r>
            <a:rPr lang="en-US" sz="2700" kern="1200" dirty="0"/>
            <a:t> se </a:t>
          </a:r>
          <a:r>
            <a:rPr lang="en-US" sz="2700" kern="1200" dirty="0" err="1"/>
            <a:t>kada</a:t>
          </a:r>
          <a:r>
            <a:rPr lang="en-US" sz="2700" kern="1200" dirty="0"/>
            <a:t> se  pod</a:t>
          </a:r>
          <a:r>
            <a:rPr lang="sr-Latn-ME" sz="2700" kern="1200" dirty="0"/>
            <a:t>ij</a:t>
          </a:r>
          <a:r>
            <a:rPr lang="en-US" sz="2700" kern="1200" dirty="0" err="1"/>
            <a:t>eli</a:t>
          </a:r>
          <a:r>
            <a:rPr lang="en-US" sz="2700" kern="1200" dirty="0"/>
            <a:t> </a:t>
          </a:r>
          <a:r>
            <a:rPr lang="en-US" sz="2700" kern="1200" dirty="0" err="1"/>
            <a:t>njena</a:t>
          </a:r>
          <a:r>
            <a:rPr lang="en-US" sz="2700" kern="1200" dirty="0"/>
            <a:t> </a:t>
          </a:r>
          <a:r>
            <a:rPr lang="en-US" sz="2700" kern="1200" dirty="0" err="1"/>
            <a:t>fizička</a:t>
          </a:r>
          <a:r>
            <a:rPr lang="en-US" sz="2700" kern="1200" dirty="0"/>
            <a:t> </a:t>
          </a:r>
          <a:r>
            <a:rPr lang="en-US" sz="2700" kern="1200" dirty="0" err="1"/>
            <a:t>dimenzija</a:t>
          </a:r>
          <a:r>
            <a:rPr lang="en-US" sz="2700" kern="1200" dirty="0"/>
            <a:t> (</a:t>
          </a:r>
          <a:r>
            <a:rPr lang="en-US" sz="2700" kern="1200" dirty="0" err="1"/>
            <a:t>širina</a:t>
          </a:r>
          <a:r>
            <a:rPr lang="en-US" sz="2700" kern="1200" dirty="0"/>
            <a:t> </a:t>
          </a:r>
          <a:r>
            <a:rPr lang="en-US" sz="2700" kern="1200" dirty="0" err="1"/>
            <a:t>ili</a:t>
          </a:r>
          <a:r>
            <a:rPr lang="en-US" sz="2700" kern="1200" dirty="0"/>
            <a:t> </a:t>
          </a:r>
          <a:r>
            <a:rPr lang="en-US" sz="2700" kern="1200" dirty="0" err="1"/>
            <a:t>visina</a:t>
          </a:r>
          <a:r>
            <a:rPr lang="en-US" sz="2700" kern="1200" dirty="0"/>
            <a:t>) </a:t>
          </a:r>
          <a:r>
            <a:rPr lang="en-US" sz="2700" kern="1200" dirty="0" err="1"/>
            <a:t>sa</a:t>
          </a:r>
          <a:r>
            <a:rPr lang="en-US" sz="2700" kern="1200" dirty="0"/>
            <a:t> </a:t>
          </a:r>
          <a:r>
            <a:rPr lang="en-US" sz="2700" kern="1200" dirty="0" err="1"/>
            <a:t>brojem</a:t>
          </a:r>
          <a:r>
            <a:rPr lang="en-US" sz="2700" kern="1200" dirty="0"/>
            <a:t> </a:t>
          </a:r>
          <a:r>
            <a:rPr lang="en-US" sz="2700" kern="1200" dirty="0" err="1"/>
            <a:t>piksela</a:t>
          </a:r>
          <a:r>
            <a:rPr lang="en-US" sz="2700" kern="1200" dirty="0"/>
            <a:t> </a:t>
          </a:r>
          <a:r>
            <a:rPr lang="en-US" sz="2700" kern="1200" dirty="0" err="1"/>
            <a:t>poređanih</a:t>
          </a:r>
          <a:r>
            <a:rPr lang="en-US" sz="2700" kern="1200" dirty="0"/>
            <a:t> </a:t>
          </a:r>
          <a:r>
            <a:rPr lang="en-US" sz="2700" kern="1200" dirty="0" err="1"/>
            <a:t>duž</a:t>
          </a:r>
          <a:r>
            <a:rPr lang="en-US" sz="2700" kern="1200" dirty="0"/>
            <a:t> </a:t>
          </a:r>
          <a:r>
            <a:rPr lang="en-US" sz="2700" kern="1200" dirty="0" err="1"/>
            <a:t>te</a:t>
          </a:r>
          <a:r>
            <a:rPr lang="en-US" sz="2700" kern="1200" dirty="0"/>
            <a:t> </a:t>
          </a:r>
          <a:r>
            <a:rPr lang="en-US" sz="2700" kern="1200" dirty="0" err="1"/>
            <a:t>fizičke</a:t>
          </a:r>
          <a:r>
            <a:rPr lang="en-US" sz="2700" kern="1200" dirty="0"/>
            <a:t> </a:t>
          </a:r>
          <a:r>
            <a:rPr lang="en-US" sz="2700" kern="1200" dirty="0" err="1"/>
            <a:t>dimenzije</a:t>
          </a:r>
          <a:r>
            <a:rPr lang="en-US" sz="2700" kern="1200" dirty="0"/>
            <a:t>.</a:t>
          </a:r>
        </a:p>
      </dsp:txBody>
      <dsp:txXfrm>
        <a:off x="0" y="0"/>
        <a:ext cx="6492875" cy="2552700"/>
      </dsp:txXfrm>
    </dsp:sp>
    <dsp:sp modelId="{70894603-1294-499D-A704-0913B03DA9DD}">
      <dsp:nvSpPr>
        <dsp:cNvPr id="0" name=""/>
        <dsp:cNvSpPr/>
      </dsp:nvSpPr>
      <dsp:spPr>
        <a:xfrm>
          <a:off x="0" y="2552700"/>
          <a:ext cx="6492875"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D548D7-AAE0-4A57-9E7A-2460FCBB564E}">
      <dsp:nvSpPr>
        <dsp:cNvPr id="0" name=""/>
        <dsp:cNvSpPr/>
      </dsp:nvSpPr>
      <dsp:spPr>
        <a:xfrm>
          <a:off x="0" y="2552700"/>
          <a:ext cx="6492875" cy="2552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en-US" sz="2700" kern="1200"/>
            <a:t>Na primer: ako je slika širine 16 cm a visine 7.51 cm i ima poređanih 454 piksela po širini i 201 po visini slike, onda je rezolucija 454/ 16 ili 7.51/7.51 = 28.375 piksela po centimetru odnosno  28. 375 * 2.54 = 72 piksela po inču (inch). </a:t>
          </a:r>
        </a:p>
      </dsp:txBody>
      <dsp:txXfrm>
        <a:off x="0" y="2552700"/>
        <a:ext cx="6492875" cy="255270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04C2F-071B-4706-BDCD-A62990D089F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B2D65E3-758A-412B-868C-9382C48710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9D80A0D-5E1F-4D2E-9BBC-DFBE8753CC65}"/>
              </a:ext>
            </a:extLst>
          </p:cNvPr>
          <p:cNvSpPr>
            <a:spLocks noGrp="1"/>
          </p:cNvSpPr>
          <p:nvPr>
            <p:ph type="dt" sz="half" idx="10"/>
          </p:nvPr>
        </p:nvSpPr>
        <p:spPr/>
        <p:txBody>
          <a:bodyPr/>
          <a:lstStyle/>
          <a:p>
            <a:fld id="{CA4FB30C-32D2-463B-AE0F-8FC7A43FE2AD}" type="datetimeFigureOut">
              <a:rPr lang="en-US" smtClean="0"/>
              <a:t>11/4/2018</a:t>
            </a:fld>
            <a:endParaRPr lang="en-US"/>
          </a:p>
        </p:txBody>
      </p:sp>
      <p:sp>
        <p:nvSpPr>
          <p:cNvPr id="5" name="Footer Placeholder 4">
            <a:extLst>
              <a:ext uri="{FF2B5EF4-FFF2-40B4-BE49-F238E27FC236}">
                <a16:creationId xmlns:a16="http://schemas.microsoft.com/office/drawing/2014/main" id="{413A9345-ADE3-4320-9986-B823EC6397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45A125-AA3F-4D72-A5C2-167060841E39}"/>
              </a:ext>
            </a:extLst>
          </p:cNvPr>
          <p:cNvSpPr>
            <a:spLocks noGrp="1"/>
          </p:cNvSpPr>
          <p:nvPr>
            <p:ph type="sldNum" sz="quarter" idx="12"/>
          </p:nvPr>
        </p:nvSpPr>
        <p:spPr/>
        <p:txBody>
          <a:bodyPr/>
          <a:lstStyle/>
          <a:p>
            <a:fld id="{215C0A0D-93A5-4F15-A5C5-D032B3F25437}" type="slidenum">
              <a:rPr lang="en-US" smtClean="0"/>
              <a:t>‹#›</a:t>
            </a:fld>
            <a:endParaRPr lang="en-US"/>
          </a:p>
        </p:txBody>
      </p:sp>
    </p:spTree>
    <p:extLst>
      <p:ext uri="{BB962C8B-B14F-4D97-AF65-F5344CB8AC3E}">
        <p14:creationId xmlns:p14="http://schemas.microsoft.com/office/powerpoint/2010/main" val="290029855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C04A9A-4614-49EA-9983-D7F4892C21A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E7BCF8F-6849-4759-BC79-DB4AA6935AF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C7E770-528C-4AFC-A781-C8865E9D51C9}"/>
              </a:ext>
            </a:extLst>
          </p:cNvPr>
          <p:cNvSpPr>
            <a:spLocks noGrp="1"/>
          </p:cNvSpPr>
          <p:nvPr>
            <p:ph type="dt" sz="half" idx="10"/>
          </p:nvPr>
        </p:nvSpPr>
        <p:spPr/>
        <p:txBody>
          <a:bodyPr/>
          <a:lstStyle/>
          <a:p>
            <a:fld id="{CA4FB30C-32D2-463B-AE0F-8FC7A43FE2AD}" type="datetimeFigureOut">
              <a:rPr lang="en-US" smtClean="0"/>
              <a:t>11/4/2018</a:t>
            </a:fld>
            <a:endParaRPr lang="en-US"/>
          </a:p>
        </p:txBody>
      </p:sp>
      <p:sp>
        <p:nvSpPr>
          <p:cNvPr id="5" name="Footer Placeholder 4">
            <a:extLst>
              <a:ext uri="{FF2B5EF4-FFF2-40B4-BE49-F238E27FC236}">
                <a16:creationId xmlns:a16="http://schemas.microsoft.com/office/drawing/2014/main" id="{68BDFB39-6827-4B62-993A-12DA88D56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864F657-203E-4B37-A77E-9AECCBEBE879}"/>
              </a:ext>
            </a:extLst>
          </p:cNvPr>
          <p:cNvSpPr>
            <a:spLocks noGrp="1"/>
          </p:cNvSpPr>
          <p:nvPr>
            <p:ph type="sldNum" sz="quarter" idx="12"/>
          </p:nvPr>
        </p:nvSpPr>
        <p:spPr/>
        <p:txBody>
          <a:bodyPr/>
          <a:lstStyle/>
          <a:p>
            <a:fld id="{215C0A0D-93A5-4F15-A5C5-D032B3F25437}" type="slidenum">
              <a:rPr lang="en-US" smtClean="0"/>
              <a:t>‹#›</a:t>
            </a:fld>
            <a:endParaRPr lang="en-US"/>
          </a:p>
        </p:txBody>
      </p:sp>
    </p:spTree>
    <p:extLst>
      <p:ext uri="{BB962C8B-B14F-4D97-AF65-F5344CB8AC3E}">
        <p14:creationId xmlns:p14="http://schemas.microsoft.com/office/powerpoint/2010/main" val="254415731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D83D15-D32D-49BB-9014-DA3C564E1F5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A444061-B539-4850-BC20-928F2FD026C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C24C86-7E74-4A45-9321-BDFA8BF134D3}"/>
              </a:ext>
            </a:extLst>
          </p:cNvPr>
          <p:cNvSpPr>
            <a:spLocks noGrp="1"/>
          </p:cNvSpPr>
          <p:nvPr>
            <p:ph type="dt" sz="half" idx="10"/>
          </p:nvPr>
        </p:nvSpPr>
        <p:spPr/>
        <p:txBody>
          <a:bodyPr/>
          <a:lstStyle/>
          <a:p>
            <a:fld id="{CA4FB30C-32D2-463B-AE0F-8FC7A43FE2AD}" type="datetimeFigureOut">
              <a:rPr lang="en-US" smtClean="0"/>
              <a:t>11/4/2018</a:t>
            </a:fld>
            <a:endParaRPr lang="en-US"/>
          </a:p>
        </p:txBody>
      </p:sp>
      <p:sp>
        <p:nvSpPr>
          <p:cNvPr id="5" name="Footer Placeholder 4">
            <a:extLst>
              <a:ext uri="{FF2B5EF4-FFF2-40B4-BE49-F238E27FC236}">
                <a16:creationId xmlns:a16="http://schemas.microsoft.com/office/drawing/2014/main" id="{227E947D-C999-4265-8BA6-B15CDABC97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50316EF-2FFF-4C0A-B7BA-0BB766EB7BAD}"/>
              </a:ext>
            </a:extLst>
          </p:cNvPr>
          <p:cNvSpPr>
            <a:spLocks noGrp="1"/>
          </p:cNvSpPr>
          <p:nvPr>
            <p:ph type="sldNum" sz="quarter" idx="12"/>
          </p:nvPr>
        </p:nvSpPr>
        <p:spPr/>
        <p:txBody>
          <a:bodyPr/>
          <a:lstStyle/>
          <a:p>
            <a:fld id="{215C0A0D-93A5-4F15-A5C5-D032B3F25437}" type="slidenum">
              <a:rPr lang="en-US" smtClean="0"/>
              <a:t>‹#›</a:t>
            </a:fld>
            <a:endParaRPr lang="en-US"/>
          </a:p>
        </p:txBody>
      </p:sp>
    </p:spTree>
    <p:extLst>
      <p:ext uri="{BB962C8B-B14F-4D97-AF65-F5344CB8AC3E}">
        <p14:creationId xmlns:p14="http://schemas.microsoft.com/office/powerpoint/2010/main" val="265390430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39089-97D4-4B6A-8909-B856F1C080D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732936C-3F1F-46AF-8C60-5F1E92F4138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1CA413-6365-487E-A9FD-C17AC68F0A87}"/>
              </a:ext>
            </a:extLst>
          </p:cNvPr>
          <p:cNvSpPr>
            <a:spLocks noGrp="1"/>
          </p:cNvSpPr>
          <p:nvPr>
            <p:ph type="dt" sz="half" idx="10"/>
          </p:nvPr>
        </p:nvSpPr>
        <p:spPr/>
        <p:txBody>
          <a:bodyPr/>
          <a:lstStyle/>
          <a:p>
            <a:fld id="{CA4FB30C-32D2-463B-AE0F-8FC7A43FE2AD}" type="datetimeFigureOut">
              <a:rPr lang="en-US" smtClean="0"/>
              <a:t>11/4/2018</a:t>
            </a:fld>
            <a:endParaRPr lang="en-US"/>
          </a:p>
        </p:txBody>
      </p:sp>
      <p:sp>
        <p:nvSpPr>
          <p:cNvPr id="5" name="Footer Placeholder 4">
            <a:extLst>
              <a:ext uri="{FF2B5EF4-FFF2-40B4-BE49-F238E27FC236}">
                <a16:creationId xmlns:a16="http://schemas.microsoft.com/office/drawing/2014/main" id="{B0E26AA6-2CED-4E28-B17F-DCF9FB9BF7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034B49-BA66-42FA-BA09-AA82E760520E}"/>
              </a:ext>
            </a:extLst>
          </p:cNvPr>
          <p:cNvSpPr>
            <a:spLocks noGrp="1"/>
          </p:cNvSpPr>
          <p:nvPr>
            <p:ph type="sldNum" sz="quarter" idx="12"/>
          </p:nvPr>
        </p:nvSpPr>
        <p:spPr/>
        <p:txBody>
          <a:bodyPr/>
          <a:lstStyle/>
          <a:p>
            <a:fld id="{215C0A0D-93A5-4F15-A5C5-D032B3F25437}" type="slidenum">
              <a:rPr lang="en-US" smtClean="0"/>
              <a:t>‹#›</a:t>
            </a:fld>
            <a:endParaRPr lang="en-US"/>
          </a:p>
        </p:txBody>
      </p:sp>
    </p:spTree>
    <p:extLst>
      <p:ext uri="{BB962C8B-B14F-4D97-AF65-F5344CB8AC3E}">
        <p14:creationId xmlns:p14="http://schemas.microsoft.com/office/powerpoint/2010/main" val="315073866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114306-83DE-45D2-A37A-57FC0EE5AC2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91424C1-6248-44B5-8693-0ED5AA77DD3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23CC6E5-084C-4CB9-8EAE-2C24C362B527}"/>
              </a:ext>
            </a:extLst>
          </p:cNvPr>
          <p:cNvSpPr>
            <a:spLocks noGrp="1"/>
          </p:cNvSpPr>
          <p:nvPr>
            <p:ph type="dt" sz="half" idx="10"/>
          </p:nvPr>
        </p:nvSpPr>
        <p:spPr/>
        <p:txBody>
          <a:bodyPr/>
          <a:lstStyle/>
          <a:p>
            <a:fld id="{CA4FB30C-32D2-463B-AE0F-8FC7A43FE2AD}" type="datetimeFigureOut">
              <a:rPr lang="en-US" smtClean="0"/>
              <a:t>11/4/2018</a:t>
            </a:fld>
            <a:endParaRPr lang="en-US"/>
          </a:p>
        </p:txBody>
      </p:sp>
      <p:sp>
        <p:nvSpPr>
          <p:cNvPr id="5" name="Footer Placeholder 4">
            <a:extLst>
              <a:ext uri="{FF2B5EF4-FFF2-40B4-BE49-F238E27FC236}">
                <a16:creationId xmlns:a16="http://schemas.microsoft.com/office/drawing/2014/main" id="{9E22219F-F1AB-47D5-8FE8-64F0686B79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BEEF15-D4EE-4241-8A11-F2382F12F6CC}"/>
              </a:ext>
            </a:extLst>
          </p:cNvPr>
          <p:cNvSpPr>
            <a:spLocks noGrp="1"/>
          </p:cNvSpPr>
          <p:nvPr>
            <p:ph type="sldNum" sz="quarter" idx="12"/>
          </p:nvPr>
        </p:nvSpPr>
        <p:spPr/>
        <p:txBody>
          <a:bodyPr/>
          <a:lstStyle/>
          <a:p>
            <a:fld id="{215C0A0D-93A5-4F15-A5C5-D032B3F25437}" type="slidenum">
              <a:rPr lang="en-US" smtClean="0"/>
              <a:t>‹#›</a:t>
            </a:fld>
            <a:endParaRPr lang="en-US"/>
          </a:p>
        </p:txBody>
      </p:sp>
    </p:spTree>
    <p:extLst>
      <p:ext uri="{BB962C8B-B14F-4D97-AF65-F5344CB8AC3E}">
        <p14:creationId xmlns:p14="http://schemas.microsoft.com/office/powerpoint/2010/main" val="377464315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3EC80-6BF3-4E2E-900A-F8817A8847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5CD5DD-B373-435C-95BB-A360724A72A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B7C939-A389-4FCB-B549-05A72E51A07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872EA0-AA56-4C2D-BA77-19442B962D26}"/>
              </a:ext>
            </a:extLst>
          </p:cNvPr>
          <p:cNvSpPr>
            <a:spLocks noGrp="1"/>
          </p:cNvSpPr>
          <p:nvPr>
            <p:ph type="dt" sz="half" idx="10"/>
          </p:nvPr>
        </p:nvSpPr>
        <p:spPr/>
        <p:txBody>
          <a:bodyPr/>
          <a:lstStyle/>
          <a:p>
            <a:fld id="{CA4FB30C-32D2-463B-AE0F-8FC7A43FE2AD}" type="datetimeFigureOut">
              <a:rPr lang="en-US" smtClean="0"/>
              <a:t>11/4/2018</a:t>
            </a:fld>
            <a:endParaRPr lang="en-US"/>
          </a:p>
        </p:txBody>
      </p:sp>
      <p:sp>
        <p:nvSpPr>
          <p:cNvPr id="6" name="Footer Placeholder 5">
            <a:extLst>
              <a:ext uri="{FF2B5EF4-FFF2-40B4-BE49-F238E27FC236}">
                <a16:creationId xmlns:a16="http://schemas.microsoft.com/office/drawing/2014/main" id="{1566EA9B-0F8A-47B2-A458-0CF99B3A77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58D2DA-DF60-4836-9221-DEDEB47E1C36}"/>
              </a:ext>
            </a:extLst>
          </p:cNvPr>
          <p:cNvSpPr>
            <a:spLocks noGrp="1"/>
          </p:cNvSpPr>
          <p:nvPr>
            <p:ph type="sldNum" sz="quarter" idx="12"/>
          </p:nvPr>
        </p:nvSpPr>
        <p:spPr/>
        <p:txBody>
          <a:bodyPr/>
          <a:lstStyle/>
          <a:p>
            <a:fld id="{215C0A0D-93A5-4F15-A5C5-D032B3F25437}" type="slidenum">
              <a:rPr lang="en-US" smtClean="0"/>
              <a:t>‹#›</a:t>
            </a:fld>
            <a:endParaRPr lang="en-US"/>
          </a:p>
        </p:txBody>
      </p:sp>
    </p:spTree>
    <p:extLst>
      <p:ext uri="{BB962C8B-B14F-4D97-AF65-F5344CB8AC3E}">
        <p14:creationId xmlns:p14="http://schemas.microsoft.com/office/powerpoint/2010/main" val="370332769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1FC25A-407C-448B-A840-25D93F560D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3043A3E-C925-4AD5-AD8F-D7351DD69E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C3A8314-8E1A-4B48-AB6E-75F967BBED1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965BDB-185D-4CD8-A951-8A142A223F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AF82FC5-A0C0-43C2-A5CE-A0C9F24D536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D44DC90-52C9-433B-9B28-9F07E888D7F6}"/>
              </a:ext>
            </a:extLst>
          </p:cNvPr>
          <p:cNvSpPr>
            <a:spLocks noGrp="1"/>
          </p:cNvSpPr>
          <p:nvPr>
            <p:ph type="dt" sz="half" idx="10"/>
          </p:nvPr>
        </p:nvSpPr>
        <p:spPr/>
        <p:txBody>
          <a:bodyPr/>
          <a:lstStyle/>
          <a:p>
            <a:fld id="{CA4FB30C-32D2-463B-AE0F-8FC7A43FE2AD}" type="datetimeFigureOut">
              <a:rPr lang="en-US" smtClean="0"/>
              <a:t>11/4/2018</a:t>
            </a:fld>
            <a:endParaRPr lang="en-US"/>
          </a:p>
        </p:txBody>
      </p:sp>
      <p:sp>
        <p:nvSpPr>
          <p:cNvPr id="8" name="Footer Placeholder 7">
            <a:extLst>
              <a:ext uri="{FF2B5EF4-FFF2-40B4-BE49-F238E27FC236}">
                <a16:creationId xmlns:a16="http://schemas.microsoft.com/office/drawing/2014/main" id="{25CDC084-2F3D-45A5-BFA6-35F0D00256C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D71113F-B2C9-43F6-8A47-6128BE9B486D}"/>
              </a:ext>
            </a:extLst>
          </p:cNvPr>
          <p:cNvSpPr>
            <a:spLocks noGrp="1"/>
          </p:cNvSpPr>
          <p:nvPr>
            <p:ph type="sldNum" sz="quarter" idx="12"/>
          </p:nvPr>
        </p:nvSpPr>
        <p:spPr/>
        <p:txBody>
          <a:bodyPr/>
          <a:lstStyle/>
          <a:p>
            <a:fld id="{215C0A0D-93A5-4F15-A5C5-D032B3F25437}" type="slidenum">
              <a:rPr lang="en-US" smtClean="0"/>
              <a:t>‹#›</a:t>
            </a:fld>
            <a:endParaRPr lang="en-US"/>
          </a:p>
        </p:txBody>
      </p:sp>
    </p:spTree>
    <p:extLst>
      <p:ext uri="{BB962C8B-B14F-4D97-AF65-F5344CB8AC3E}">
        <p14:creationId xmlns:p14="http://schemas.microsoft.com/office/powerpoint/2010/main" val="84017865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843F4-D912-46C8-91CA-2856B6F3CF5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0F3BA17-4E40-4EF6-8D6E-6ED6C2356B40}"/>
              </a:ext>
            </a:extLst>
          </p:cNvPr>
          <p:cNvSpPr>
            <a:spLocks noGrp="1"/>
          </p:cNvSpPr>
          <p:nvPr>
            <p:ph type="dt" sz="half" idx="10"/>
          </p:nvPr>
        </p:nvSpPr>
        <p:spPr/>
        <p:txBody>
          <a:bodyPr/>
          <a:lstStyle/>
          <a:p>
            <a:fld id="{CA4FB30C-32D2-463B-AE0F-8FC7A43FE2AD}" type="datetimeFigureOut">
              <a:rPr lang="en-US" smtClean="0"/>
              <a:t>11/4/2018</a:t>
            </a:fld>
            <a:endParaRPr lang="en-US"/>
          </a:p>
        </p:txBody>
      </p:sp>
      <p:sp>
        <p:nvSpPr>
          <p:cNvPr id="4" name="Footer Placeholder 3">
            <a:extLst>
              <a:ext uri="{FF2B5EF4-FFF2-40B4-BE49-F238E27FC236}">
                <a16:creationId xmlns:a16="http://schemas.microsoft.com/office/drawing/2014/main" id="{DE7BCD5F-8B44-4D05-92DD-16DD242B84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C44FD3-9F46-4B9D-9CA7-51C4764A01CB}"/>
              </a:ext>
            </a:extLst>
          </p:cNvPr>
          <p:cNvSpPr>
            <a:spLocks noGrp="1"/>
          </p:cNvSpPr>
          <p:nvPr>
            <p:ph type="sldNum" sz="quarter" idx="12"/>
          </p:nvPr>
        </p:nvSpPr>
        <p:spPr/>
        <p:txBody>
          <a:bodyPr/>
          <a:lstStyle/>
          <a:p>
            <a:fld id="{215C0A0D-93A5-4F15-A5C5-D032B3F25437}" type="slidenum">
              <a:rPr lang="en-US" smtClean="0"/>
              <a:t>‹#›</a:t>
            </a:fld>
            <a:endParaRPr lang="en-US"/>
          </a:p>
        </p:txBody>
      </p:sp>
    </p:spTree>
    <p:extLst>
      <p:ext uri="{BB962C8B-B14F-4D97-AF65-F5344CB8AC3E}">
        <p14:creationId xmlns:p14="http://schemas.microsoft.com/office/powerpoint/2010/main" val="194147386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742FC3-62C2-47EF-BA3E-E7EDAF6AC87E}"/>
              </a:ext>
            </a:extLst>
          </p:cNvPr>
          <p:cNvSpPr>
            <a:spLocks noGrp="1"/>
          </p:cNvSpPr>
          <p:nvPr>
            <p:ph type="dt" sz="half" idx="10"/>
          </p:nvPr>
        </p:nvSpPr>
        <p:spPr/>
        <p:txBody>
          <a:bodyPr/>
          <a:lstStyle/>
          <a:p>
            <a:fld id="{CA4FB30C-32D2-463B-AE0F-8FC7A43FE2AD}" type="datetimeFigureOut">
              <a:rPr lang="en-US" smtClean="0"/>
              <a:t>11/4/2018</a:t>
            </a:fld>
            <a:endParaRPr lang="en-US"/>
          </a:p>
        </p:txBody>
      </p:sp>
      <p:sp>
        <p:nvSpPr>
          <p:cNvPr id="3" name="Footer Placeholder 2">
            <a:extLst>
              <a:ext uri="{FF2B5EF4-FFF2-40B4-BE49-F238E27FC236}">
                <a16:creationId xmlns:a16="http://schemas.microsoft.com/office/drawing/2014/main" id="{9625E782-3A14-4D56-9C28-5F797F84EE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D1068D-541F-4342-9800-00D58D62108D}"/>
              </a:ext>
            </a:extLst>
          </p:cNvPr>
          <p:cNvSpPr>
            <a:spLocks noGrp="1"/>
          </p:cNvSpPr>
          <p:nvPr>
            <p:ph type="sldNum" sz="quarter" idx="12"/>
          </p:nvPr>
        </p:nvSpPr>
        <p:spPr/>
        <p:txBody>
          <a:bodyPr/>
          <a:lstStyle/>
          <a:p>
            <a:fld id="{215C0A0D-93A5-4F15-A5C5-D032B3F25437}" type="slidenum">
              <a:rPr lang="en-US" smtClean="0"/>
              <a:t>‹#›</a:t>
            </a:fld>
            <a:endParaRPr lang="en-US"/>
          </a:p>
        </p:txBody>
      </p:sp>
    </p:spTree>
    <p:extLst>
      <p:ext uri="{BB962C8B-B14F-4D97-AF65-F5344CB8AC3E}">
        <p14:creationId xmlns:p14="http://schemas.microsoft.com/office/powerpoint/2010/main" val="55165778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A8078-60DB-44ED-B3F6-5870DC1756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F29A35-2E97-4BAB-B5C0-EE5CD2633F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2E6CCAB-2045-48FE-85BE-72A19CA9E6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D4E8305-0ADE-4119-B1EA-EBB97ED12386}"/>
              </a:ext>
            </a:extLst>
          </p:cNvPr>
          <p:cNvSpPr>
            <a:spLocks noGrp="1"/>
          </p:cNvSpPr>
          <p:nvPr>
            <p:ph type="dt" sz="half" idx="10"/>
          </p:nvPr>
        </p:nvSpPr>
        <p:spPr/>
        <p:txBody>
          <a:bodyPr/>
          <a:lstStyle/>
          <a:p>
            <a:fld id="{CA4FB30C-32D2-463B-AE0F-8FC7A43FE2AD}" type="datetimeFigureOut">
              <a:rPr lang="en-US" smtClean="0"/>
              <a:t>11/4/2018</a:t>
            </a:fld>
            <a:endParaRPr lang="en-US"/>
          </a:p>
        </p:txBody>
      </p:sp>
      <p:sp>
        <p:nvSpPr>
          <p:cNvPr id="6" name="Footer Placeholder 5">
            <a:extLst>
              <a:ext uri="{FF2B5EF4-FFF2-40B4-BE49-F238E27FC236}">
                <a16:creationId xmlns:a16="http://schemas.microsoft.com/office/drawing/2014/main" id="{173233FD-88E6-4E3F-871A-7E0D439EF2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7D0055E-FDBF-41F7-9220-0BB2511F812C}"/>
              </a:ext>
            </a:extLst>
          </p:cNvPr>
          <p:cNvSpPr>
            <a:spLocks noGrp="1"/>
          </p:cNvSpPr>
          <p:nvPr>
            <p:ph type="sldNum" sz="quarter" idx="12"/>
          </p:nvPr>
        </p:nvSpPr>
        <p:spPr/>
        <p:txBody>
          <a:bodyPr/>
          <a:lstStyle/>
          <a:p>
            <a:fld id="{215C0A0D-93A5-4F15-A5C5-D032B3F25437}" type="slidenum">
              <a:rPr lang="en-US" smtClean="0"/>
              <a:t>‹#›</a:t>
            </a:fld>
            <a:endParaRPr lang="en-US"/>
          </a:p>
        </p:txBody>
      </p:sp>
    </p:spTree>
    <p:extLst>
      <p:ext uri="{BB962C8B-B14F-4D97-AF65-F5344CB8AC3E}">
        <p14:creationId xmlns:p14="http://schemas.microsoft.com/office/powerpoint/2010/main" val="75517635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91A982-F6B2-457C-9453-6E5127827B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7242A4B-225A-471A-A218-613F9A941C6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49B688C-5030-4174-AC10-E0A55B3B2B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7477986-6CED-4E6A-9569-63A12AE8C13B}"/>
              </a:ext>
            </a:extLst>
          </p:cNvPr>
          <p:cNvSpPr>
            <a:spLocks noGrp="1"/>
          </p:cNvSpPr>
          <p:nvPr>
            <p:ph type="dt" sz="half" idx="10"/>
          </p:nvPr>
        </p:nvSpPr>
        <p:spPr/>
        <p:txBody>
          <a:bodyPr/>
          <a:lstStyle/>
          <a:p>
            <a:fld id="{CA4FB30C-32D2-463B-AE0F-8FC7A43FE2AD}" type="datetimeFigureOut">
              <a:rPr lang="en-US" smtClean="0"/>
              <a:t>11/4/2018</a:t>
            </a:fld>
            <a:endParaRPr lang="en-US"/>
          </a:p>
        </p:txBody>
      </p:sp>
      <p:sp>
        <p:nvSpPr>
          <p:cNvPr id="6" name="Footer Placeholder 5">
            <a:extLst>
              <a:ext uri="{FF2B5EF4-FFF2-40B4-BE49-F238E27FC236}">
                <a16:creationId xmlns:a16="http://schemas.microsoft.com/office/drawing/2014/main" id="{A79108DB-5B63-444E-B6E9-8E91DD247E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C7327F-CE43-45D8-AC23-6B2F143D2622}"/>
              </a:ext>
            </a:extLst>
          </p:cNvPr>
          <p:cNvSpPr>
            <a:spLocks noGrp="1"/>
          </p:cNvSpPr>
          <p:nvPr>
            <p:ph type="sldNum" sz="quarter" idx="12"/>
          </p:nvPr>
        </p:nvSpPr>
        <p:spPr/>
        <p:txBody>
          <a:bodyPr/>
          <a:lstStyle/>
          <a:p>
            <a:fld id="{215C0A0D-93A5-4F15-A5C5-D032B3F25437}" type="slidenum">
              <a:rPr lang="en-US" smtClean="0"/>
              <a:t>‹#›</a:t>
            </a:fld>
            <a:endParaRPr lang="en-US"/>
          </a:p>
        </p:txBody>
      </p:sp>
    </p:spTree>
    <p:extLst>
      <p:ext uri="{BB962C8B-B14F-4D97-AF65-F5344CB8AC3E}">
        <p14:creationId xmlns:p14="http://schemas.microsoft.com/office/powerpoint/2010/main" val="212596058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39632A-41F3-4555-ABA5-7F63428E320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4E41EBF-BFB6-487D-A12D-710A3001C77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6D0E32-B225-4EE6-9790-BF1C9184DB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4FB30C-32D2-463B-AE0F-8FC7A43FE2AD}" type="datetimeFigureOut">
              <a:rPr lang="en-US" smtClean="0"/>
              <a:t>11/4/2018</a:t>
            </a:fld>
            <a:endParaRPr lang="en-US"/>
          </a:p>
        </p:txBody>
      </p:sp>
      <p:sp>
        <p:nvSpPr>
          <p:cNvPr id="5" name="Footer Placeholder 4">
            <a:extLst>
              <a:ext uri="{FF2B5EF4-FFF2-40B4-BE49-F238E27FC236}">
                <a16:creationId xmlns:a16="http://schemas.microsoft.com/office/drawing/2014/main" id="{08D53200-F6D8-4E09-9E7C-AE8FA780EE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4FE0453-C186-45FD-A17A-49CC0F7EC6F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5C0A0D-93A5-4F15-A5C5-D032B3F25437}" type="slidenum">
              <a:rPr lang="en-US" smtClean="0"/>
              <a:t>‹#›</a:t>
            </a:fld>
            <a:endParaRPr lang="en-US"/>
          </a:p>
        </p:txBody>
      </p:sp>
    </p:spTree>
    <p:extLst>
      <p:ext uri="{BB962C8B-B14F-4D97-AF65-F5344CB8AC3E}">
        <p14:creationId xmlns:p14="http://schemas.microsoft.com/office/powerpoint/2010/main" val="2216191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gif"/></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559AE206-7EBA-4D33-8BC9-9D8158553F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5F8F8DBC-A9E4-4A63-8785-39BE93E54766}"/>
              </a:ext>
            </a:extLst>
          </p:cNvPr>
          <p:cNvSpPr>
            <a:spLocks noGrp="1"/>
          </p:cNvSpPr>
          <p:nvPr>
            <p:ph type="ctrTitle"/>
          </p:nvPr>
        </p:nvSpPr>
        <p:spPr>
          <a:xfrm>
            <a:off x="838199" y="4525347"/>
            <a:ext cx="6801321" cy="1737360"/>
          </a:xfrm>
        </p:spPr>
        <p:txBody>
          <a:bodyPr anchor="ctr">
            <a:normAutofit fontScale="90000"/>
          </a:bodyPr>
          <a:lstStyle/>
          <a:p>
            <a:pPr algn="r"/>
            <a:r>
              <a:rPr lang="en-US"/>
              <a:t>RASTERSKA GRAFIKA</a:t>
            </a:r>
          </a:p>
        </p:txBody>
      </p:sp>
      <p:sp>
        <p:nvSpPr>
          <p:cNvPr id="3" name="Subtitle 2">
            <a:extLst>
              <a:ext uri="{FF2B5EF4-FFF2-40B4-BE49-F238E27FC236}">
                <a16:creationId xmlns:a16="http://schemas.microsoft.com/office/drawing/2014/main" id="{981EBD78-3E9D-4F95-A1C9-88990D61DCED}"/>
              </a:ext>
            </a:extLst>
          </p:cNvPr>
          <p:cNvSpPr>
            <a:spLocks noGrp="1"/>
          </p:cNvSpPr>
          <p:nvPr>
            <p:ph type="subTitle" idx="1"/>
          </p:nvPr>
        </p:nvSpPr>
        <p:spPr>
          <a:xfrm>
            <a:off x="7961258" y="4525347"/>
            <a:ext cx="3258675" cy="1737360"/>
          </a:xfrm>
        </p:spPr>
        <p:txBody>
          <a:bodyPr anchor="ctr">
            <a:normAutofit/>
          </a:bodyPr>
          <a:lstStyle/>
          <a:p>
            <a:pPr algn="l"/>
            <a:r>
              <a:rPr lang="en-US" dirty="0" err="1"/>
              <a:t>Osnove</a:t>
            </a:r>
            <a:r>
              <a:rPr lang="en-US" dirty="0"/>
              <a:t> </a:t>
            </a:r>
            <a:r>
              <a:rPr lang="en-US" dirty="0" err="1"/>
              <a:t>grafi</a:t>
            </a:r>
            <a:r>
              <a:rPr lang="sr-Latn-ME" dirty="0"/>
              <a:t>čkog dizajna</a:t>
            </a:r>
            <a:endParaRPr lang="en-US" dirty="0"/>
          </a:p>
        </p:txBody>
      </p:sp>
      <p:sp>
        <p:nvSpPr>
          <p:cNvPr id="40" name="Oval 39">
            <a:extLst>
              <a:ext uri="{FF2B5EF4-FFF2-40B4-BE49-F238E27FC236}">
                <a16:creationId xmlns:a16="http://schemas.microsoft.com/office/drawing/2014/main" id="{6437D937-A7F1-4011-92B4-328E5BE1B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567" y="620480"/>
            <a:ext cx="2243800" cy="2243796"/>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2" name="Oval 41">
            <a:extLst>
              <a:ext uri="{FF2B5EF4-FFF2-40B4-BE49-F238E27FC236}">
                <a16:creationId xmlns:a16="http://schemas.microsoft.com/office/drawing/2014/main" id="{B672F332-AF08-46C6-94F0-77684310D7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95001" y="2466604"/>
            <a:ext cx="962395" cy="962395"/>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4" name="Oval 43">
            <a:extLst>
              <a:ext uri="{FF2B5EF4-FFF2-40B4-BE49-F238E27FC236}">
                <a16:creationId xmlns:a16="http://schemas.microsoft.com/office/drawing/2014/main" id="{34244EF8-D73A-40E1-BE73-D46E6B4B04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5829" y="2327988"/>
            <a:ext cx="293695" cy="293695"/>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Freeform: Shape 45">
            <a:extLst>
              <a:ext uri="{FF2B5EF4-FFF2-40B4-BE49-F238E27FC236}">
                <a16:creationId xmlns:a16="http://schemas.microsoft.com/office/drawing/2014/main" id="{AB84D7E8-4ECB-42D7-ADBF-01689B0F24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92113" y="0"/>
            <a:ext cx="5699887" cy="4059244"/>
          </a:xfrm>
          <a:custGeom>
            <a:avLst/>
            <a:gdLst>
              <a:gd name="connsiteX0" fmla="*/ 0 w 5699887"/>
              <a:gd name="connsiteY0" fmla="*/ 0 h 4059244"/>
              <a:gd name="connsiteX1" fmla="*/ 5699887 w 5699887"/>
              <a:gd name="connsiteY1" fmla="*/ 0 h 4059244"/>
              <a:gd name="connsiteX2" fmla="*/ 5699887 w 5699887"/>
              <a:gd name="connsiteY2" fmla="*/ 3944096 h 4059244"/>
              <a:gd name="connsiteX3" fmla="*/ 5525775 w 5699887"/>
              <a:gd name="connsiteY3" fmla="*/ 3980429 h 4059244"/>
              <a:gd name="connsiteX4" fmla="*/ 4663256 w 5699887"/>
              <a:gd name="connsiteY4" fmla="*/ 4059244 h 4059244"/>
              <a:gd name="connsiteX5" fmla="*/ 8566 w 5699887"/>
              <a:gd name="connsiteY5" fmla="*/ 67422 h 4059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99887" h="4059244">
                <a:moveTo>
                  <a:pt x="0" y="0"/>
                </a:moveTo>
                <a:lnTo>
                  <a:pt x="5699887" y="0"/>
                </a:lnTo>
                <a:lnTo>
                  <a:pt x="5699887" y="3944096"/>
                </a:lnTo>
                <a:lnTo>
                  <a:pt x="5525775" y="3980429"/>
                </a:lnTo>
                <a:cubicBezTo>
                  <a:pt x="5246154" y="4032190"/>
                  <a:pt x="4957865" y="4059244"/>
                  <a:pt x="4663256" y="4059244"/>
                </a:cubicBezTo>
                <a:cubicBezTo>
                  <a:pt x="2306390" y="4059244"/>
                  <a:pt x="353936" y="2327747"/>
                  <a:pt x="8566" y="67422"/>
                </a:cubicBezTo>
                <a:close/>
              </a:path>
            </a:pathLst>
          </a:cu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48" name="Straight Connector 47">
            <a:extLst>
              <a:ext uri="{FF2B5EF4-FFF2-40B4-BE49-F238E27FC236}">
                <a16:creationId xmlns:a16="http://schemas.microsoft.com/office/drawing/2014/main" id="{9E8E38ED-369A-44C2-B635-0BED0E48A6E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00392" y="4525347"/>
            <a:ext cx="0" cy="1737360"/>
          </a:xfrm>
          <a:prstGeom prst="line">
            <a:avLst/>
          </a:prstGeom>
          <a:ln w="19050" cap="sq">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458849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8FF31-EEB9-467E-A866-CA4D19F8B0BC}"/>
              </a:ext>
            </a:extLst>
          </p:cNvPr>
          <p:cNvSpPr>
            <a:spLocks noGrp="1"/>
          </p:cNvSpPr>
          <p:nvPr>
            <p:ph type="title"/>
          </p:nvPr>
        </p:nvSpPr>
        <p:spPr>
          <a:xfrm>
            <a:off x="1136428" y="627564"/>
            <a:ext cx="7474172" cy="1325563"/>
          </a:xfrm>
        </p:spPr>
        <p:txBody>
          <a:bodyPr>
            <a:normAutofit/>
          </a:bodyPr>
          <a:lstStyle/>
          <a:p>
            <a:r>
              <a:rPr lang="sr-Latn-ME" dirty="0"/>
              <a:t>Formati za rad sa rasterskom grafikom</a:t>
            </a:r>
            <a:endParaRPr lang="en-US" dirty="0"/>
          </a:p>
        </p:txBody>
      </p:sp>
      <p:sp>
        <p:nvSpPr>
          <p:cNvPr id="3" name="Content Placeholder 2">
            <a:extLst>
              <a:ext uri="{FF2B5EF4-FFF2-40B4-BE49-F238E27FC236}">
                <a16:creationId xmlns:a16="http://schemas.microsoft.com/office/drawing/2014/main" id="{4D74B566-4AB3-49F3-A024-342E0E872C78}"/>
              </a:ext>
            </a:extLst>
          </p:cNvPr>
          <p:cNvSpPr>
            <a:spLocks noGrp="1"/>
          </p:cNvSpPr>
          <p:nvPr>
            <p:ph idx="1"/>
          </p:nvPr>
        </p:nvSpPr>
        <p:spPr>
          <a:xfrm>
            <a:off x="1136429" y="2278173"/>
            <a:ext cx="6467867" cy="3450613"/>
          </a:xfrm>
        </p:spPr>
        <p:txBody>
          <a:bodyPr anchor="ctr">
            <a:normAutofit/>
          </a:bodyPr>
          <a:lstStyle/>
          <a:p>
            <a:r>
              <a:rPr lang="en-US" sz="2400" dirty="0"/>
              <a:t> (</a:t>
            </a:r>
            <a:r>
              <a:rPr lang="en-US" sz="2400" dirty="0" err="1"/>
              <a:t>Bitmapa</a:t>
            </a:r>
            <a:r>
              <a:rPr lang="en-US" sz="2400" dirty="0"/>
              <a:t>) – </a:t>
            </a:r>
            <a:r>
              <a:rPr lang="en-US" sz="2400" dirty="0" err="1"/>
              <a:t>prvi</a:t>
            </a:r>
            <a:r>
              <a:rPr lang="en-US" sz="2400" dirty="0"/>
              <a:t> format za </a:t>
            </a:r>
            <a:r>
              <a:rPr lang="en-US" sz="2400" dirty="0" err="1"/>
              <a:t>skladištenje</a:t>
            </a:r>
            <a:r>
              <a:rPr lang="en-US" sz="2400" dirty="0"/>
              <a:t> </a:t>
            </a:r>
            <a:r>
              <a:rPr lang="en-US" sz="2400" dirty="0" err="1"/>
              <a:t>slika</a:t>
            </a:r>
            <a:r>
              <a:rPr lang="en-US" sz="2400" dirty="0"/>
              <a:t>, </a:t>
            </a:r>
            <a:r>
              <a:rPr lang="en-US" sz="2400" dirty="0" err="1"/>
              <a:t>nema</a:t>
            </a:r>
            <a:r>
              <a:rPr lang="en-US" sz="2400" dirty="0"/>
              <a:t>  </a:t>
            </a:r>
            <a:r>
              <a:rPr lang="en-US" sz="2400" dirty="0" err="1"/>
              <a:t>kompresije</a:t>
            </a:r>
            <a:r>
              <a:rPr lang="en-US" sz="2400" dirty="0"/>
              <a:t> </a:t>
            </a:r>
            <a:r>
              <a:rPr lang="en-US" sz="2400" dirty="0" err="1"/>
              <a:t>podataka</a:t>
            </a:r>
            <a:r>
              <a:rPr lang="sr-Latn-ME" sz="2400" dirty="0"/>
              <a:t>, čak i ako sadrže slike male veličine, vrlo velike. Kod ovako uskladištenih podataka ne gube se podaci o elementima slike.</a:t>
            </a:r>
            <a:endParaRPr lang="en-US" sz="2400" dirty="0"/>
          </a:p>
        </p:txBody>
      </p:sp>
      <p:sp>
        <p:nvSpPr>
          <p:cNvPr id="16" name="Rectangle 15">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4C0E5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E06B3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BMP">
            <a:extLst>
              <a:ext uri="{FF2B5EF4-FFF2-40B4-BE49-F238E27FC236}">
                <a16:creationId xmlns:a16="http://schemas.microsoft.com/office/drawing/2014/main" id="{8A102064-0EAD-4600-BE3C-7BE8FDE227F0}"/>
              </a:ext>
            </a:extLst>
          </p:cNvPr>
          <p:cNvPicPr/>
          <p:nvPr/>
        </p:nvPicPr>
        <p:blipFill rotWithShape="1">
          <a:blip r:embed="rId2">
            <a:extLst/>
          </a:blip>
          <a:srcRect r="1" b="161"/>
          <a:stretch/>
        </p:blipFill>
        <p:spPr bwMode="auto">
          <a:xfrm>
            <a:off x="9413071" y="2857501"/>
            <a:ext cx="1144829" cy="1142998"/>
          </a:xfrm>
          <a:prstGeom prst="rect">
            <a:avLst/>
          </a:prstGeom>
          <a:noFill/>
        </p:spPr>
      </p:pic>
    </p:spTree>
    <p:extLst>
      <p:ext uri="{BB962C8B-B14F-4D97-AF65-F5344CB8AC3E}">
        <p14:creationId xmlns:p14="http://schemas.microsoft.com/office/powerpoint/2010/main" val="253165729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A9297-0B8D-4DA6-92F7-CB2F82DA4B67}"/>
              </a:ext>
            </a:extLst>
          </p:cNvPr>
          <p:cNvSpPr>
            <a:spLocks noGrp="1"/>
          </p:cNvSpPr>
          <p:nvPr>
            <p:ph type="title"/>
          </p:nvPr>
        </p:nvSpPr>
        <p:spPr>
          <a:xfrm>
            <a:off x="1136428" y="627564"/>
            <a:ext cx="7474172" cy="1325563"/>
          </a:xfrm>
        </p:spPr>
        <p:txBody>
          <a:bodyPr>
            <a:normAutofit/>
          </a:bodyPr>
          <a:lstStyle/>
          <a:p>
            <a:r>
              <a:rPr lang="sr-Latn-ME" dirty="0"/>
              <a:t>Formati za rad sa rasterskom grafikom</a:t>
            </a:r>
            <a:endParaRPr lang="en-US" dirty="0"/>
          </a:p>
        </p:txBody>
      </p:sp>
      <p:sp>
        <p:nvSpPr>
          <p:cNvPr id="3" name="Content Placeholder 2">
            <a:extLst>
              <a:ext uri="{FF2B5EF4-FFF2-40B4-BE49-F238E27FC236}">
                <a16:creationId xmlns:a16="http://schemas.microsoft.com/office/drawing/2014/main" id="{A18889DB-3405-44A6-A16C-5F5440858FDD}"/>
              </a:ext>
            </a:extLst>
          </p:cNvPr>
          <p:cNvSpPr>
            <a:spLocks noGrp="1"/>
          </p:cNvSpPr>
          <p:nvPr>
            <p:ph idx="1"/>
          </p:nvPr>
        </p:nvSpPr>
        <p:spPr>
          <a:xfrm>
            <a:off x="1136429" y="2278173"/>
            <a:ext cx="6467867" cy="3450613"/>
          </a:xfrm>
        </p:spPr>
        <p:txBody>
          <a:bodyPr anchor="ctr">
            <a:normAutofit/>
          </a:bodyPr>
          <a:lstStyle/>
          <a:p>
            <a:r>
              <a:rPr lang="en-US" sz="2400" dirty="0"/>
              <a:t> (Graphic Interchange Format)– </a:t>
            </a:r>
            <a:r>
              <a:rPr lang="en-US" sz="2400" dirty="0" err="1"/>
              <a:t>Kompresija</a:t>
            </a:r>
            <a:r>
              <a:rPr lang="en-US" sz="2400" dirty="0"/>
              <a:t> bez </a:t>
            </a:r>
            <a:r>
              <a:rPr lang="en-US" sz="2400" dirty="0" err="1"/>
              <a:t>gubitka</a:t>
            </a:r>
            <a:r>
              <a:rPr lang="en-US" sz="2400" dirty="0"/>
              <a:t>    </a:t>
            </a:r>
            <a:r>
              <a:rPr lang="en-US" sz="2400" dirty="0" err="1"/>
              <a:t>podataka</a:t>
            </a:r>
            <a:r>
              <a:rPr lang="en-US" sz="2400" dirty="0"/>
              <a:t>, </a:t>
            </a:r>
            <a:r>
              <a:rPr lang="en-US" sz="2400" dirty="0" err="1"/>
              <a:t>ograničen</a:t>
            </a:r>
            <a:r>
              <a:rPr lang="en-US" sz="2400" dirty="0"/>
              <a:t> </a:t>
            </a:r>
            <a:r>
              <a:rPr lang="en-US" sz="2400" dirty="0" err="1"/>
              <a:t>na</a:t>
            </a:r>
            <a:r>
              <a:rPr lang="en-US" sz="2400" dirty="0"/>
              <a:t> 256 </a:t>
            </a:r>
            <a:r>
              <a:rPr lang="en-US" sz="2400" dirty="0" err="1"/>
              <a:t>boja</a:t>
            </a:r>
            <a:r>
              <a:rPr lang="en-US" sz="2400" dirty="0"/>
              <a:t>, </a:t>
            </a:r>
            <a:r>
              <a:rPr lang="en-US" sz="2400" dirty="0" err="1"/>
              <a:t>podržan</a:t>
            </a:r>
            <a:r>
              <a:rPr lang="en-US" sz="2400" dirty="0"/>
              <a:t> </a:t>
            </a:r>
            <a:r>
              <a:rPr lang="en-US" sz="2400" dirty="0" err="1"/>
              <a:t>kao</a:t>
            </a:r>
            <a:r>
              <a:rPr lang="en-US" sz="2400" dirty="0"/>
              <a:t> </a:t>
            </a:r>
            <a:r>
              <a:rPr lang="en-US" sz="2400" dirty="0" err="1"/>
              <a:t>i</a:t>
            </a:r>
            <a:r>
              <a:rPr lang="en-US" sz="2400" dirty="0"/>
              <a:t> </a:t>
            </a:r>
            <a:r>
              <a:rPr lang="en-US" sz="2400" dirty="0" err="1"/>
              <a:t>animirani</a:t>
            </a:r>
            <a:r>
              <a:rPr lang="en-US" sz="2400" dirty="0"/>
              <a:t> format.</a:t>
            </a:r>
          </a:p>
        </p:txBody>
      </p:sp>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768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8CCEF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GIF">
            <a:extLst>
              <a:ext uri="{FF2B5EF4-FFF2-40B4-BE49-F238E27FC236}">
                <a16:creationId xmlns:a16="http://schemas.microsoft.com/office/drawing/2014/main" id="{0EDDEADF-344F-42D6-A3FE-497BD8F6D0B9}"/>
              </a:ext>
            </a:extLst>
          </p:cNvPr>
          <p:cNvPicPr/>
          <p:nvPr/>
        </p:nvPicPr>
        <p:blipFill rotWithShape="1">
          <a:blip r:embed="rId2">
            <a:alphaModFix/>
            <a:extLst/>
          </a:blip>
          <a:srcRect r="1" b="161"/>
          <a:stretch/>
        </p:blipFill>
        <p:spPr bwMode="auto">
          <a:xfrm>
            <a:off x="9030743" y="2474254"/>
            <a:ext cx="1912560" cy="1909489"/>
          </a:xfrm>
          <a:custGeom>
            <a:avLst/>
            <a:gdLst>
              <a:gd name="connsiteX0" fmla="*/ 3028805 w 6057610"/>
              <a:gd name="connsiteY0" fmla="*/ 0 h 6057610"/>
              <a:gd name="connsiteX1" fmla="*/ 6057610 w 6057610"/>
              <a:gd name="connsiteY1" fmla="*/ 3028805 h 6057610"/>
              <a:gd name="connsiteX2" fmla="*/ 3028805 w 6057610"/>
              <a:gd name="connsiteY2" fmla="*/ 6057610 h 6057610"/>
              <a:gd name="connsiteX3" fmla="*/ 0 w 6057610"/>
              <a:gd name="connsiteY3" fmla="*/ 3028805 h 6057610"/>
              <a:gd name="connsiteX4" fmla="*/ 3028805 w 6057610"/>
              <a:gd name="connsiteY4" fmla="*/ 0 h 60576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057610" h="6057610">
                <a:moveTo>
                  <a:pt x="3028805" y="0"/>
                </a:moveTo>
                <a:cubicBezTo>
                  <a:pt x="4701568" y="0"/>
                  <a:pt x="6057610" y="1356042"/>
                  <a:pt x="6057610" y="3028805"/>
                </a:cubicBezTo>
                <a:cubicBezTo>
                  <a:pt x="6057610" y="4701568"/>
                  <a:pt x="4701568" y="6057610"/>
                  <a:pt x="3028805" y="6057610"/>
                </a:cubicBezTo>
                <a:cubicBezTo>
                  <a:pt x="1356042" y="6057610"/>
                  <a:pt x="0" y="4701568"/>
                  <a:pt x="0" y="3028805"/>
                </a:cubicBezTo>
                <a:cubicBezTo>
                  <a:pt x="0" y="1356042"/>
                  <a:pt x="1356042" y="0"/>
                  <a:pt x="3028805" y="0"/>
                </a:cubicBezTo>
                <a:close/>
              </a:path>
            </a:pathLst>
          </a:custGeom>
          <a:noFill/>
          <a:effectLst>
            <a:softEdge rad="0"/>
          </a:effectLst>
        </p:spPr>
      </p:pic>
      <p:pic>
        <p:nvPicPr>
          <p:cNvPr id="7" name="Picture 6" descr="Primjer animiranog GIF-a">
            <a:extLst>
              <a:ext uri="{FF2B5EF4-FFF2-40B4-BE49-F238E27FC236}">
                <a16:creationId xmlns:a16="http://schemas.microsoft.com/office/drawing/2014/main" id="{416600DB-CC77-46D7-8E17-333B172F60E5}"/>
              </a:ext>
            </a:extLst>
          </p:cNvPr>
          <p:cNvPicPr/>
          <p:nvPr/>
        </p:nvPicPr>
        <p:blipFill>
          <a:blip r:embed="rId3"/>
          <a:srcRect/>
          <a:stretch>
            <a:fillRect/>
          </a:stretch>
        </p:blipFill>
        <p:spPr bwMode="auto">
          <a:xfrm>
            <a:off x="5715008" y="5232864"/>
            <a:ext cx="1000125" cy="762000"/>
          </a:xfrm>
          <a:prstGeom prst="rect">
            <a:avLst/>
          </a:prstGeom>
          <a:noFill/>
          <a:ln w="9525">
            <a:noFill/>
            <a:miter lim="800000"/>
            <a:headEnd/>
            <a:tailEnd/>
          </a:ln>
        </p:spPr>
      </p:pic>
      <p:pic>
        <p:nvPicPr>
          <p:cNvPr id="8" name="Picture 2" descr="http://www.am.unze.ba/pzi/2008/MujicElvisa/slike/gif_slika3.gif">
            <a:extLst>
              <a:ext uri="{FF2B5EF4-FFF2-40B4-BE49-F238E27FC236}">
                <a16:creationId xmlns:a16="http://schemas.microsoft.com/office/drawing/2014/main" id="{5D0C42FE-928E-42AD-AA6D-850A5B6BE29A}"/>
              </a:ext>
            </a:extLst>
          </p:cNvPr>
          <p:cNvPicPr>
            <a:picLocks noChangeAspect="1" noChangeArrowheads="1"/>
          </p:cNvPicPr>
          <p:nvPr/>
        </p:nvPicPr>
        <p:blipFill>
          <a:blip r:embed="rId4"/>
          <a:srcRect/>
          <a:stretch>
            <a:fillRect/>
          </a:stretch>
        </p:blipFill>
        <p:spPr bwMode="auto">
          <a:xfrm>
            <a:off x="1714480" y="4875674"/>
            <a:ext cx="1457325" cy="1209676"/>
          </a:xfrm>
          <a:prstGeom prst="rect">
            <a:avLst/>
          </a:prstGeom>
          <a:noFill/>
        </p:spPr>
      </p:pic>
    </p:spTree>
    <p:extLst>
      <p:ext uri="{BB962C8B-B14F-4D97-AF65-F5344CB8AC3E}">
        <p14:creationId xmlns:p14="http://schemas.microsoft.com/office/powerpoint/2010/main" val="144157924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A9297-0B8D-4DA6-92F7-CB2F82DA4B67}"/>
              </a:ext>
            </a:extLst>
          </p:cNvPr>
          <p:cNvSpPr>
            <a:spLocks noGrp="1"/>
          </p:cNvSpPr>
          <p:nvPr>
            <p:ph type="title"/>
          </p:nvPr>
        </p:nvSpPr>
        <p:spPr>
          <a:xfrm>
            <a:off x="1136428" y="627564"/>
            <a:ext cx="7474172" cy="1325563"/>
          </a:xfrm>
        </p:spPr>
        <p:txBody>
          <a:bodyPr>
            <a:normAutofit/>
          </a:bodyPr>
          <a:lstStyle/>
          <a:p>
            <a:r>
              <a:rPr lang="sr-Latn-ME" dirty="0"/>
              <a:t>Formati za rad sa rasterskom grafikom</a:t>
            </a:r>
            <a:endParaRPr lang="en-US" dirty="0"/>
          </a:p>
        </p:txBody>
      </p:sp>
      <p:sp>
        <p:nvSpPr>
          <p:cNvPr id="3" name="Content Placeholder 2">
            <a:extLst>
              <a:ext uri="{FF2B5EF4-FFF2-40B4-BE49-F238E27FC236}">
                <a16:creationId xmlns:a16="http://schemas.microsoft.com/office/drawing/2014/main" id="{A18889DB-3405-44A6-A16C-5F5440858FDD}"/>
              </a:ext>
            </a:extLst>
          </p:cNvPr>
          <p:cNvSpPr>
            <a:spLocks noGrp="1"/>
          </p:cNvSpPr>
          <p:nvPr>
            <p:ph idx="1"/>
          </p:nvPr>
        </p:nvSpPr>
        <p:spPr>
          <a:xfrm>
            <a:off x="1136429" y="2278173"/>
            <a:ext cx="6467867" cy="3450613"/>
          </a:xfrm>
        </p:spPr>
        <p:txBody>
          <a:bodyPr anchor="ctr">
            <a:normAutofit/>
          </a:bodyPr>
          <a:lstStyle/>
          <a:p>
            <a:r>
              <a:rPr lang="en-US" sz="2400" dirty="0"/>
              <a:t> (Joint Photographers Experts Group) – </a:t>
            </a:r>
            <a:r>
              <a:rPr lang="en-US" sz="2400" dirty="0" err="1"/>
              <a:t>spada</a:t>
            </a:r>
            <a:r>
              <a:rPr lang="en-US" sz="2400" dirty="0"/>
              <a:t> u </a:t>
            </a:r>
            <a:r>
              <a:rPr lang="en-US" sz="2400" dirty="0" err="1"/>
              <a:t>grupu</a:t>
            </a:r>
            <a:r>
              <a:rPr lang="en-US" sz="2400" dirty="0"/>
              <a:t> </a:t>
            </a:r>
            <a:r>
              <a:rPr lang="en-US" sz="2400" dirty="0" err="1"/>
              <a:t>kompresija</a:t>
            </a:r>
            <a:r>
              <a:rPr lang="en-US" sz="2400" dirty="0"/>
              <a:t> </a:t>
            </a:r>
            <a:r>
              <a:rPr lang="en-US" sz="2400" dirty="0" err="1"/>
              <a:t>sa</a:t>
            </a:r>
            <a:r>
              <a:rPr lang="en-US" sz="2400" dirty="0"/>
              <a:t> </a:t>
            </a:r>
            <a:r>
              <a:rPr lang="en-US" sz="2400" dirty="0" err="1"/>
              <a:t>gubitkom</a:t>
            </a:r>
            <a:r>
              <a:rPr lang="en-US" sz="2400" dirty="0"/>
              <a:t>, ova </a:t>
            </a:r>
            <a:r>
              <a:rPr lang="en-US" sz="2400" dirty="0" err="1"/>
              <a:t>kompresija</a:t>
            </a:r>
            <a:r>
              <a:rPr lang="en-US" sz="2400" dirty="0"/>
              <a:t> se </a:t>
            </a:r>
            <a:r>
              <a:rPr lang="en-US" sz="2400" dirty="0" err="1"/>
              <a:t>najbolje</a:t>
            </a:r>
            <a:r>
              <a:rPr lang="en-US" sz="2400" dirty="0"/>
              <a:t> </a:t>
            </a:r>
            <a:r>
              <a:rPr lang="en-US" sz="2400" dirty="0" err="1"/>
              <a:t>iskorištava</a:t>
            </a:r>
            <a:r>
              <a:rPr lang="en-US" sz="2400" dirty="0"/>
              <a:t> </a:t>
            </a:r>
            <a:r>
              <a:rPr lang="en-US" sz="2400" dirty="0" err="1"/>
              <a:t>nad</a:t>
            </a:r>
            <a:r>
              <a:rPr lang="en-US" sz="2400" dirty="0"/>
              <a:t> </a:t>
            </a:r>
            <a:r>
              <a:rPr lang="en-US" sz="2400" dirty="0" err="1"/>
              <a:t>fotografijama</a:t>
            </a:r>
            <a:r>
              <a:rPr lang="en-US" sz="2400" dirty="0"/>
              <a:t> </a:t>
            </a:r>
            <a:r>
              <a:rPr lang="en-US" sz="2400" dirty="0" err="1"/>
              <a:t>i</a:t>
            </a:r>
            <a:r>
              <a:rPr lang="en-US" sz="2400" dirty="0"/>
              <a:t> </a:t>
            </a:r>
            <a:r>
              <a:rPr lang="en-US" sz="2400" dirty="0" err="1"/>
              <a:t>slikama</a:t>
            </a:r>
            <a:r>
              <a:rPr lang="en-US" sz="2400" dirty="0"/>
              <a:t> </a:t>
            </a:r>
            <a:r>
              <a:rPr lang="en-US" sz="2400" dirty="0" err="1"/>
              <a:t>realističnih</a:t>
            </a:r>
            <a:r>
              <a:rPr lang="en-US" sz="2400" dirty="0"/>
              <a:t> </a:t>
            </a:r>
            <a:r>
              <a:rPr lang="en-US" sz="2400" dirty="0" err="1"/>
              <a:t>scena</a:t>
            </a:r>
            <a:r>
              <a:rPr lang="en-US" sz="2400" dirty="0"/>
              <a:t>. </a:t>
            </a:r>
          </a:p>
        </p:txBody>
      </p:sp>
      <p:sp>
        <p:nvSpPr>
          <p:cNvPr id="13"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3B61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4BAE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JPEG">
            <a:extLst>
              <a:ext uri="{FF2B5EF4-FFF2-40B4-BE49-F238E27FC236}">
                <a16:creationId xmlns:a16="http://schemas.microsoft.com/office/drawing/2014/main" id="{E4DDD1D1-1659-4BD2-9CAF-64943094836B}"/>
              </a:ext>
            </a:extLst>
          </p:cNvPr>
          <p:cNvPicPr/>
          <p:nvPr/>
        </p:nvPicPr>
        <p:blipFill>
          <a:blip r:embed="rId2"/>
          <a:srcRect/>
          <a:stretch>
            <a:fillRect/>
          </a:stretch>
        </p:blipFill>
        <p:spPr bwMode="auto">
          <a:xfrm>
            <a:off x="9413987" y="2857501"/>
            <a:ext cx="1142998" cy="1142998"/>
          </a:xfrm>
          <a:prstGeom prst="rect">
            <a:avLst/>
          </a:prstGeom>
          <a:noFill/>
        </p:spPr>
      </p:pic>
    </p:spTree>
    <p:extLst>
      <p:ext uri="{BB962C8B-B14F-4D97-AF65-F5344CB8AC3E}">
        <p14:creationId xmlns:p14="http://schemas.microsoft.com/office/powerpoint/2010/main" val="166794132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A9297-0B8D-4DA6-92F7-CB2F82DA4B67}"/>
              </a:ext>
            </a:extLst>
          </p:cNvPr>
          <p:cNvSpPr>
            <a:spLocks noGrp="1"/>
          </p:cNvSpPr>
          <p:nvPr>
            <p:ph type="title"/>
          </p:nvPr>
        </p:nvSpPr>
        <p:spPr>
          <a:xfrm>
            <a:off x="1136428" y="627564"/>
            <a:ext cx="7474172" cy="1325563"/>
          </a:xfrm>
        </p:spPr>
        <p:txBody>
          <a:bodyPr>
            <a:normAutofit/>
          </a:bodyPr>
          <a:lstStyle/>
          <a:p>
            <a:r>
              <a:rPr lang="sr-Latn-ME" dirty="0"/>
              <a:t>Formati za rad sa rasterskom grafikom</a:t>
            </a:r>
            <a:endParaRPr lang="en-US" dirty="0"/>
          </a:p>
        </p:txBody>
      </p:sp>
      <p:sp>
        <p:nvSpPr>
          <p:cNvPr id="3" name="Content Placeholder 2">
            <a:extLst>
              <a:ext uri="{FF2B5EF4-FFF2-40B4-BE49-F238E27FC236}">
                <a16:creationId xmlns:a16="http://schemas.microsoft.com/office/drawing/2014/main" id="{A18889DB-3405-44A6-A16C-5F5440858FDD}"/>
              </a:ext>
            </a:extLst>
          </p:cNvPr>
          <p:cNvSpPr>
            <a:spLocks noGrp="1"/>
          </p:cNvSpPr>
          <p:nvPr>
            <p:ph idx="1"/>
          </p:nvPr>
        </p:nvSpPr>
        <p:spPr>
          <a:xfrm>
            <a:off x="1136429" y="2278173"/>
            <a:ext cx="6467867" cy="3450613"/>
          </a:xfrm>
        </p:spPr>
        <p:txBody>
          <a:bodyPr anchor="ctr">
            <a:normAutofit/>
          </a:bodyPr>
          <a:lstStyle/>
          <a:p>
            <a:r>
              <a:rPr lang="en-US" sz="2400" dirty="0"/>
              <a:t> (Portable Network Graphics) - </a:t>
            </a:r>
            <a:r>
              <a:rPr lang="en-US" sz="2400" dirty="0" err="1"/>
              <a:t>Naprednija</a:t>
            </a:r>
            <a:r>
              <a:rPr lang="en-US" sz="2400" dirty="0"/>
              <a:t> </a:t>
            </a:r>
            <a:r>
              <a:rPr lang="en-US" sz="2400" dirty="0" err="1"/>
              <a:t>verzija</a:t>
            </a:r>
            <a:r>
              <a:rPr lang="en-US" sz="2400" dirty="0"/>
              <a:t> .GIF </a:t>
            </a:r>
            <a:r>
              <a:rPr lang="en-US" sz="2400" dirty="0" err="1"/>
              <a:t>formata</a:t>
            </a:r>
            <a:r>
              <a:rPr lang="en-US" sz="2400" dirty="0"/>
              <a:t>, to je format bez </a:t>
            </a:r>
            <a:r>
              <a:rPr lang="en-US" sz="2400" dirty="0" err="1"/>
              <a:t>gubitka</a:t>
            </a:r>
            <a:r>
              <a:rPr lang="en-US" sz="2400" dirty="0"/>
              <a:t> </a:t>
            </a:r>
            <a:r>
              <a:rPr lang="en-US" sz="2400" dirty="0" err="1"/>
              <a:t>i</a:t>
            </a:r>
            <a:r>
              <a:rPr lang="en-US" sz="2400" dirty="0"/>
              <a:t> </a:t>
            </a:r>
            <a:r>
              <a:rPr lang="en-US" sz="2400" dirty="0" err="1"/>
              <a:t>nije</a:t>
            </a:r>
            <a:r>
              <a:rPr lang="en-US" sz="2400" dirty="0"/>
              <a:t> </a:t>
            </a:r>
            <a:r>
              <a:rPr lang="en-US" sz="2400" dirty="0" err="1"/>
              <a:t>ograničen</a:t>
            </a:r>
            <a:r>
              <a:rPr lang="en-US" sz="2400" dirty="0"/>
              <a:t> </a:t>
            </a:r>
            <a:r>
              <a:rPr lang="en-US" sz="2400" dirty="0" err="1"/>
              <a:t>na</a:t>
            </a:r>
            <a:r>
              <a:rPr lang="en-US" sz="2400" dirty="0"/>
              <a:t> 256 </a:t>
            </a:r>
            <a:r>
              <a:rPr lang="en-US" sz="2400" dirty="0" err="1"/>
              <a:t>boja</a:t>
            </a:r>
            <a:r>
              <a:rPr lang="en-US" sz="2400" dirty="0"/>
              <a:t>.</a:t>
            </a:r>
          </a:p>
        </p:txBody>
      </p:sp>
      <p:sp>
        <p:nvSpPr>
          <p:cNvPr id="9" name="Rectangle 8">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rgbClr val="4F4D3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rgbClr val="F1950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PNG">
            <a:extLst>
              <a:ext uri="{FF2B5EF4-FFF2-40B4-BE49-F238E27FC236}">
                <a16:creationId xmlns:a16="http://schemas.microsoft.com/office/drawing/2014/main" id="{9FCBA057-56AA-40B8-9D4A-98D5C8340692}"/>
              </a:ext>
            </a:extLst>
          </p:cNvPr>
          <p:cNvPicPr/>
          <p:nvPr/>
        </p:nvPicPr>
        <p:blipFill>
          <a:blip r:embed="rId2"/>
          <a:srcRect/>
          <a:stretch>
            <a:fillRect/>
          </a:stretch>
        </p:blipFill>
        <p:spPr bwMode="auto">
          <a:xfrm>
            <a:off x="9413987" y="2857501"/>
            <a:ext cx="1142998" cy="1142998"/>
          </a:xfrm>
          <a:prstGeom prst="rect">
            <a:avLst/>
          </a:prstGeom>
          <a:noFill/>
        </p:spPr>
      </p:pic>
    </p:spTree>
    <p:extLst>
      <p:ext uri="{BB962C8B-B14F-4D97-AF65-F5344CB8AC3E}">
        <p14:creationId xmlns:p14="http://schemas.microsoft.com/office/powerpoint/2010/main" val="38566512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E286F4-C0BA-4BC2-968D-8AC6F2FADE42}"/>
              </a:ext>
            </a:extLst>
          </p:cNvPr>
          <p:cNvSpPr>
            <a:spLocks noGrp="1"/>
          </p:cNvSpPr>
          <p:nvPr>
            <p:ph idx="1"/>
          </p:nvPr>
        </p:nvSpPr>
        <p:spPr>
          <a:xfrm>
            <a:off x="648931" y="2438400"/>
            <a:ext cx="3651466" cy="3785419"/>
          </a:xfrm>
        </p:spPr>
        <p:txBody>
          <a:bodyPr>
            <a:normAutofit/>
          </a:bodyPr>
          <a:lstStyle/>
          <a:p>
            <a:pPr marL="0" indent="0">
              <a:buNone/>
            </a:pPr>
            <a:r>
              <a:rPr lang="sr-Latn-ME" sz="5400" dirty="0"/>
              <a:t>HVALA NA PAŽNJI</a:t>
            </a:r>
            <a:endParaRPr lang="en-US" sz="5400" dirty="0"/>
          </a:p>
        </p:txBody>
      </p:sp>
      <p:pic>
        <p:nvPicPr>
          <p:cNvPr id="5" name="Picture 4">
            <a:extLst>
              <a:ext uri="{FF2B5EF4-FFF2-40B4-BE49-F238E27FC236}">
                <a16:creationId xmlns:a16="http://schemas.microsoft.com/office/drawing/2014/main" id="{937BDDDC-3A21-4662-B6FC-935FA78D4165}"/>
              </a:ext>
            </a:extLst>
          </p:cNvPr>
          <p:cNvPicPr>
            <a:picLocks noChangeAspect="1"/>
          </p:cNvPicPr>
          <p:nvPr/>
        </p:nvPicPr>
        <p:blipFill rotWithShape="1">
          <a:blip r:embed="rId2">
            <a:extLst>
              <a:ext uri="{28A0092B-C50C-407E-A947-70E740481C1C}">
                <a14:useLocalDpi xmlns:a14="http://schemas.microsoft.com/office/drawing/2010/main" val="0"/>
              </a:ext>
            </a:extLst>
          </a:blip>
          <a:srcRect l="11662" r="11246" b="1"/>
          <a:stretch/>
        </p:blipFill>
        <p:spPr>
          <a:xfrm>
            <a:off x="4639056" y="10"/>
            <a:ext cx="7552944" cy="6857990"/>
          </a:xfrm>
          <a:prstGeom prst="rect">
            <a:avLst/>
          </a:prstGeom>
          <a:effectLst/>
        </p:spPr>
      </p:pic>
    </p:spTree>
    <p:extLst>
      <p:ext uri="{BB962C8B-B14F-4D97-AF65-F5344CB8AC3E}">
        <p14:creationId xmlns:p14="http://schemas.microsoft.com/office/powerpoint/2010/main" val="8918019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C9ECF-3BCD-4ABE-92F3-BAB01BCBF921}"/>
              </a:ext>
            </a:extLst>
          </p:cNvPr>
          <p:cNvSpPr>
            <a:spLocks noGrp="1"/>
          </p:cNvSpPr>
          <p:nvPr>
            <p:ph type="title"/>
          </p:nvPr>
        </p:nvSpPr>
        <p:spPr>
          <a:xfrm>
            <a:off x="7209446" y="1396289"/>
            <a:ext cx="4399106" cy="1325563"/>
          </a:xfrm>
        </p:spPr>
        <p:txBody>
          <a:bodyPr>
            <a:normAutofit/>
          </a:bodyPr>
          <a:lstStyle/>
          <a:p>
            <a:r>
              <a:rPr lang="sr-Latn-ME" dirty="0"/>
              <a:t>Šta je rasterska grafika?</a:t>
            </a:r>
            <a:endParaRPr lang="en-US" dirty="0"/>
          </a:p>
        </p:txBody>
      </p:sp>
      <p:sp>
        <p:nvSpPr>
          <p:cNvPr id="11" name="Freeform: Shape 10">
            <a:extLst>
              <a:ext uri="{FF2B5EF4-FFF2-40B4-BE49-F238E27FC236}">
                <a16:creationId xmlns:a16="http://schemas.microsoft.com/office/drawing/2014/main" id="{2EEE8F11-3582-44B7-9869-F2D26D7DD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133221" cy="3548529"/>
          </a:xfrm>
          <a:custGeom>
            <a:avLst/>
            <a:gdLst>
              <a:gd name="connsiteX0" fmla="*/ 0 w 4133221"/>
              <a:gd name="connsiteY0" fmla="*/ 0 h 3548529"/>
              <a:gd name="connsiteX1" fmla="*/ 3798429 w 4133221"/>
              <a:gd name="connsiteY1" fmla="*/ 0 h 3548529"/>
              <a:gd name="connsiteX2" fmla="*/ 3850140 w 4133221"/>
              <a:gd name="connsiteY2" fmla="*/ 85119 h 3548529"/>
              <a:gd name="connsiteX3" fmla="*/ 4133221 w 4133221"/>
              <a:gd name="connsiteY3" fmla="*/ 1203093 h 3548529"/>
              <a:gd name="connsiteX4" fmla="*/ 1787785 w 4133221"/>
              <a:gd name="connsiteY4" fmla="*/ 3548529 h 3548529"/>
              <a:gd name="connsiteX5" fmla="*/ 129311 w 4133221"/>
              <a:gd name="connsiteY5" fmla="*/ 2861567 h 3548529"/>
              <a:gd name="connsiteX6" fmla="*/ 0 w 4133221"/>
              <a:gd name="connsiteY6" fmla="*/ 2719289 h 35485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33221" h="3548529">
                <a:moveTo>
                  <a:pt x="0" y="0"/>
                </a:moveTo>
                <a:lnTo>
                  <a:pt x="3798429" y="0"/>
                </a:lnTo>
                <a:lnTo>
                  <a:pt x="3850140" y="85119"/>
                </a:lnTo>
                <a:cubicBezTo>
                  <a:pt x="4030674" y="417451"/>
                  <a:pt x="4133221" y="798296"/>
                  <a:pt x="4133221" y="1203093"/>
                </a:cubicBezTo>
                <a:cubicBezTo>
                  <a:pt x="4133221" y="2498442"/>
                  <a:pt x="3083134" y="3548529"/>
                  <a:pt x="1787785" y="3548529"/>
                </a:cubicBezTo>
                <a:cubicBezTo>
                  <a:pt x="1140111" y="3548529"/>
                  <a:pt x="553752" y="3286007"/>
                  <a:pt x="129311" y="2861567"/>
                </a:cubicBezTo>
                <a:lnTo>
                  <a:pt x="0" y="2719289"/>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Freeform: Shape 12">
            <a:extLst>
              <a:ext uri="{FF2B5EF4-FFF2-40B4-BE49-F238E27FC236}">
                <a16:creationId xmlns:a16="http://schemas.microsoft.com/office/drawing/2014/main" id="{2141F1CC-6A53-4BCF-9127-AABB52E249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842188"/>
            <a:ext cx="3321156" cy="3015812"/>
          </a:xfrm>
          <a:custGeom>
            <a:avLst/>
            <a:gdLst>
              <a:gd name="connsiteX0" fmla="*/ 1359768 w 3321156"/>
              <a:gd name="connsiteY0" fmla="*/ 0 h 3015812"/>
              <a:gd name="connsiteX1" fmla="*/ 3321156 w 3321156"/>
              <a:gd name="connsiteY1" fmla="*/ 1961388 h 3015812"/>
              <a:gd name="connsiteX2" fmla="*/ 3084427 w 3321156"/>
              <a:gd name="connsiteY2" fmla="*/ 2896302 h 3015812"/>
              <a:gd name="connsiteX3" fmla="*/ 3011823 w 3321156"/>
              <a:gd name="connsiteY3" fmla="*/ 3015812 h 3015812"/>
              <a:gd name="connsiteX4" fmla="*/ 0 w 3321156"/>
              <a:gd name="connsiteY4" fmla="*/ 3015812 h 3015812"/>
              <a:gd name="connsiteX5" fmla="*/ 0 w 3321156"/>
              <a:gd name="connsiteY5" fmla="*/ 549808 h 3015812"/>
              <a:gd name="connsiteX6" fmla="*/ 112143 w 3321156"/>
              <a:gd name="connsiteY6" fmla="*/ 447886 h 3015812"/>
              <a:gd name="connsiteX7" fmla="*/ 1359768 w 3321156"/>
              <a:gd name="connsiteY7" fmla="*/ 0 h 3015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1156" h="3015812">
                <a:moveTo>
                  <a:pt x="1359768" y="0"/>
                </a:moveTo>
                <a:cubicBezTo>
                  <a:pt x="2443013" y="0"/>
                  <a:pt x="3321156" y="878143"/>
                  <a:pt x="3321156" y="1961388"/>
                </a:cubicBezTo>
                <a:cubicBezTo>
                  <a:pt x="3321156" y="2299902"/>
                  <a:pt x="3235400" y="2618387"/>
                  <a:pt x="3084427" y="2896302"/>
                </a:cubicBezTo>
                <a:lnTo>
                  <a:pt x="3011823" y="3015812"/>
                </a:lnTo>
                <a:lnTo>
                  <a:pt x="0" y="3015812"/>
                </a:lnTo>
                <a:lnTo>
                  <a:pt x="0" y="549808"/>
                </a:lnTo>
                <a:lnTo>
                  <a:pt x="112143" y="447886"/>
                </a:lnTo>
                <a:cubicBezTo>
                  <a:pt x="451187" y="168082"/>
                  <a:pt x="885848" y="0"/>
                  <a:pt x="1359768"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Freeform: Shape 14">
            <a:extLst>
              <a:ext uri="{FF2B5EF4-FFF2-40B4-BE49-F238E27FC236}">
                <a16:creationId xmlns:a16="http://schemas.microsoft.com/office/drawing/2014/main" id="{C20C2C41-D9A8-45BE-9E21-91268EC186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07251"/>
            <a:ext cx="3155071" cy="2850749"/>
          </a:xfrm>
          <a:custGeom>
            <a:avLst/>
            <a:gdLst>
              <a:gd name="connsiteX0" fmla="*/ 1358746 w 3155071"/>
              <a:gd name="connsiteY0" fmla="*/ 0 h 2850749"/>
              <a:gd name="connsiteX1" fmla="*/ 3155071 w 3155071"/>
              <a:gd name="connsiteY1" fmla="*/ 1796325 h 2850749"/>
              <a:gd name="connsiteX2" fmla="*/ 2848287 w 3155071"/>
              <a:gd name="connsiteY2" fmla="*/ 2800668 h 2850749"/>
              <a:gd name="connsiteX3" fmla="*/ 2810837 w 3155071"/>
              <a:gd name="connsiteY3" fmla="*/ 2850749 h 2850749"/>
              <a:gd name="connsiteX4" fmla="*/ 0 w 3155071"/>
              <a:gd name="connsiteY4" fmla="*/ 2850749 h 2850749"/>
              <a:gd name="connsiteX5" fmla="*/ 0 w 3155071"/>
              <a:gd name="connsiteY5" fmla="*/ 623564 h 2850749"/>
              <a:gd name="connsiteX6" fmla="*/ 88552 w 3155071"/>
              <a:gd name="connsiteY6" fmla="*/ 526132 h 2850749"/>
              <a:gd name="connsiteX7" fmla="*/ 1358746 w 3155071"/>
              <a:gd name="connsiteY7" fmla="*/ 0 h 2850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155071" h="2850749">
                <a:moveTo>
                  <a:pt x="1358746" y="0"/>
                </a:moveTo>
                <a:cubicBezTo>
                  <a:pt x="2350829" y="0"/>
                  <a:pt x="3155071" y="804242"/>
                  <a:pt x="3155071" y="1796325"/>
                </a:cubicBezTo>
                <a:cubicBezTo>
                  <a:pt x="3155071" y="2168356"/>
                  <a:pt x="3041975" y="2513972"/>
                  <a:pt x="2848287" y="2800668"/>
                </a:cubicBezTo>
                <a:lnTo>
                  <a:pt x="2810837" y="2850749"/>
                </a:lnTo>
                <a:lnTo>
                  <a:pt x="0" y="2850749"/>
                </a:lnTo>
                <a:lnTo>
                  <a:pt x="0" y="623564"/>
                </a:lnTo>
                <a:lnTo>
                  <a:pt x="88552" y="526132"/>
                </a:lnTo>
                <a:cubicBezTo>
                  <a:pt x="413623" y="201061"/>
                  <a:pt x="862705" y="0"/>
                  <a:pt x="1358746"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Oval 16">
            <a:extLst>
              <a:ext uri="{FF2B5EF4-FFF2-40B4-BE49-F238E27FC236}">
                <a16:creationId xmlns:a16="http://schemas.microsoft.com/office/drawing/2014/main" id="{561B2B49-7142-4CA8-A929-4671548E6A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36095" y="2496668"/>
            <a:ext cx="3118104" cy="3118104"/>
          </a:xfrm>
          <a:prstGeom prst="ellipse">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9" name="Oval 18">
            <a:extLst>
              <a:ext uri="{FF2B5EF4-FFF2-40B4-BE49-F238E27FC236}">
                <a16:creationId xmlns:a16="http://schemas.microsoft.com/office/drawing/2014/main" id="{B38B1FC8-38BF-4066-8F4A-12EEC1C1A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601748" y="2662321"/>
            <a:ext cx="2788920" cy="2788920"/>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Shape 20">
            <a:extLst>
              <a:ext uri="{FF2B5EF4-FFF2-40B4-BE49-F238E27FC236}">
                <a16:creationId xmlns:a16="http://schemas.microsoft.com/office/drawing/2014/main" id="{178B4B56-5CC4-4608-A9A9-996108D35B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967973" cy="3383280"/>
          </a:xfrm>
          <a:custGeom>
            <a:avLst/>
            <a:gdLst>
              <a:gd name="connsiteX0" fmla="*/ 0 w 3967973"/>
              <a:gd name="connsiteY0" fmla="*/ 0 h 3383280"/>
              <a:gd name="connsiteX1" fmla="*/ 3605273 w 3967973"/>
              <a:gd name="connsiteY1" fmla="*/ 0 h 3383280"/>
              <a:gd name="connsiteX2" fmla="*/ 3704836 w 3967973"/>
              <a:gd name="connsiteY2" fmla="*/ 163887 h 3383280"/>
              <a:gd name="connsiteX3" fmla="*/ 3967973 w 3967973"/>
              <a:gd name="connsiteY3" fmla="*/ 1203093 h 3383280"/>
              <a:gd name="connsiteX4" fmla="*/ 1787786 w 3967973"/>
              <a:gd name="connsiteY4" fmla="*/ 3383280 h 3383280"/>
              <a:gd name="connsiteX5" fmla="*/ 105448 w 3967973"/>
              <a:gd name="connsiteY5" fmla="*/ 2589894 h 3383280"/>
              <a:gd name="connsiteX6" fmla="*/ 0 w 3967973"/>
              <a:gd name="connsiteY6" fmla="*/ 2448881 h 33832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67973" h="3383280">
                <a:moveTo>
                  <a:pt x="0" y="0"/>
                </a:moveTo>
                <a:lnTo>
                  <a:pt x="3605273" y="0"/>
                </a:lnTo>
                <a:lnTo>
                  <a:pt x="3704836" y="163887"/>
                </a:lnTo>
                <a:cubicBezTo>
                  <a:pt x="3872651" y="472804"/>
                  <a:pt x="3967973" y="826817"/>
                  <a:pt x="3967973" y="1203093"/>
                </a:cubicBezTo>
                <a:cubicBezTo>
                  <a:pt x="3967973" y="2407177"/>
                  <a:pt x="2991870" y="3383280"/>
                  <a:pt x="1787786" y="3383280"/>
                </a:cubicBezTo>
                <a:cubicBezTo>
                  <a:pt x="1110489" y="3383280"/>
                  <a:pt x="505326" y="3074435"/>
                  <a:pt x="105448" y="2589894"/>
                </a:cubicBezTo>
                <a:lnTo>
                  <a:pt x="0" y="244888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bitmapa">
            <a:extLst>
              <a:ext uri="{FF2B5EF4-FFF2-40B4-BE49-F238E27FC236}">
                <a16:creationId xmlns:a16="http://schemas.microsoft.com/office/drawing/2014/main" id="{DB79DBCD-C6B7-4EE3-9360-7580447BA7B8}"/>
              </a:ext>
            </a:extLst>
          </p:cNvPr>
          <p:cNvPicPr>
            <a:picLocks noChangeAspect="1" noChangeArrowheads="1"/>
          </p:cNvPicPr>
          <p:nvPr/>
        </p:nvPicPr>
        <p:blipFill>
          <a:blip r:embed="rId2"/>
          <a:srcRect/>
          <a:stretch>
            <a:fillRect/>
          </a:stretch>
        </p:blipFill>
        <p:spPr bwMode="auto">
          <a:xfrm>
            <a:off x="499501" y="276649"/>
            <a:ext cx="2608392" cy="2239280"/>
          </a:xfrm>
          <a:prstGeom prst="rect">
            <a:avLst/>
          </a:prstGeom>
          <a:noFill/>
        </p:spPr>
      </p:pic>
      <p:pic>
        <p:nvPicPr>
          <p:cNvPr id="6" name="Picture 6" descr="riba">
            <a:extLst>
              <a:ext uri="{FF2B5EF4-FFF2-40B4-BE49-F238E27FC236}">
                <a16:creationId xmlns:a16="http://schemas.microsoft.com/office/drawing/2014/main" id="{19DD3433-E2E6-4D5A-BB30-AB0877A0CF18}"/>
              </a:ext>
            </a:extLst>
          </p:cNvPr>
          <p:cNvPicPr>
            <a:picLocks noChangeAspect="1" noChangeArrowheads="1"/>
          </p:cNvPicPr>
          <p:nvPr/>
        </p:nvPicPr>
        <p:blipFill>
          <a:blip r:embed="rId3"/>
          <a:srcRect/>
          <a:stretch>
            <a:fillRect/>
          </a:stretch>
        </p:blipFill>
        <p:spPr bwMode="auto">
          <a:xfrm>
            <a:off x="337083" y="4658549"/>
            <a:ext cx="2167593" cy="1921933"/>
          </a:xfrm>
          <a:prstGeom prst="rect">
            <a:avLst/>
          </a:prstGeom>
          <a:noFill/>
        </p:spPr>
      </p:pic>
      <p:pic>
        <p:nvPicPr>
          <p:cNvPr id="4" name="Picture 7" descr="raster">
            <a:extLst>
              <a:ext uri="{FF2B5EF4-FFF2-40B4-BE49-F238E27FC236}">
                <a16:creationId xmlns:a16="http://schemas.microsoft.com/office/drawing/2014/main" id="{DAF490C0-DC0C-4F08-A119-11DD8E545F79}"/>
              </a:ext>
            </a:extLst>
          </p:cNvPr>
          <p:cNvPicPr>
            <a:picLocks noChangeAspect="1" noChangeArrowheads="1"/>
          </p:cNvPicPr>
          <p:nvPr/>
        </p:nvPicPr>
        <p:blipFill>
          <a:blip r:embed="rId4"/>
          <a:srcRect/>
          <a:stretch>
            <a:fillRect/>
          </a:stretch>
        </p:blipFill>
        <p:spPr bwMode="auto">
          <a:xfrm>
            <a:off x="4060390" y="3133476"/>
            <a:ext cx="1858273" cy="1858273"/>
          </a:xfrm>
          <a:prstGeom prst="rect">
            <a:avLst/>
          </a:prstGeom>
          <a:noFill/>
        </p:spPr>
      </p:pic>
      <p:sp>
        <p:nvSpPr>
          <p:cNvPr id="3" name="Content Placeholder 2">
            <a:extLst>
              <a:ext uri="{FF2B5EF4-FFF2-40B4-BE49-F238E27FC236}">
                <a16:creationId xmlns:a16="http://schemas.microsoft.com/office/drawing/2014/main" id="{1DFDCA15-57C4-4BA0-BB60-C2EFA1B33374}"/>
              </a:ext>
            </a:extLst>
          </p:cNvPr>
          <p:cNvSpPr>
            <a:spLocks noGrp="1"/>
          </p:cNvSpPr>
          <p:nvPr>
            <p:ph idx="1"/>
          </p:nvPr>
        </p:nvSpPr>
        <p:spPr>
          <a:xfrm>
            <a:off x="7215004" y="2871982"/>
            <a:ext cx="4639913" cy="3181684"/>
          </a:xfrm>
        </p:spPr>
        <p:txBody>
          <a:bodyPr anchor="t">
            <a:normAutofit/>
          </a:bodyPr>
          <a:lstStyle/>
          <a:p>
            <a:r>
              <a:rPr lang="en-US" sz="2400" dirty="0" err="1"/>
              <a:t>Slika</a:t>
            </a:r>
            <a:r>
              <a:rPr lang="en-US" sz="2400" dirty="0"/>
              <a:t> se </a:t>
            </a:r>
            <a:r>
              <a:rPr lang="en-US" sz="2400" dirty="0" err="1"/>
              <a:t>na</a:t>
            </a:r>
            <a:r>
              <a:rPr lang="en-US" sz="2400" dirty="0"/>
              <a:t> </a:t>
            </a:r>
            <a:r>
              <a:rPr lang="en-US" sz="2400" dirty="0" err="1"/>
              <a:t>monitoru</a:t>
            </a:r>
            <a:r>
              <a:rPr lang="en-US" sz="2400" dirty="0"/>
              <a:t> </a:t>
            </a:r>
            <a:r>
              <a:rPr lang="en-US" sz="2400" dirty="0" err="1"/>
              <a:t>crta</a:t>
            </a:r>
            <a:r>
              <a:rPr lang="en-US" sz="2400" dirty="0"/>
              <a:t> </a:t>
            </a:r>
            <a:r>
              <a:rPr lang="en-US" sz="2400" dirty="0" err="1"/>
              <a:t>pomoću</a:t>
            </a:r>
            <a:r>
              <a:rPr lang="en-US" sz="2400" dirty="0"/>
              <a:t> </a:t>
            </a:r>
            <a:r>
              <a:rPr lang="en-US" sz="2400" dirty="0" err="1"/>
              <a:t>niza</a:t>
            </a:r>
            <a:r>
              <a:rPr lang="en-US" sz="2400" dirty="0"/>
              <a:t> </a:t>
            </a:r>
            <a:r>
              <a:rPr lang="en-US" sz="2400" dirty="0" err="1"/>
              <a:t>tačkica</a:t>
            </a:r>
            <a:r>
              <a:rPr lang="en-US" sz="2400" dirty="0"/>
              <a:t> (element</a:t>
            </a:r>
            <a:r>
              <a:rPr lang="sr-Latn-ME" sz="2400" dirty="0"/>
              <a:t> </a:t>
            </a:r>
            <a:r>
              <a:rPr lang="en-US" sz="2400" dirty="0" err="1"/>
              <a:t>slike</a:t>
            </a:r>
            <a:r>
              <a:rPr lang="en-US" sz="2400" dirty="0"/>
              <a:t>) </a:t>
            </a:r>
            <a:r>
              <a:rPr lang="en-US" sz="2400" dirty="0" err="1"/>
              <a:t>raspoređenih</a:t>
            </a:r>
            <a:r>
              <a:rPr lang="en-US" sz="2400" dirty="0"/>
              <a:t> u </a:t>
            </a:r>
            <a:r>
              <a:rPr lang="en-US" sz="2400" dirty="0" err="1"/>
              <a:t>kvadratnu</a:t>
            </a:r>
            <a:r>
              <a:rPr lang="en-US" sz="2400" dirty="0"/>
              <a:t> </a:t>
            </a:r>
            <a:r>
              <a:rPr lang="en-US" sz="2400" dirty="0" err="1"/>
              <a:t>mrežu</a:t>
            </a:r>
            <a:r>
              <a:rPr lang="sr-Latn-ME" sz="2400" dirty="0"/>
              <a:t>,</a:t>
            </a:r>
            <a:r>
              <a:rPr lang="en-US" sz="2400" dirty="0"/>
              <a:t> a </a:t>
            </a:r>
            <a:r>
              <a:rPr lang="en-US" sz="2400" dirty="0" err="1"/>
              <a:t>te</a:t>
            </a:r>
            <a:r>
              <a:rPr lang="en-US" sz="2400" dirty="0"/>
              <a:t> </a:t>
            </a:r>
            <a:r>
              <a:rPr lang="en-US" sz="2400" dirty="0" err="1"/>
              <a:t>tačkice</a:t>
            </a:r>
            <a:r>
              <a:rPr lang="en-US" sz="2400" dirty="0"/>
              <a:t> </a:t>
            </a:r>
            <a:r>
              <a:rPr lang="en-US" sz="2400" dirty="0" err="1"/>
              <a:t>naziv</a:t>
            </a:r>
            <a:r>
              <a:rPr lang="sr-Latn-ME" sz="2400" dirty="0"/>
              <a:t>a</a:t>
            </a:r>
            <a:r>
              <a:rPr lang="en-US" sz="2400" dirty="0" err="1"/>
              <a:t>mo</a:t>
            </a:r>
            <a:r>
              <a:rPr lang="sr-Latn-ME" sz="2400" dirty="0"/>
              <a:t> </a:t>
            </a:r>
            <a:r>
              <a:rPr lang="en-US" sz="2400" b="1" u="sng" dirty="0" err="1">
                <a:solidFill>
                  <a:schemeClr val="accent1">
                    <a:lumMod val="60000"/>
                    <a:lumOff val="40000"/>
                  </a:schemeClr>
                </a:solidFill>
              </a:rPr>
              <a:t>pikselima</a:t>
            </a:r>
            <a:r>
              <a:rPr lang="en-US" sz="2400" dirty="0"/>
              <a:t>.</a:t>
            </a:r>
          </a:p>
          <a:p>
            <a:r>
              <a:rPr lang="en-US" sz="2400" dirty="0" err="1"/>
              <a:t>Kvadratnu</a:t>
            </a:r>
            <a:r>
              <a:rPr lang="en-US" sz="2400" dirty="0"/>
              <a:t> </a:t>
            </a:r>
            <a:r>
              <a:rPr lang="en-US" sz="2400" dirty="0" err="1"/>
              <a:t>mrežu</a:t>
            </a:r>
            <a:r>
              <a:rPr lang="en-US" sz="2400" dirty="0"/>
              <a:t> </a:t>
            </a:r>
            <a:r>
              <a:rPr lang="en-US" sz="2400" dirty="0" err="1"/>
              <a:t>nazivamo</a:t>
            </a:r>
            <a:r>
              <a:rPr lang="en-US" sz="2400" dirty="0"/>
              <a:t> </a:t>
            </a:r>
            <a:r>
              <a:rPr lang="en-US" sz="2400" b="1" u="sng" dirty="0">
                <a:solidFill>
                  <a:schemeClr val="accent1">
                    <a:lumMod val="60000"/>
                    <a:lumOff val="40000"/>
                  </a:schemeClr>
                </a:solidFill>
              </a:rPr>
              <a:t>raster</a:t>
            </a:r>
            <a:r>
              <a:rPr lang="en-US" sz="2400" dirty="0"/>
              <a:t>, a </a:t>
            </a:r>
            <a:r>
              <a:rPr lang="en-US" sz="2400" dirty="0" err="1"/>
              <a:t>takav</a:t>
            </a:r>
            <a:r>
              <a:rPr lang="en-US" sz="2400" dirty="0"/>
              <a:t> </a:t>
            </a:r>
            <a:r>
              <a:rPr lang="en-US" sz="2400" dirty="0" err="1"/>
              <a:t>način</a:t>
            </a:r>
            <a:r>
              <a:rPr lang="en-US" sz="2400" dirty="0"/>
              <a:t> </a:t>
            </a:r>
            <a:r>
              <a:rPr lang="en-US" sz="2400" dirty="0" err="1"/>
              <a:t>stvaranja</a:t>
            </a:r>
            <a:r>
              <a:rPr lang="en-US" sz="2400" dirty="0"/>
              <a:t> </a:t>
            </a:r>
            <a:r>
              <a:rPr lang="en-US" sz="2400" dirty="0" err="1"/>
              <a:t>slike</a:t>
            </a:r>
            <a:r>
              <a:rPr lang="en-US" sz="2400" dirty="0"/>
              <a:t> </a:t>
            </a:r>
            <a:r>
              <a:rPr lang="en-US" sz="2400" b="1" u="sng" dirty="0" err="1">
                <a:solidFill>
                  <a:schemeClr val="accent1">
                    <a:lumMod val="60000"/>
                    <a:lumOff val="40000"/>
                  </a:schemeClr>
                </a:solidFill>
              </a:rPr>
              <a:t>rasterska</a:t>
            </a:r>
            <a:r>
              <a:rPr lang="en-US" sz="2400" b="1" u="sng" dirty="0">
                <a:solidFill>
                  <a:schemeClr val="accent1">
                    <a:lumMod val="60000"/>
                    <a:lumOff val="40000"/>
                  </a:schemeClr>
                </a:solidFill>
              </a:rPr>
              <a:t> </a:t>
            </a:r>
            <a:r>
              <a:rPr lang="en-US" sz="2400" b="1" u="sng" dirty="0" err="1">
                <a:solidFill>
                  <a:schemeClr val="accent1">
                    <a:lumMod val="60000"/>
                    <a:lumOff val="40000"/>
                  </a:schemeClr>
                </a:solidFill>
              </a:rPr>
              <a:t>grafika</a:t>
            </a:r>
            <a:r>
              <a:rPr lang="en-US" sz="2400" dirty="0"/>
              <a:t>.</a:t>
            </a:r>
          </a:p>
          <a:p>
            <a:endParaRPr lang="en-US" sz="1800" dirty="0"/>
          </a:p>
        </p:txBody>
      </p:sp>
    </p:spTree>
    <p:extLst>
      <p:ext uri="{BB962C8B-B14F-4D97-AF65-F5344CB8AC3E}">
        <p14:creationId xmlns:p14="http://schemas.microsoft.com/office/powerpoint/2010/main" val="190848975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F585CC-232B-4D08-A553-BBA0D17B6B42}"/>
              </a:ext>
            </a:extLst>
          </p:cNvPr>
          <p:cNvSpPr>
            <a:spLocks noGrp="1"/>
          </p:cNvSpPr>
          <p:nvPr>
            <p:ph type="title"/>
          </p:nvPr>
        </p:nvSpPr>
        <p:spPr>
          <a:xfrm>
            <a:off x="838200" y="963877"/>
            <a:ext cx="3494362" cy="4930246"/>
          </a:xfrm>
        </p:spPr>
        <p:txBody>
          <a:bodyPr>
            <a:normAutofit/>
          </a:bodyPr>
          <a:lstStyle/>
          <a:p>
            <a:pPr algn="r"/>
            <a:r>
              <a:rPr lang="sr-Latn-ME" dirty="0">
                <a:solidFill>
                  <a:schemeClr val="accent1"/>
                </a:solidFill>
              </a:rPr>
              <a:t>Piksel</a:t>
            </a:r>
            <a:endParaRPr lang="en-US" dirty="0">
              <a:solidFill>
                <a:schemeClr val="accent1"/>
              </a:solidFill>
            </a:endParaRP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AF30F837-FEC8-4EF9-954E-2D2DEBD3DE91}"/>
              </a:ext>
            </a:extLst>
          </p:cNvPr>
          <p:cNvSpPr>
            <a:spLocks noGrp="1"/>
          </p:cNvSpPr>
          <p:nvPr>
            <p:ph idx="1"/>
          </p:nvPr>
        </p:nvSpPr>
        <p:spPr>
          <a:xfrm>
            <a:off x="4976031" y="963877"/>
            <a:ext cx="6377769" cy="4930246"/>
          </a:xfrm>
        </p:spPr>
        <p:txBody>
          <a:bodyPr anchor="ctr">
            <a:normAutofit/>
          </a:bodyPr>
          <a:lstStyle/>
          <a:p>
            <a:r>
              <a:rPr lang="en-US" sz="2400" dirty="0" err="1"/>
              <a:t>Kompletna</a:t>
            </a:r>
            <a:r>
              <a:rPr lang="en-US" sz="2400" dirty="0"/>
              <a:t> </a:t>
            </a:r>
            <a:r>
              <a:rPr lang="en-US" sz="2400" dirty="0" err="1"/>
              <a:t>informacija</a:t>
            </a:r>
            <a:r>
              <a:rPr lang="en-US" sz="2400" dirty="0"/>
              <a:t> o </a:t>
            </a:r>
            <a:r>
              <a:rPr lang="en-US" sz="2400" dirty="0" err="1"/>
              <a:t>pikselu</a:t>
            </a:r>
            <a:r>
              <a:rPr lang="en-US" sz="2400" dirty="0"/>
              <a:t> </a:t>
            </a:r>
            <a:r>
              <a:rPr lang="en-US" sz="2400" dirty="0" err="1"/>
              <a:t>sadrži</a:t>
            </a:r>
            <a:r>
              <a:rPr lang="en-US" sz="2400" dirty="0"/>
              <a:t> </a:t>
            </a:r>
          </a:p>
          <a:p>
            <a:pPr lvl="1">
              <a:buFont typeface="Wingdings" panose="05000000000000000000" pitchFamily="2" charset="2"/>
              <a:buChar char="ü"/>
            </a:pPr>
            <a:r>
              <a:rPr lang="en-US" dirty="0" err="1"/>
              <a:t>položaj</a:t>
            </a:r>
            <a:r>
              <a:rPr lang="en-US" dirty="0"/>
              <a:t> </a:t>
            </a:r>
            <a:r>
              <a:rPr lang="en-US" dirty="0" err="1"/>
              <a:t>piksela</a:t>
            </a:r>
            <a:r>
              <a:rPr lang="en-US" dirty="0"/>
              <a:t> </a:t>
            </a:r>
            <a:r>
              <a:rPr lang="en-US" dirty="0" err="1"/>
              <a:t>na</a:t>
            </a:r>
            <a:r>
              <a:rPr lang="en-US" dirty="0"/>
              <a:t> </a:t>
            </a:r>
            <a:r>
              <a:rPr lang="en-US" dirty="0" err="1"/>
              <a:t>ekranu</a:t>
            </a:r>
            <a:r>
              <a:rPr lang="en-US" dirty="0"/>
              <a:t> (</a:t>
            </a:r>
            <a:r>
              <a:rPr lang="en-US" dirty="0" err="1"/>
              <a:t>koordinate</a:t>
            </a:r>
            <a:r>
              <a:rPr lang="en-US" dirty="0"/>
              <a:t> po </a:t>
            </a:r>
            <a:r>
              <a:rPr lang="en-US" dirty="0" err="1"/>
              <a:t>širini</a:t>
            </a:r>
            <a:r>
              <a:rPr lang="en-US" dirty="0"/>
              <a:t> X </a:t>
            </a:r>
            <a:r>
              <a:rPr lang="en-US" dirty="0" err="1"/>
              <a:t>i</a:t>
            </a:r>
            <a:r>
              <a:rPr lang="en-US" dirty="0"/>
              <a:t> </a:t>
            </a:r>
            <a:r>
              <a:rPr lang="en-US" dirty="0" err="1"/>
              <a:t>visini</a:t>
            </a:r>
            <a:r>
              <a:rPr lang="en-US" dirty="0"/>
              <a:t> Y), </a:t>
            </a:r>
          </a:p>
          <a:p>
            <a:pPr lvl="1">
              <a:buFont typeface="Wingdings" panose="05000000000000000000" pitchFamily="2" charset="2"/>
              <a:buChar char="ü"/>
            </a:pPr>
            <a:r>
              <a:rPr lang="en-US" dirty="0" err="1"/>
              <a:t>nijansu</a:t>
            </a:r>
            <a:r>
              <a:rPr lang="en-US" dirty="0"/>
              <a:t> </a:t>
            </a:r>
            <a:r>
              <a:rPr lang="en-US" dirty="0" err="1"/>
              <a:t>boje</a:t>
            </a:r>
            <a:r>
              <a:rPr lang="en-US" dirty="0"/>
              <a:t> </a:t>
            </a:r>
            <a:r>
              <a:rPr lang="en-US" dirty="0" err="1"/>
              <a:t>i</a:t>
            </a:r>
            <a:endParaRPr lang="en-US" dirty="0"/>
          </a:p>
          <a:p>
            <a:pPr lvl="1">
              <a:buFont typeface="Wingdings" panose="05000000000000000000" pitchFamily="2" charset="2"/>
              <a:buChar char="ü"/>
            </a:pPr>
            <a:r>
              <a:rPr lang="en-US" dirty="0" err="1"/>
              <a:t>intenzitet</a:t>
            </a:r>
            <a:r>
              <a:rPr lang="en-US" dirty="0"/>
              <a:t> </a:t>
            </a:r>
            <a:r>
              <a:rPr lang="en-US" dirty="0" err="1"/>
              <a:t>osv</a:t>
            </a:r>
            <a:r>
              <a:rPr lang="sr-Latn-ME" dirty="0"/>
              <a:t>ij</a:t>
            </a:r>
            <a:r>
              <a:rPr lang="en-US" dirty="0" err="1"/>
              <a:t>etljenosti</a:t>
            </a:r>
            <a:r>
              <a:rPr lang="sr-Latn-ME" dirty="0"/>
              <a:t>.</a:t>
            </a:r>
          </a:p>
          <a:p>
            <a:r>
              <a:rPr lang="en-US" sz="2400" dirty="0"/>
              <a:t>U </a:t>
            </a:r>
            <a:r>
              <a:rPr lang="sr-Latn-ME" sz="2400" dirty="0"/>
              <a:t>kolor</a:t>
            </a:r>
            <a:r>
              <a:rPr lang="en-US" sz="2400" dirty="0"/>
              <a:t> </a:t>
            </a:r>
            <a:r>
              <a:rPr lang="en-US" sz="2400" dirty="0" err="1"/>
              <a:t>sistemu</a:t>
            </a:r>
            <a:r>
              <a:rPr lang="en-US" sz="2400" dirty="0"/>
              <a:t> </a:t>
            </a:r>
            <a:r>
              <a:rPr lang="en-US" sz="2400" dirty="0" err="1"/>
              <a:t>piksel</a:t>
            </a:r>
            <a:r>
              <a:rPr lang="en-US" sz="2400" dirty="0"/>
              <a:t> je </a:t>
            </a:r>
            <a:r>
              <a:rPr lang="en-US" sz="2400" dirty="0" err="1"/>
              <a:t>sastavljen</a:t>
            </a:r>
            <a:r>
              <a:rPr lang="en-US" sz="2400" dirty="0"/>
              <a:t> od </a:t>
            </a:r>
            <a:r>
              <a:rPr lang="en-US" sz="2400" dirty="0" err="1"/>
              <a:t>podpiksela</a:t>
            </a:r>
            <a:r>
              <a:rPr lang="en-US" sz="2400" dirty="0"/>
              <a:t> – </a:t>
            </a:r>
            <a:r>
              <a:rPr lang="en-US" sz="2400" dirty="0" err="1"/>
              <a:t>tačkica</a:t>
            </a:r>
            <a:r>
              <a:rPr lang="en-US" sz="2400" dirty="0"/>
              <a:t> </a:t>
            </a:r>
            <a:r>
              <a:rPr lang="en-US" sz="2400" dirty="0" err="1"/>
              <a:t>osnovnih</a:t>
            </a:r>
            <a:r>
              <a:rPr lang="en-US" sz="2400" dirty="0"/>
              <a:t> </a:t>
            </a:r>
            <a:r>
              <a:rPr lang="en-US" sz="2400" dirty="0" err="1"/>
              <a:t>boja</a:t>
            </a:r>
            <a:r>
              <a:rPr lang="en-US" sz="2400" dirty="0"/>
              <a:t> (</a:t>
            </a:r>
            <a:r>
              <a:rPr lang="en-US" sz="2400" dirty="0" err="1"/>
              <a:t>crvena</a:t>
            </a:r>
            <a:r>
              <a:rPr lang="en-US" sz="2400" dirty="0"/>
              <a:t>, </a:t>
            </a:r>
            <a:r>
              <a:rPr lang="en-US" sz="2400" dirty="0" err="1"/>
              <a:t>zelena</a:t>
            </a:r>
            <a:r>
              <a:rPr lang="en-US" sz="2400" dirty="0"/>
              <a:t> </a:t>
            </a:r>
            <a:r>
              <a:rPr lang="en-US" sz="2400" dirty="0" err="1"/>
              <a:t>i</a:t>
            </a:r>
            <a:r>
              <a:rPr lang="en-US" sz="2400" dirty="0"/>
              <a:t> </a:t>
            </a:r>
            <a:r>
              <a:rPr lang="en-US" sz="2400" dirty="0" err="1"/>
              <a:t>plava</a:t>
            </a:r>
            <a:r>
              <a:rPr lang="en-US" sz="2400" dirty="0"/>
              <a:t> – R,G,B) od </a:t>
            </a:r>
            <a:r>
              <a:rPr lang="en-US" sz="2400" dirty="0" err="1"/>
              <a:t>kojih</a:t>
            </a:r>
            <a:r>
              <a:rPr lang="en-US" sz="2400" dirty="0"/>
              <a:t> se </a:t>
            </a:r>
            <a:r>
              <a:rPr lang="en-US" sz="2400" dirty="0" err="1"/>
              <a:t>različitim</a:t>
            </a:r>
            <a:r>
              <a:rPr lang="en-US" sz="2400" dirty="0"/>
              <a:t> </a:t>
            </a:r>
            <a:r>
              <a:rPr lang="en-US" sz="2400" dirty="0" err="1"/>
              <a:t>sjajem</a:t>
            </a:r>
            <a:r>
              <a:rPr lang="en-US" sz="2400" dirty="0"/>
              <a:t> (</a:t>
            </a:r>
            <a:r>
              <a:rPr lang="en-US" sz="2400" dirty="0" err="1"/>
              <a:t>intenzitetom</a:t>
            </a:r>
            <a:r>
              <a:rPr lang="en-US" sz="2400" dirty="0"/>
              <a:t>) </a:t>
            </a:r>
            <a:r>
              <a:rPr lang="en-US" sz="2400" dirty="0" err="1"/>
              <a:t>pojedinih</a:t>
            </a:r>
            <a:r>
              <a:rPr lang="en-US" sz="2400" dirty="0"/>
              <a:t> </a:t>
            </a:r>
            <a:r>
              <a:rPr lang="en-US" sz="2400" dirty="0" err="1"/>
              <a:t>podpiksela</a:t>
            </a:r>
            <a:r>
              <a:rPr lang="en-US" sz="2400" dirty="0"/>
              <a:t> </a:t>
            </a:r>
            <a:r>
              <a:rPr lang="en-US" sz="2400" dirty="0" err="1"/>
              <a:t>kombinuje</a:t>
            </a:r>
            <a:r>
              <a:rPr lang="en-US" sz="2400" dirty="0"/>
              <a:t> </a:t>
            </a:r>
            <a:r>
              <a:rPr lang="en-US" sz="2400" dirty="0" err="1"/>
              <a:t>željena</a:t>
            </a:r>
            <a:r>
              <a:rPr lang="en-US" sz="2400" dirty="0"/>
              <a:t> </a:t>
            </a:r>
            <a:r>
              <a:rPr lang="en-US" sz="2400" dirty="0" err="1"/>
              <a:t>nijansa</a:t>
            </a:r>
            <a:r>
              <a:rPr lang="en-US" sz="2400" dirty="0"/>
              <a:t> </a:t>
            </a:r>
            <a:r>
              <a:rPr lang="en-US" sz="2400" dirty="0" err="1"/>
              <a:t>boje</a:t>
            </a:r>
            <a:r>
              <a:rPr lang="en-US" sz="2400" dirty="0"/>
              <a:t>.</a:t>
            </a:r>
          </a:p>
          <a:p>
            <a:endParaRPr lang="en-US" sz="2400" dirty="0"/>
          </a:p>
        </p:txBody>
      </p:sp>
    </p:spTree>
    <p:extLst>
      <p:ext uri="{BB962C8B-B14F-4D97-AF65-F5344CB8AC3E}">
        <p14:creationId xmlns:p14="http://schemas.microsoft.com/office/powerpoint/2010/main" val="374546075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5DB42-7C2D-4CA9-AEE6-26FC3DEB935F}"/>
              </a:ext>
            </a:extLst>
          </p:cNvPr>
          <p:cNvSpPr>
            <a:spLocks noGrp="1"/>
          </p:cNvSpPr>
          <p:nvPr>
            <p:ph type="title"/>
          </p:nvPr>
        </p:nvSpPr>
        <p:spPr>
          <a:xfrm>
            <a:off x="1571811" y="1573586"/>
            <a:ext cx="9122584" cy="1325563"/>
          </a:xfrm>
        </p:spPr>
        <p:txBody>
          <a:bodyPr>
            <a:normAutofit/>
          </a:bodyPr>
          <a:lstStyle/>
          <a:p>
            <a:r>
              <a:rPr lang="sr-Latn-ME" dirty="0"/>
              <a:t>RGB</a:t>
            </a:r>
            <a:endParaRPr lang="en-US" dirty="0"/>
          </a:p>
        </p:txBody>
      </p:sp>
      <p:sp>
        <p:nvSpPr>
          <p:cNvPr id="3" name="Content Placeholder 2">
            <a:extLst>
              <a:ext uri="{FF2B5EF4-FFF2-40B4-BE49-F238E27FC236}">
                <a16:creationId xmlns:a16="http://schemas.microsoft.com/office/drawing/2014/main" id="{2F664600-A2F9-4B8C-BE33-DB0068C67249}"/>
              </a:ext>
            </a:extLst>
          </p:cNvPr>
          <p:cNvSpPr>
            <a:spLocks noGrp="1"/>
          </p:cNvSpPr>
          <p:nvPr>
            <p:ph idx="1"/>
          </p:nvPr>
        </p:nvSpPr>
        <p:spPr>
          <a:xfrm>
            <a:off x="1364342" y="3060016"/>
            <a:ext cx="6904890" cy="3631070"/>
          </a:xfrm>
        </p:spPr>
        <p:txBody>
          <a:bodyPr>
            <a:normAutofit/>
          </a:bodyPr>
          <a:lstStyle/>
          <a:p>
            <a:pPr>
              <a:buClr>
                <a:schemeClr val="tx1"/>
              </a:buClr>
            </a:pPr>
            <a:r>
              <a:rPr lang="en-US" sz="2400" dirty="0"/>
              <a:t>RGB </a:t>
            </a:r>
            <a:r>
              <a:rPr lang="en-US" sz="2400" dirty="0" err="1"/>
              <a:t>sistem</a:t>
            </a:r>
            <a:r>
              <a:rPr lang="en-US" sz="2400" dirty="0"/>
              <a:t> </a:t>
            </a:r>
            <a:r>
              <a:rPr lang="en-US" sz="2400" dirty="0" err="1"/>
              <a:t>boja</a:t>
            </a:r>
            <a:r>
              <a:rPr lang="en-US" sz="2400" dirty="0"/>
              <a:t>  je </a:t>
            </a:r>
            <a:r>
              <a:rPr lang="en-US" sz="2400" dirty="0" err="1"/>
              <a:t>zasnovan</a:t>
            </a:r>
            <a:r>
              <a:rPr lang="en-US" sz="2400" dirty="0"/>
              <a:t> </a:t>
            </a:r>
            <a:r>
              <a:rPr lang="en-US" sz="2400" dirty="0" err="1"/>
              <a:t>na</a:t>
            </a:r>
            <a:r>
              <a:rPr lang="en-US" sz="2400" dirty="0"/>
              <a:t> </a:t>
            </a:r>
            <a:r>
              <a:rPr lang="en-US" sz="2400" dirty="0" err="1"/>
              <a:t>aditivnom</a:t>
            </a:r>
            <a:r>
              <a:rPr lang="en-US" sz="2400" dirty="0"/>
              <a:t> m</a:t>
            </a:r>
            <a:r>
              <a:rPr lang="sr-Latn-ME" sz="2400" dirty="0"/>
              <a:t>ij</a:t>
            </a:r>
            <a:r>
              <a:rPr lang="en-US" sz="2400" dirty="0" err="1"/>
              <a:t>ešanju</a:t>
            </a:r>
            <a:r>
              <a:rPr lang="en-US" sz="2400" dirty="0"/>
              <a:t> </a:t>
            </a:r>
            <a:r>
              <a:rPr lang="en-US" sz="2400" dirty="0" err="1"/>
              <a:t>boja</a:t>
            </a:r>
            <a:r>
              <a:rPr lang="en-US" sz="2400" dirty="0"/>
              <a:t> (</a:t>
            </a:r>
            <a:r>
              <a:rPr lang="en-US" sz="2400" dirty="0" err="1"/>
              <a:t>princip</a:t>
            </a:r>
            <a:r>
              <a:rPr lang="en-US" sz="2400" dirty="0"/>
              <a:t> po </a:t>
            </a:r>
            <a:r>
              <a:rPr lang="en-US" sz="2400" dirty="0" err="1"/>
              <a:t>kome</a:t>
            </a:r>
            <a:r>
              <a:rPr lang="en-US" sz="2400" dirty="0"/>
              <a:t> se </a:t>
            </a:r>
            <a:r>
              <a:rPr lang="en-US" sz="2400" dirty="0" err="1"/>
              <a:t>sv</a:t>
            </a:r>
            <a:r>
              <a:rPr lang="sr-Latn-ME" sz="2400" dirty="0"/>
              <a:t>j</a:t>
            </a:r>
            <a:r>
              <a:rPr lang="en-US" sz="2400" dirty="0" err="1"/>
              <a:t>etlost</a:t>
            </a:r>
            <a:r>
              <a:rPr lang="en-US" sz="2400" dirty="0"/>
              <a:t> </a:t>
            </a:r>
            <a:r>
              <a:rPr lang="en-US" sz="2400" dirty="0" err="1"/>
              <a:t>različitih</a:t>
            </a:r>
            <a:r>
              <a:rPr lang="en-US" sz="2400" dirty="0"/>
              <a:t> </a:t>
            </a:r>
            <a:r>
              <a:rPr lang="en-US" sz="2400" dirty="0" err="1"/>
              <a:t>boja</a:t>
            </a:r>
            <a:r>
              <a:rPr lang="en-US" sz="2400" dirty="0"/>
              <a:t> </a:t>
            </a:r>
            <a:r>
              <a:rPr lang="en-US" sz="2400" dirty="0" err="1"/>
              <a:t>kombinuje</a:t>
            </a:r>
            <a:r>
              <a:rPr lang="en-US" sz="2400" dirty="0"/>
              <a:t>). </a:t>
            </a:r>
            <a:r>
              <a:rPr lang="en-US" sz="2400" dirty="0" err="1"/>
              <a:t>Osnovne</a:t>
            </a:r>
            <a:r>
              <a:rPr lang="en-US" sz="2400" dirty="0"/>
              <a:t> 3 </a:t>
            </a:r>
            <a:r>
              <a:rPr lang="en-US" sz="2400" dirty="0" err="1"/>
              <a:t>boje</a:t>
            </a:r>
            <a:r>
              <a:rPr lang="en-US" sz="2400" dirty="0"/>
              <a:t> </a:t>
            </a:r>
            <a:r>
              <a:rPr lang="en-US" sz="2400" dirty="0" err="1"/>
              <a:t>ovoga</a:t>
            </a:r>
            <a:r>
              <a:rPr lang="en-US" sz="2400" dirty="0"/>
              <a:t> </a:t>
            </a:r>
            <a:r>
              <a:rPr lang="en-US" sz="2400" dirty="0" err="1"/>
              <a:t>sistema</a:t>
            </a:r>
            <a:r>
              <a:rPr lang="en-US" sz="2400" dirty="0"/>
              <a:t> </a:t>
            </a:r>
            <a:r>
              <a:rPr lang="sr-Latn-ME" sz="2400" dirty="0"/>
              <a:t>s</a:t>
            </a:r>
            <a:r>
              <a:rPr lang="en-US" sz="2400" dirty="0"/>
              <a:t>u </a:t>
            </a:r>
            <a:r>
              <a:rPr lang="en-US" sz="2400" dirty="0" err="1"/>
              <a:t>crvena</a:t>
            </a:r>
            <a:r>
              <a:rPr lang="en-US" sz="2400" dirty="0"/>
              <a:t>, </a:t>
            </a:r>
            <a:r>
              <a:rPr lang="en-US" sz="2400" dirty="0" err="1"/>
              <a:t>zelena</a:t>
            </a:r>
            <a:r>
              <a:rPr lang="en-US" sz="2400" dirty="0"/>
              <a:t> </a:t>
            </a:r>
            <a:r>
              <a:rPr lang="en-US" sz="2400" dirty="0" err="1"/>
              <a:t>i</a:t>
            </a:r>
            <a:r>
              <a:rPr lang="en-US" sz="2400" dirty="0"/>
              <a:t> </a:t>
            </a:r>
            <a:r>
              <a:rPr lang="en-US" sz="2400" dirty="0" err="1"/>
              <a:t>plava</a:t>
            </a:r>
            <a:r>
              <a:rPr lang="en-US" sz="2400" dirty="0"/>
              <a:t> (</a:t>
            </a:r>
            <a:r>
              <a:rPr lang="en-US" sz="2400" dirty="0" err="1"/>
              <a:t>engleski</a:t>
            </a:r>
            <a:r>
              <a:rPr lang="en-US" sz="2400" dirty="0"/>
              <a:t> Red, Green, Blue – </a:t>
            </a:r>
            <a:r>
              <a:rPr lang="en-US" sz="2400" dirty="0" err="1"/>
              <a:t>skraćenica</a:t>
            </a:r>
            <a:r>
              <a:rPr lang="en-US" sz="2400" dirty="0"/>
              <a:t> RGB). </a:t>
            </a:r>
            <a:endParaRPr lang="sr-Latn-ME" sz="2400" dirty="0"/>
          </a:p>
          <a:p>
            <a:pPr>
              <a:buClr>
                <a:schemeClr val="tx1"/>
              </a:buClr>
            </a:pPr>
            <a:r>
              <a:rPr lang="nb-NO" sz="2400" dirty="0"/>
              <a:t>Ovaj sistem se upotrebljava za radove nam</a:t>
            </a:r>
            <a:r>
              <a:rPr lang="sr-Latn-ME" sz="2400" dirty="0"/>
              <a:t>ij</a:t>
            </a:r>
            <a:r>
              <a:rPr lang="nb-NO" sz="2400" dirty="0"/>
              <a:t>enjene ekranskom (monitorskom) prikazivanju budući da je ekran izvor sv</a:t>
            </a:r>
            <a:r>
              <a:rPr lang="sr-Latn-ME" sz="2400" dirty="0"/>
              <a:t>ij</a:t>
            </a:r>
            <a:r>
              <a:rPr lang="nb-NO" sz="2400" dirty="0"/>
              <a:t>etla.</a:t>
            </a:r>
            <a:endParaRPr lang="en-US" sz="2400" dirty="0"/>
          </a:p>
        </p:txBody>
      </p:sp>
      <p:sp>
        <p:nvSpPr>
          <p:cNvPr id="14" name="Freeform 6">
            <a:extLst>
              <a:ext uri="{FF2B5EF4-FFF2-40B4-BE49-F238E27FC236}">
                <a16:creationId xmlns:a16="http://schemas.microsoft.com/office/drawing/2014/main" id="{A9616D99-AEFB-4C95-84EF-5DEC698D92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rgbClr val="4C4C4C"/>
          </a:solidFill>
          <a:ln w="0">
            <a:noFill/>
            <a:prstDash val="solid"/>
            <a:round/>
            <a:headEnd/>
            <a:tailEnd/>
          </a:ln>
        </p:spPr>
      </p:sp>
      <p:sp>
        <p:nvSpPr>
          <p:cNvPr id="16" name="Freeform 6">
            <a:extLst>
              <a:ext uri="{FF2B5EF4-FFF2-40B4-BE49-F238E27FC236}">
                <a16:creationId xmlns:a16="http://schemas.microsoft.com/office/drawing/2014/main" id="{D0F97023-F626-4FC5-8C2D-753B5C7F46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rgbClr val="4C4C4C"/>
          </a:solidFill>
          <a:ln w="0">
            <a:noFill/>
            <a:prstDash val="solid"/>
            <a:round/>
            <a:headEnd/>
            <a:tailEnd/>
          </a:ln>
        </p:spPr>
      </p:sp>
      <p:pic>
        <p:nvPicPr>
          <p:cNvPr id="9" name="Picture 8">
            <a:extLst>
              <a:ext uri="{FF2B5EF4-FFF2-40B4-BE49-F238E27FC236}">
                <a16:creationId xmlns:a16="http://schemas.microsoft.com/office/drawing/2014/main" id="{15A726C5-A6A2-4B38-AADE-0B1F48CD3E24}"/>
              </a:ext>
            </a:extLst>
          </p:cNvPr>
          <p:cNvPicPr>
            <a:picLocks noChangeAspect="1"/>
          </p:cNvPicPr>
          <p:nvPr/>
        </p:nvPicPr>
        <p:blipFill>
          <a:blip r:embed="rId2"/>
          <a:stretch>
            <a:fillRect/>
          </a:stretch>
        </p:blipFill>
        <p:spPr>
          <a:xfrm>
            <a:off x="8269232" y="3191551"/>
            <a:ext cx="2307893" cy="2194559"/>
          </a:xfrm>
          <a:prstGeom prst="rect">
            <a:avLst/>
          </a:prstGeom>
        </p:spPr>
      </p:pic>
    </p:spTree>
    <p:extLst>
      <p:ext uri="{BB962C8B-B14F-4D97-AF65-F5344CB8AC3E}">
        <p14:creationId xmlns:p14="http://schemas.microsoft.com/office/powerpoint/2010/main" val="172383956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D9ACE-2E00-4BDF-B149-F2618851479F}"/>
              </a:ext>
            </a:extLst>
          </p:cNvPr>
          <p:cNvSpPr>
            <a:spLocks noGrp="1"/>
          </p:cNvSpPr>
          <p:nvPr>
            <p:ph type="title"/>
          </p:nvPr>
        </p:nvSpPr>
        <p:spPr>
          <a:xfrm>
            <a:off x="762001" y="803325"/>
            <a:ext cx="5314536" cy="1325563"/>
          </a:xfrm>
        </p:spPr>
        <p:txBody>
          <a:bodyPr>
            <a:normAutofit/>
          </a:bodyPr>
          <a:lstStyle/>
          <a:p>
            <a:r>
              <a:rPr lang="sr-Latn-ME" dirty="0"/>
              <a:t>CMYK</a:t>
            </a:r>
            <a:endParaRPr lang="en-US" dirty="0"/>
          </a:p>
        </p:txBody>
      </p:sp>
      <p:sp>
        <p:nvSpPr>
          <p:cNvPr id="3" name="Content Placeholder 2">
            <a:extLst>
              <a:ext uri="{FF2B5EF4-FFF2-40B4-BE49-F238E27FC236}">
                <a16:creationId xmlns:a16="http://schemas.microsoft.com/office/drawing/2014/main" id="{8FF23644-7409-4A39-A86C-E9FA8B557DD4}"/>
              </a:ext>
            </a:extLst>
          </p:cNvPr>
          <p:cNvSpPr>
            <a:spLocks noGrp="1"/>
          </p:cNvSpPr>
          <p:nvPr>
            <p:ph idx="1"/>
          </p:nvPr>
        </p:nvSpPr>
        <p:spPr>
          <a:xfrm>
            <a:off x="580572" y="2279017"/>
            <a:ext cx="6002208" cy="4324983"/>
          </a:xfrm>
        </p:spPr>
        <p:txBody>
          <a:bodyPr anchor="t">
            <a:normAutofit/>
          </a:bodyPr>
          <a:lstStyle/>
          <a:p>
            <a:r>
              <a:rPr lang="en-US" sz="2000" dirty="0"/>
              <a:t>CMYK (Cyan, Magenta, Yellow, and Key (Black)</a:t>
            </a:r>
            <a:r>
              <a:rPr lang="sr-Latn-ME" sz="2000" dirty="0"/>
              <a:t>) - su osnovne boje modela čijim miješanjem bi trebalo da se dobije crna boja. To je suptraktivno miješanje boja, jer dodavanjem boja oduzima se svjetlina bijelog papira. Šta više boje dodajemo, papir je sve tamniji dok na kraju ne dobijemo crnu. Tako kaže teorija, međutim, ako stavimo 100% od svake nijanse, dobićemo crvenkasto-braon boju, a ne crnu. Zato se uvodi četvrta boja - crna. Uvođenje crne ima i jedan logičan, ekonomski uzrok. Najčešće kod štampanje knjiga imamo samo crnu boju. Da se ne bi koristile tri osnovne boje, koristi se samo jedna. Ovaj model, se koristi kod štampe. </a:t>
            </a:r>
            <a:endParaRPr lang="en-US" sz="2000" dirty="0"/>
          </a:p>
        </p:txBody>
      </p:sp>
      <p:sp>
        <p:nvSpPr>
          <p:cNvPr id="19" name="Freeform: Shape 18">
            <a:extLst>
              <a:ext uri="{FF2B5EF4-FFF2-40B4-BE49-F238E27FC236}">
                <a16:creationId xmlns:a16="http://schemas.microsoft.com/office/drawing/2014/main" id="{CF62D2A7-8207-488C-9F46-316BA81A16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582780" y="-2008"/>
            <a:ext cx="5609220" cy="5840278"/>
          </a:xfrm>
          <a:custGeom>
            <a:avLst/>
            <a:gdLst>
              <a:gd name="connsiteX0" fmla="*/ 0 w 5609220"/>
              <a:gd name="connsiteY0" fmla="*/ 0 h 5840278"/>
              <a:gd name="connsiteX1" fmla="*/ 4637091 w 5609220"/>
              <a:gd name="connsiteY1" fmla="*/ 0 h 5840278"/>
              <a:gd name="connsiteX2" fmla="*/ 4822569 w 5609220"/>
              <a:gd name="connsiteY2" fmla="*/ 204077 h 5840278"/>
              <a:gd name="connsiteX3" fmla="*/ 5609220 w 5609220"/>
              <a:gd name="connsiteY3" fmla="*/ 2395363 h 5840278"/>
              <a:gd name="connsiteX4" fmla="*/ 2164305 w 5609220"/>
              <a:gd name="connsiteY4" fmla="*/ 5840278 h 5840278"/>
              <a:gd name="connsiteX5" fmla="*/ 238220 w 5609220"/>
              <a:gd name="connsiteY5" fmla="*/ 5251941 h 5840278"/>
              <a:gd name="connsiteX6" fmla="*/ 0 w 5609220"/>
              <a:gd name="connsiteY6" fmla="*/ 5073803 h 58402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609220" h="5840278">
                <a:moveTo>
                  <a:pt x="0" y="0"/>
                </a:moveTo>
                <a:lnTo>
                  <a:pt x="4637091" y="0"/>
                </a:lnTo>
                <a:lnTo>
                  <a:pt x="4822569" y="204077"/>
                </a:lnTo>
                <a:cubicBezTo>
                  <a:pt x="5314007" y="799562"/>
                  <a:pt x="5609220" y="1562987"/>
                  <a:pt x="5609220" y="2395363"/>
                </a:cubicBezTo>
                <a:cubicBezTo>
                  <a:pt x="5609220" y="4297937"/>
                  <a:pt x="4066879" y="5840278"/>
                  <a:pt x="2164305" y="5840278"/>
                </a:cubicBezTo>
                <a:cubicBezTo>
                  <a:pt x="1450840" y="5840278"/>
                  <a:pt x="788032" y="5623387"/>
                  <a:pt x="238220" y="5251941"/>
                </a:cubicBezTo>
                <a:lnTo>
                  <a:pt x="0" y="5073803"/>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picture containing transport, balloon, aircraft, vector graphics&#10;&#10;Description automatically generated">
            <a:extLst>
              <a:ext uri="{FF2B5EF4-FFF2-40B4-BE49-F238E27FC236}">
                <a16:creationId xmlns:a16="http://schemas.microsoft.com/office/drawing/2014/main" id="{660F996C-1EB5-4B16-81A5-5091894DFAC0}"/>
              </a:ext>
            </a:extLst>
          </p:cNvPr>
          <p:cNvPicPr>
            <a:picLocks noChangeAspect="1"/>
          </p:cNvPicPr>
          <p:nvPr/>
        </p:nvPicPr>
        <p:blipFill rotWithShape="1">
          <a:blip r:embed="rId2">
            <a:extLst>
              <a:ext uri="{28A0092B-C50C-407E-A947-70E740481C1C}">
                <a14:useLocalDpi xmlns:a14="http://schemas.microsoft.com/office/drawing/2010/main" val="0"/>
              </a:ext>
            </a:extLst>
          </a:blip>
          <a:srcRect l="2534" r="1232" b="-2"/>
          <a:stretch/>
        </p:blipFill>
        <p:spPr>
          <a:xfrm>
            <a:off x="6750141" y="-2"/>
            <a:ext cx="5441859" cy="5654940"/>
          </a:xfrm>
          <a:custGeom>
            <a:avLst/>
            <a:gdLst>
              <a:gd name="connsiteX0" fmla="*/ 1041368 w 5441859"/>
              <a:gd name="connsiteY0" fmla="*/ 0 h 5654940"/>
              <a:gd name="connsiteX1" fmla="*/ 5441859 w 5441859"/>
              <a:gd name="connsiteY1" fmla="*/ 0 h 5654940"/>
              <a:gd name="connsiteX2" fmla="*/ 5441859 w 5441859"/>
              <a:gd name="connsiteY2" fmla="*/ 4820612 h 5654940"/>
              <a:gd name="connsiteX3" fmla="*/ 5285166 w 5441859"/>
              <a:gd name="connsiteY3" fmla="*/ 4957981 h 5654940"/>
              <a:gd name="connsiteX4" fmla="*/ 3267719 w 5441859"/>
              <a:gd name="connsiteY4" fmla="*/ 5654940 h 5654940"/>
              <a:gd name="connsiteX5" fmla="*/ 0 w 5441859"/>
              <a:gd name="connsiteY5" fmla="*/ 2387221 h 5654940"/>
              <a:gd name="connsiteX6" fmla="*/ 957093 w 5441859"/>
              <a:gd name="connsiteY6" fmla="*/ 76595 h 565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441859" h="5654940">
                <a:moveTo>
                  <a:pt x="1041368" y="0"/>
                </a:moveTo>
                <a:lnTo>
                  <a:pt x="5441859" y="0"/>
                </a:lnTo>
                <a:lnTo>
                  <a:pt x="5441859" y="4820612"/>
                </a:lnTo>
                <a:lnTo>
                  <a:pt x="5285166" y="4957981"/>
                </a:lnTo>
                <a:cubicBezTo>
                  <a:pt x="4729628" y="5394557"/>
                  <a:pt x="4029081" y="5654940"/>
                  <a:pt x="3267719" y="5654940"/>
                </a:cubicBezTo>
                <a:cubicBezTo>
                  <a:pt x="1463008" y="5654940"/>
                  <a:pt x="0" y="4191932"/>
                  <a:pt x="0" y="2387221"/>
                </a:cubicBezTo>
                <a:cubicBezTo>
                  <a:pt x="0" y="1484866"/>
                  <a:pt x="365752" y="667936"/>
                  <a:pt x="957093" y="76595"/>
                </a:cubicBezTo>
                <a:close/>
              </a:path>
            </a:pathLst>
          </a:custGeom>
        </p:spPr>
      </p:pic>
    </p:spTree>
    <p:extLst>
      <p:ext uri="{BB962C8B-B14F-4D97-AF65-F5344CB8AC3E}">
        <p14:creationId xmlns:p14="http://schemas.microsoft.com/office/powerpoint/2010/main" val="35232876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423E8CF-4511-4CF0-A20D-073A456BBAFD}"/>
              </a:ext>
            </a:extLst>
          </p:cNvPr>
          <p:cNvSpPr>
            <a:spLocks noGrp="1"/>
          </p:cNvSpPr>
          <p:nvPr>
            <p:ph type="title"/>
          </p:nvPr>
        </p:nvSpPr>
        <p:spPr>
          <a:xfrm>
            <a:off x="838200" y="963877"/>
            <a:ext cx="3494362" cy="4930246"/>
          </a:xfrm>
        </p:spPr>
        <p:txBody>
          <a:bodyPr>
            <a:normAutofit/>
          </a:bodyPr>
          <a:lstStyle/>
          <a:p>
            <a:pPr algn="r"/>
            <a:r>
              <a:rPr lang="sr-Latn-ME" dirty="0">
                <a:solidFill>
                  <a:schemeClr val="accent1"/>
                </a:solidFill>
              </a:rPr>
              <a:t>DUBINA BOJE</a:t>
            </a:r>
            <a:endParaRPr lang="en-US" dirty="0">
              <a:solidFill>
                <a:schemeClr val="accent1"/>
              </a:solidFill>
            </a:endParaRPr>
          </a:p>
        </p:txBody>
      </p:sp>
      <p:cxnSp>
        <p:nvCxnSpPr>
          <p:cNvPr id="10" name="Straight Connector 9">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07BE03C4-2494-45D5-8358-76E6A0ACB5B5}"/>
              </a:ext>
            </a:extLst>
          </p:cNvPr>
          <p:cNvSpPr>
            <a:spLocks noGrp="1"/>
          </p:cNvSpPr>
          <p:nvPr>
            <p:ph idx="1"/>
          </p:nvPr>
        </p:nvSpPr>
        <p:spPr>
          <a:xfrm>
            <a:off x="4976031" y="963877"/>
            <a:ext cx="6377769" cy="4930246"/>
          </a:xfrm>
        </p:spPr>
        <p:txBody>
          <a:bodyPr anchor="ctr">
            <a:normAutofit/>
          </a:bodyPr>
          <a:lstStyle/>
          <a:p>
            <a:r>
              <a:rPr lang="en-US" sz="2400" dirty="0" err="1"/>
              <a:t>Standardni</a:t>
            </a:r>
            <a:r>
              <a:rPr lang="en-US" sz="2400" dirty="0"/>
              <a:t> </a:t>
            </a:r>
            <a:r>
              <a:rPr lang="en-US" sz="2400" dirty="0" err="1"/>
              <a:t>formati</a:t>
            </a:r>
            <a:r>
              <a:rPr lang="en-US" sz="2400" dirty="0"/>
              <a:t> </a:t>
            </a:r>
            <a:r>
              <a:rPr lang="en-US" sz="2400" dirty="0" err="1"/>
              <a:t>rasterskih</a:t>
            </a:r>
            <a:r>
              <a:rPr lang="en-US" sz="2400" dirty="0"/>
              <a:t> </a:t>
            </a:r>
            <a:r>
              <a:rPr lang="en-US" sz="2400" dirty="0" err="1"/>
              <a:t>slika</a:t>
            </a:r>
            <a:r>
              <a:rPr lang="en-US" sz="2400" dirty="0"/>
              <a:t>:</a:t>
            </a:r>
          </a:p>
          <a:p>
            <a:pPr lvl="1">
              <a:buFont typeface="Wingdings" panose="05000000000000000000" pitchFamily="2" charset="2"/>
              <a:buChar char="ü"/>
            </a:pPr>
            <a:r>
              <a:rPr lang="en-US" dirty="0"/>
              <a:t>1 bit = 2 </a:t>
            </a:r>
            <a:r>
              <a:rPr lang="en-US" dirty="0" err="1"/>
              <a:t>boje</a:t>
            </a:r>
            <a:endParaRPr lang="en-US" dirty="0"/>
          </a:p>
          <a:p>
            <a:pPr lvl="1">
              <a:buFont typeface="Wingdings" panose="05000000000000000000" pitchFamily="2" charset="2"/>
              <a:buChar char="ü"/>
            </a:pPr>
            <a:r>
              <a:rPr lang="en-US" dirty="0"/>
              <a:t>4 </a:t>
            </a:r>
            <a:r>
              <a:rPr lang="en-US" dirty="0" err="1"/>
              <a:t>bita</a:t>
            </a:r>
            <a:r>
              <a:rPr lang="en-US" dirty="0"/>
              <a:t> = 16 </a:t>
            </a:r>
            <a:r>
              <a:rPr lang="en-US" dirty="0" err="1"/>
              <a:t>boja</a:t>
            </a:r>
            <a:endParaRPr lang="en-US" dirty="0"/>
          </a:p>
          <a:p>
            <a:pPr lvl="1">
              <a:buFont typeface="Wingdings" panose="05000000000000000000" pitchFamily="2" charset="2"/>
              <a:buChar char="ü"/>
            </a:pPr>
            <a:r>
              <a:rPr lang="en-US" dirty="0"/>
              <a:t>8 </a:t>
            </a:r>
            <a:r>
              <a:rPr lang="en-US" dirty="0" err="1"/>
              <a:t>bita</a:t>
            </a:r>
            <a:r>
              <a:rPr lang="en-US" dirty="0"/>
              <a:t> = 256 </a:t>
            </a:r>
            <a:r>
              <a:rPr lang="en-US" dirty="0" err="1"/>
              <a:t>boja</a:t>
            </a:r>
            <a:endParaRPr lang="en-US" dirty="0"/>
          </a:p>
          <a:p>
            <a:pPr lvl="1">
              <a:buFont typeface="Wingdings" panose="05000000000000000000" pitchFamily="2" charset="2"/>
              <a:buChar char="ü"/>
            </a:pPr>
            <a:r>
              <a:rPr lang="en-US" dirty="0"/>
              <a:t>16 </a:t>
            </a:r>
            <a:r>
              <a:rPr lang="en-US" dirty="0" err="1"/>
              <a:t>bita</a:t>
            </a:r>
            <a:r>
              <a:rPr lang="en-US" dirty="0"/>
              <a:t> = 64k </a:t>
            </a:r>
            <a:r>
              <a:rPr lang="en-US" dirty="0" err="1"/>
              <a:t>boja</a:t>
            </a:r>
            <a:r>
              <a:rPr lang="en-US" dirty="0"/>
              <a:t> = 65.536 </a:t>
            </a:r>
            <a:r>
              <a:rPr lang="en-US" dirty="0" err="1"/>
              <a:t>boja</a:t>
            </a:r>
            <a:endParaRPr lang="en-US" dirty="0"/>
          </a:p>
          <a:p>
            <a:pPr lvl="1">
              <a:buFont typeface="Wingdings" panose="05000000000000000000" pitchFamily="2" charset="2"/>
              <a:buChar char="ü"/>
            </a:pPr>
            <a:r>
              <a:rPr lang="en-US" dirty="0"/>
              <a:t>24 </a:t>
            </a:r>
            <a:r>
              <a:rPr lang="en-US" dirty="0" err="1"/>
              <a:t>bita</a:t>
            </a:r>
            <a:r>
              <a:rPr lang="en-US" dirty="0"/>
              <a:t> = 16M </a:t>
            </a:r>
            <a:r>
              <a:rPr lang="en-US" dirty="0" err="1"/>
              <a:t>boja</a:t>
            </a:r>
            <a:r>
              <a:rPr lang="en-US" dirty="0"/>
              <a:t> = 16.777.216 </a:t>
            </a:r>
            <a:r>
              <a:rPr lang="en-US" dirty="0" err="1"/>
              <a:t>boja</a:t>
            </a:r>
            <a:endParaRPr lang="en-US" dirty="0"/>
          </a:p>
          <a:p>
            <a:pPr lvl="1">
              <a:buFont typeface="Wingdings" panose="05000000000000000000" pitchFamily="2" charset="2"/>
              <a:buChar char="ü"/>
            </a:pPr>
            <a:r>
              <a:rPr lang="en-US" dirty="0"/>
              <a:t>36 </a:t>
            </a:r>
            <a:r>
              <a:rPr lang="en-US" dirty="0" err="1"/>
              <a:t>i</a:t>
            </a:r>
            <a:r>
              <a:rPr lang="en-US" dirty="0"/>
              <a:t> 40 </a:t>
            </a:r>
            <a:r>
              <a:rPr lang="en-US" dirty="0" err="1"/>
              <a:t>bita</a:t>
            </a:r>
            <a:r>
              <a:rPr lang="en-US" dirty="0"/>
              <a:t> - </a:t>
            </a:r>
            <a:r>
              <a:rPr lang="en-US" dirty="0" err="1"/>
              <a:t>profesionalne</a:t>
            </a:r>
            <a:r>
              <a:rPr lang="en-US" dirty="0"/>
              <a:t> </a:t>
            </a:r>
            <a:r>
              <a:rPr lang="en-US" dirty="0" err="1"/>
              <a:t>primjene</a:t>
            </a:r>
            <a:endParaRPr lang="en-US" dirty="0"/>
          </a:p>
          <a:p>
            <a:r>
              <a:rPr lang="en-US" sz="2400" dirty="0"/>
              <a:t>DUBINA BOJE se </a:t>
            </a:r>
            <a:r>
              <a:rPr lang="en-US" sz="2400" dirty="0" err="1"/>
              <a:t>izražava</a:t>
            </a:r>
            <a:r>
              <a:rPr lang="en-US" sz="2400" dirty="0"/>
              <a:t> u </a:t>
            </a:r>
            <a:r>
              <a:rPr lang="en-US" sz="2400" dirty="0" err="1"/>
              <a:t>broju</a:t>
            </a:r>
            <a:r>
              <a:rPr lang="en-US" sz="2400" dirty="0"/>
              <a:t> </a:t>
            </a:r>
            <a:r>
              <a:rPr lang="en-US" sz="2400" dirty="0" err="1"/>
              <a:t>bita</a:t>
            </a:r>
            <a:r>
              <a:rPr lang="en-US" sz="2400" dirty="0"/>
              <a:t> za </a:t>
            </a:r>
            <a:r>
              <a:rPr lang="en-US" sz="2400" dirty="0" err="1"/>
              <a:t>opis</a:t>
            </a:r>
            <a:r>
              <a:rPr lang="en-US" sz="2400" dirty="0"/>
              <a:t> </a:t>
            </a:r>
            <a:r>
              <a:rPr lang="en-US" sz="2400" dirty="0" err="1"/>
              <a:t>boje</a:t>
            </a:r>
            <a:r>
              <a:rPr lang="en-US" sz="2400" dirty="0"/>
              <a:t> </a:t>
            </a:r>
            <a:r>
              <a:rPr lang="en-US" sz="2400" dirty="0" err="1"/>
              <a:t>ili</a:t>
            </a:r>
            <a:r>
              <a:rPr lang="en-US" sz="2400" dirty="0"/>
              <a:t> u </a:t>
            </a:r>
            <a:r>
              <a:rPr lang="en-US" sz="2400" dirty="0" err="1"/>
              <a:t>broju</a:t>
            </a:r>
            <a:r>
              <a:rPr lang="en-US" sz="2400" dirty="0"/>
              <a:t> </a:t>
            </a:r>
            <a:r>
              <a:rPr lang="en-US" sz="2400" dirty="0" err="1"/>
              <a:t>boja</a:t>
            </a:r>
            <a:r>
              <a:rPr lang="en-US" sz="2400" dirty="0"/>
              <a:t> </a:t>
            </a:r>
            <a:r>
              <a:rPr lang="en-US" sz="2400" dirty="0" err="1"/>
              <a:t>koje</a:t>
            </a:r>
            <a:r>
              <a:rPr lang="en-US" sz="2400" dirty="0"/>
              <a:t> se </a:t>
            </a:r>
            <a:r>
              <a:rPr lang="en-US" sz="2400" dirty="0" err="1"/>
              <a:t>mogu</a:t>
            </a:r>
            <a:r>
              <a:rPr lang="en-US" sz="2400" dirty="0"/>
              <a:t> </a:t>
            </a:r>
            <a:r>
              <a:rPr lang="en-US" sz="2400" dirty="0" err="1"/>
              <a:t>prikazati</a:t>
            </a:r>
            <a:endParaRPr lang="en-US" sz="2400" dirty="0"/>
          </a:p>
          <a:p>
            <a:endParaRPr lang="en-US" sz="2400" dirty="0"/>
          </a:p>
        </p:txBody>
      </p:sp>
    </p:spTree>
    <p:extLst>
      <p:ext uri="{BB962C8B-B14F-4D97-AF65-F5344CB8AC3E}">
        <p14:creationId xmlns:p14="http://schemas.microsoft.com/office/powerpoint/2010/main" val="180648223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79539-B168-45AE-9432-22FD0D6D85D2}"/>
              </a:ext>
            </a:extLst>
          </p:cNvPr>
          <p:cNvSpPr>
            <a:spLocks noGrp="1"/>
          </p:cNvSpPr>
          <p:nvPr>
            <p:ph type="title"/>
          </p:nvPr>
        </p:nvSpPr>
        <p:spPr>
          <a:xfrm>
            <a:off x="6653600" y="1396289"/>
            <a:ext cx="5006336" cy="1325563"/>
          </a:xfrm>
        </p:spPr>
        <p:txBody>
          <a:bodyPr>
            <a:normAutofit/>
          </a:bodyPr>
          <a:lstStyle/>
          <a:p>
            <a:r>
              <a:rPr lang="sr-Latn-ME" dirty="0"/>
              <a:t>Rezolucija</a:t>
            </a:r>
            <a:endParaRPr lang="en-US" dirty="0"/>
          </a:p>
        </p:txBody>
      </p:sp>
      <p:sp>
        <p:nvSpPr>
          <p:cNvPr id="12" name="Freeform: Shape 8">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58D44E42-C462-4105-BC86-FE75B4E3C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a:extLst>
              <a:ext uri="{FF2B5EF4-FFF2-40B4-BE49-F238E27FC236}">
                <a16:creationId xmlns:a16="http://schemas.microsoft.com/office/drawing/2014/main" id="{C59AA669-CD9E-4DF4-9AB7-93C33F4BB57D}"/>
              </a:ext>
            </a:extLst>
          </p:cNvPr>
          <p:cNvPicPr>
            <a:picLocks noChangeAspect="1"/>
          </p:cNvPicPr>
          <p:nvPr/>
        </p:nvPicPr>
        <p:blipFill>
          <a:blip r:embed="rId2"/>
          <a:stretch>
            <a:fillRect/>
          </a:stretch>
        </p:blipFill>
        <p:spPr>
          <a:xfrm>
            <a:off x="732710" y="286808"/>
            <a:ext cx="3368336" cy="4818592"/>
          </a:xfrm>
          <a:prstGeom prst="rect">
            <a:avLst/>
          </a:prstGeom>
        </p:spPr>
      </p:pic>
      <p:sp>
        <p:nvSpPr>
          <p:cNvPr id="3" name="Content Placeholder 2">
            <a:extLst>
              <a:ext uri="{FF2B5EF4-FFF2-40B4-BE49-F238E27FC236}">
                <a16:creationId xmlns:a16="http://schemas.microsoft.com/office/drawing/2014/main" id="{A7F00C75-C839-4A57-AE81-28A81411C1BC}"/>
              </a:ext>
            </a:extLst>
          </p:cNvPr>
          <p:cNvSpPr>
            <a:spLocks noGrp="1"/>
          </p:cNvSpPr>
          <p:nvPr>
            <p:ph idx="1"/>
          </p:nvPr>
        </p:nvSpPr>
        <p:spPr>
          <a:xfrm>
            <a:off x="6658044" y="2871982"/>
            <a:ext cx="5533956" cy="3848132"/>
          </a:xfrm>
        </p:spPr>
        <p:txBody>
          <a:bodyPr anchor="t">
            <a:normAutofit/>
          </a:bodyPr>
          <a:lstStyle/>
          <a:p>
            <a:r>
              <a:rPr lang="en-US" sz="2400" dirty="0" err="1"/>
              <a:t>Broj</a:t>
            </a:r>
            <a:r>
              <a:rPr lang="en-US" sz="2400" dirty="0"/>
              <a:t> </a:t>
            </a:r>
            <a:r>
              <a:rPr lang="en-US" sz="2400" dirty="0" err="1"/>
              <a:t>tačaka</a:t>
            </a:r>
            <a:r>
              <a:rPr lang="en-US" sz="2400" dirty="0"/>
              <a:t> (</a:t>
            </a:r>
            <a:r>
              <a:rPr lang="en-US" sz="2400" dirty="0" err="1"/>
              <a:t>piksela</a:t>
            </a:r>
            <a:r>
              <a:rPr lang="en-US" sz="2400" dirty="0"/>
              <a:t>) od </a:t>
            </a:r>
            <a:r>
              <a:rPr lang="en-US" sz="2400" dirty="0" err="1"/>
              <a:t>kojih</a:t>
            </a:r>
            <a:r>
              <a:rPr lang="en-US" sz="2400" dirty="0"/>
              <a:t> se </a:t>
            </a:r>
            <a:r>
              <a:rPr lang="en-US" sz="2400" dirty="0" err="1"/>
              <a:t>stvara</a:t>
            </a:r>
            <a:r>
              <a:rPr lang="en-US" sz="2400" dirty="0"/>
              <a:t> </a:t>
            </a:r>
            <a:r>
              <a:rPr lang="en-US" sz="2400" dirty="0" err="1"/>
              <a:t>slika</a:t>
            </a:r>
            <a:r>
              <a:rPr lang="en-US" sz="2400" dirty="0"/>
              <a:t>  </a:t>
            </a:r>
            <a:r>
              <a:rPr lang="en-US" sz="2400" dirty="0" err="1"/>
              <a:t>naziva</a:t>
            </a:r>
            <a:r>
              <a:rPr lang="en-US" sz="2400" dirty="0"/>
              <a:t> se</a:t>
            </a:r>
            <a:r>
              <a:rPr lang="sr-Latn-ME" sz="2400" dirty="0"/>
              <a:t> </a:t>
            </a:r>
            <a:r>
              <a:rPr lang="en-US" sz="2400" b="1" u="sng" dirty="0" err="1">
                <a:solidFill>
                  <a:schemeClr val="accent1">
                    <a:lumMod val="60000"/>
                    <a:lumOff val="40000"/>
                  </a:schemeClr>
                </a:solidFill>
              </a:rPr>
              <a:t>rezolucija</a:t>
            </a:r>
            <a:r>
              <a:rPr lang="en-US" sz="2400" dirty="0"/>
              <a:t>.</a:t>
            </a:r>
          </a:p>
          <a:p>
            <a:r>
              <a:rPr lang="en-US" sz="2400" dirty="0" err="1"/>
              <a:t>Rezolucija</a:t>
            </a:r>
            <a:r>
              <a:rPr lang="en-US" sz="2400" dirty="0"/>
              <a:t> </a:t>
            </a:r>
            <a:r>
              <a:rPr lang="en-US" sz="2400" dirty="0" err="1"/>
              <a:t>slike</a:t>
            </a:r>
            <a:r>
              <a:rPr lang="en-US" sz="2400" dirty="0"/>
              <a:t> </a:t>
            </a:r>
            <a:r>
              <a:rPr lang="en-US" sz="2400" dirty="0" err="1"/>
              <a:t>izražava</a:t>
            </a:r>
            <a:r>
              <a:rPr lang="en-US" sz="2400" dirty="0"/>
              <a:t> se u </a:t>
            </a:r>
            <a:r>
              <a:rPr lang="en-US" sz="2400" dirty="0" err="1"/>
              <a:t>broju</a:t>
            </a:r>
            <a:r>
              <a:rPr lang="en-US" sz="2400" dirty="0"/>
              <a:t> </a:t>
            </a:r>
            <a:r>
              <a:rPr lang="en-US" sz="2400" b="1" u="sng" dirty="0" err="1">
                <a:solidFill>
                  <a:schemeClr val="accent1">
                    <a:lumMod val="60000"/>
                    <a:lumOff val="40000"/>
                  </a:schemeClr>
                </a:solidFill>
              </a:rPr>
              <a:t>tačaka</a:t>
            </a:r>
            <a:r>
              <a:rPr lang="en-US" sz="2400" b="1" u="sng" dirty="0">
                <a:solidFill>
                  <a:schemeClr val="accent1">
                    <a:lumMod val="60000"/>
                    <a:lumOff val="40000"/>
                  </a:schemeClr>
                </a:solidFill>
              </a:rPr>
              <a:t> po </a:t>
            </a:r>
            <a:r>
              <a:rPr lang="en-US" sz="2400" b="1" u="sng" dirty="0" err="1">
                <a:solidFill>
                  <a:schemeClr val="accent1">
                    <a:lumMod val="60000"/>
                    <a:lumOff val="40000"/>
                  </a:schemeClr>
                </a:solidFill>
              </a:rPr>
              <a:t>inču</a:t>
            </a:r>
            <a:r>
              <a:rPr lang="en-US" sz="2400" b="1" u="sng" dirty="0">
                <a:solidFill>
                  <a:schemeClr val="accent1">
                    <a:lumMod val="60000"/>
                    <a:lumOff val="40000"/>
                  </a:schemeClr>
                </a:solidFill>
              </a:rPr>
              <a:t> (dpi)</a:t>
            </a:r>
            <a:r>
              <a:rPr lang="en-US" sz="2400" dirty="0"/>
              <a:t>.</a:t>
            </a:r>
          </a:p>
          <a:p>
            <a:r>
              <a:rPr lang="en-US" sz="2400" dirty="0" err="1"/>
              <a:t>Što</a:t>
            </a:r>
            <a:r>
              <a:rPr lang="en-US" sz="2400" dirty="0"/>
              <a:t> je </a:t>
            </a:r>
            <a:r>
              <a:rPr lang="en-US" sz="2400" dirty="0" err="1"/>
              <a:t>broj</a:t>
            </a:r>
            <a:r>
              <a:rPr lang="en-US" sz="2400" dirty="0"/>
              <a:t> </a:t>
            </a:r>
            <a:r>
              <a:rPr lang="en-US" sz="2400" dirty="0" err="1"/>
              <a:t>piksela</a:t>
            </a:r>
            <a:r>
              <a:rPr lang="en-US" sz="2400" dirty="0"/>
              <a:t> po </a:t>
            </a:r>
            <a:r>
              <a:rPr lang="en-US" sz="2400" dirty="0" err="1"/>
              <a:t>jedinici</a:t>
            </a:r>
            <a:r>
              <a:rPr lang="en-US" sz="2400" dirty="0"/>
              <a:t> </a:t>
            </a:r>
            <a:r>
              <a:rPr lang="en-US" sz="2400" dirty="0" err="1"/>
              <a:t>dužine</a:t>
            </a:r>
            <a:r>
              <a:rPr lang="en-US" sz="2400" dirty="0"/>
              <a:t> </a:t>
            </a:r>
            <a:r>
              <a:rPr lang="en-US" sz="2400" dirty="0" err="1"/>
              <a:t>veći</a:t>
            </a:r>
            <a:r>
              <a:rPr lang="en-US" sz="2400" dirty="0"/>
              <a:t>, </a:t>
            </a:r>
            <a:r>
              <a:rPr lang="en-US" sz="2400" dirty="0" err="1"/>
              <a:t>tj</a:t>
            </a:r>
            <a:r>
              <a:rPr lang="en-US" sz="2400" dirty="0"/>
              <a:t>. </a:t>
            </a:r>
            <a:r>
              <a:rPr lang="en-US" sz="2400" dirty="0" err="1"/>
              <a:t>što</a:t>
            </a:r>
            <a:r>
              <a:rPr lang="en-US" sz="2400" dirty="0"/>
              <a:t> </a:t>
            </a:r>
            <a:r>
              <a:rPr lang="en-US" sz="2400" dirty="0" err="1"/>
              <a:t>su</a:t>
            </a:r>
            <a:r>
              <a:rPr lang="en-US" sz="2400" dirty="0"/>
              <a:t> </a:t>
            </a:r>
            <a:r>
              <a:rPr lang="en-US" sz="2400" dirty="0" err="1"/>
              <a:t>tačkice</a:t>
            </a:r>
            <a:r>
              <a:rPr lang="en-US" sz="2400" dirty="0"/>
              <a:t> </a:t>
            </a:r>
            <a:r>
              <a:rPr lang="en-US" sz="2400" dirty="0" err="1"/>
              <a:t>sitnije</a:t>
            </a:r>
            <a:r>
              <a:rPr lang="en-US" sz="2400" dirty="0"/>
              <a:t> </a:t>
            </a:r>
            <a:r>
              <a:rPr lang="en-US" sz="2400" dirty="0" err="1"/>
              <a:t>i</a:t>
            </a:r>
            <a:r>
              <a:rPr lang="en-US" sz="2400" dirty="0"/>
              <a:t> </a:t>
            </a:r>
            <a:r>
              <a:rPr lang="en-US" sz="2400" dirty="0" err="1"/>
              <a:t>gušće</a:t>
            </a:r>
            <a:r>
              <a:rPr lang="en-US" sz="2400" dirty="0"/>
              <a:t> </a:t>
            </a:r>
            <a:r>
              <a:rPr lang="en-US" sz="2400" dirty="0" err="1"/>
              <a:t>poređane</a:t>
            </a:r>
            <a:r>
              <a:rPr lang="en-US" sz="2400" dirty="0"/>
              <a:t>, raster je </a:t>
            </a:r>
            <a:r>
              <a:rPr lang="en-US" sz="2400" dirty="0" err="1"/>
              <a:t>finiji</a:t>
            </a:r>
            <a:r>
              <a:rPr lang="en-US" sz="2400" dirty="0"/>
              <a:t>, a </a:t>
            </a:r>
            <a:r>
              <a:rPr lang="en-US" sz="2400" dirty="0" err="1"/>
              <a:t>slike</a:t>
            </a:r>
            <a:r>
              <a:rPr lang="en-US" sz="2400" dirty="0"/>
              <a:t> </a:t>
            </a:r>
            <a:r>
              <a:rPr lang="en-US" sz="2400" dirty="0" err="1"/>
              <a:t>ljepše</a:t>
            </a:r>
            <a:r>
              <a:rPr lang="en-US" sz="2400" dirty="0"/>
              <a:t>.</a:t>
            </a:r>
          </a:p>
          <a:p>
            <a:r>
              <a:rPr lang="en-US" sz="2400" dirty="0" err="1"/>
              <a:t>Promjenom</a:t>
            </a:r>
            <a:r>
              <a:rPr lang="en-US" sz="2400" dirty="0"/>
              <a:t> </a:t>
            </a:r>
            <a:r>
              <a:rPr lang="en-US" sz="2400" dirty="0" err="1"/>
              <a:t>veličine</a:t>
            </a:r>
            <a:r>
              <a:rPr lang="en-US" sz="2400" dirty="0"/>
              <a:t> </a:t>
            </a:r>
            <a:r>
              <a:rPr lang="en-US" sz="2400" dirty="0" err="1"/>
              <a:t>slike</a:t>
            </a:r>
            <a:r>
              <a:rPr lang="en-US" sz="2400" dirty="0"/>
              <a:t> </a:t>
            </a:r>
            <a:r>
              <a:rPr lang="en-US" sz="2400" dirty="0" err="1"/>
              <a:t>mijenja</a:t>
            </a:r>
            <a:r>
              <a:rPr lang="en-US" sz="2400" dirty="0"/>
              <a:t> se </a:t>
            </a:r>
            <a:r>
              <a:rPr lang="en-US" sz="2400" dirty="0" err="1"/>
              <a:t>i</a:t>
            </a:r>
            <a:r>
              <a:rPr lang="en-US" sz="2400" dirty="0"/>
              <a:t> </a:t>
            </a:r>
            <a:r>
              <a:rPr lang="en-US" sz="2400" dirty="0" err="1"/>
              <a:t>njen</a:t>
            </a:r>
            <a:r>
              <a:rPr lang="en-US" sz="2400" dirty="0"/>
              <a:t> </a:t>
            </a:r>
            <a:r>
              <a:rPr lang="en-US" sz="2400" dirty="0" err="1"/>
              <a:t>kvalitet</a:t>
            </a:r>
            <a:r>
              <a:rPr lang="en-US" sz="2400" dirty="0"/>
              <a:t>.</a:t>
            </a:r>
          </a:p>
          <a:p>
            <a:endParaRPr lang="en-US" sz="1800" dirty="0"/>
          </a:p>
        </p:txBody>
      </p:sp>
    </p:spTree>
    <p:extLst>
      <p:ext uri="{BB962C8B-B14F-4D97-AF65-F5344CB8AC3E}">
        <p14:creationId xmlns:p14="http://schemas.microsoft.com/office/powerpoint/2010/main" val="339599844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Freeform: Shape 9">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2" name="Group 11">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3"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4"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5"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6"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7"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8"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a:extLst>
              <a:ext uri="{FF2B5EF4-FFF2-40B4-BE49-F238E27FC236}">
                <a16:creationId xmlns:a16="http://schemas.microsoft.com/office/drawing/2014/main" id="{E5F2BF75-911B-4A20-A44F-AA45C62D9BC3}"/>
              </a:ext>
            </a:extLst>
          </p:cNvPr>
          <p:cNvSpPr>
            <a:spLocks noGrp="1"/>
          </p:cNvSpPr>
          <p:nvPr>
            <p:ph type="title"/>
          </p:nvPr>
        </p:nvSpPr>
        <p:spPr>
          <a:xfrm>
            <a:off x="535020" y="685800"/>
            <a:ext cx="2780271" cy="5105400"/>
          </a:xfrm>
        </p:spPr>
        <p:txBody>
          <a:bodyPr>
            <a:normAutofit/>
          </a:bodyPr>
          <a:lstStyle/>
          <a:p>
            <a:r>
              <a:rPr lang="sr-Latn-ME" sz="4000" dirty="0">
                <a:solidFill>
                  <a:srgbClr val="FFFFFF"/>
                </a:solidFill>
              </a:rPr>
              <a:t>Rezolucija</a:t>
            </a:r>
            <a:endParaRPr lang="en-US" sz="4000" dirty="0">
              <a:solidFill>
                <a:srgbClr val="FFFFFF"/>
              </a:solidFill>
            </a:endParaRPr>
          </a:p>
        </p:txBody>
      </p:sp>
      <p:graphicFrame>
        <p:nvGraphicFramePr>
          <p:cNvPr id="5" name="Content Placeholder 2">
            <a:extLst>
              <a:ext uri="{FF2B5EF4-FFF2-40B4-BE49-F238E27FC236}">
                <a16:creationId xmlns:a16="http://schemas.microsoft.com/office/drawing/2014/main" id="{C69A3051-92AF-4D2D-AE9B-835CA4197760}"/>
              </a:ext>
            </a:extLst>
          </p:cNvPr>
          <p:cNvGraphicFramePr>
            <a:graphicFrameLocks noGrp="1"/>
          </p:cNvGraphicFramePr>
          <p:nvPr>
            <p:ph idx="1"/>
            <p:extLst>
              <p:ext uri="{D42A27DB-BD31-4B8C-83A1-F6EECF244321}">
                <p14:modId xmlns:p14="http://schemas.microsoft.com/office/powerpoint/2010/main" val="3336742491"/>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6141143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5"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05327-5429-4484-8ECD-AB98CA2001E2}"/>
              </a:ext>
            </a:extLst>
          </p:cNvPr>
          <p:cNvSpPr>
            <a:spLocks noGrp="1"/>
          </p:cNvSpPr>
          <p:nvPr>
            <p:ph type="title"/>
          </p:nvPr>
        </p:nvSpPr>
        <p:spPr>
          <a:xfrm>
            <a:off x="801098" y="1396289"/>
            <a:ext cx="6387102" cy="1325563"/>
          </a:xfrm>
        </p:spPr>
        <p:txBody>
          <a:bodyPr>
            <a:normAutofit/>
          </a:bodyPr>
          <a:lstStyle/>
          <a:p>
            <a:r>
              <a:rPr lang="sr-Latn-ME" dirty="0"/>
              <a:t>Programi za rad sa rasterskom grafikom</a:t>
            </a:r>
            <a:endParaRPr lang="en-US" dirty="0"/>
          </a:p>
        </p:txBody>
      </p:sp>
      <p:sp>
        <p:nvSpPr>
          <p:cNvPr id="3" name="Content Placeholder 2">
            <a:extLst>
              <a:ext uri="{FF2B5EF4-FFF2-40B4-BE49-F238E27FC236}">
                <a16:creationId xmlns:a16="http://schemas.microsoft.com/office/drawing/2014/main" id="{D59F10C3-A11F-4EDB-AB39-9EA0182E4EB8}"/>
              </a:ext>
            </a:extLst>
          </p:cNvPr>
          <p:cNvSpPr>
            <a:spLocks noGrp="1"/>
          </p:cNvSpPr>
          <p:nvPr>
            <p:ph idx="1"/>
          </p:nvPr>
        </p:nvSpPr>
        <p:spPr>
          <a:xfrm>
            <a:off x="805542" y="2871982"/>
            <a:ext cx="6382657" cy="3181684"/>
          </a:xfrm>
        </p:spPr>
        <p:txBody>
          <a:bodyPr anchor="t">
            <a:normAutofit/>
          </a:bodyPr>
          <a:lstStyle/>
          <a:p>
            <a:r>
              <a:rPr lang="en-US" sz="2400" dirty="0" err="1"/>
              <a:t>Profesionalni</a:t>
            </a:r>
            <a:r>
              <a:rPr lang="en-US" sz="2400" dirty="0"/>
              <a:t>:</a:t>
            </a:r>
          </a:p>
          <a:p>
            <a:pPr lvl="1">
              <a:buFont typeface="Wingdings" panose="05000000000000000000" pitchFamily="2" charset="2"/>
              <a:buChar char="ü"/>
            </a:pPr>
            <a:r>
              <a:rPr lang="en-US" dirty="0"/>
              <a:t>Adobe Photoshop</a:t>
            </a:r>
          </a:p>
          <a:p>
            <a:pPr lvl="1">
              <a:buFont typeface="Wingdings" panose="05000000000000000000" pitchFamily="2" charset="2"/>
              <a:buChar char="ü"/>
            </a:pPr>
            <a:r>
              <a:rPr lang="en-US" dirty="0"/>
              <a:t>Corel Photo-Paint</a:t>
            </a:r>
          </a:p>
          <a:p>
            <a:r>
              <a:rPr lang="en-US" sz="2400" dirty="0" err="1"/>
              <a:t>Besplatni</a:t>
            </a:r>
            <a:r>
              <a:rPr lang="en-US" sz="2400" dirty="0"/>
              <a:t>:</a:t>
            </a:r>
          </a:p>
          <a:p>
            <a:pPr lvl="1">
              <a:buFont typeface="Wingdings" panose="05000000000000000000" pitchFamily="2" charset="2"/>
              <a:buChar char="ü"/>
            </a:pPr>
            <a:r>
              <a:rPr lang="en-US" dirty="0"/>
              <a:t>MS Paint</a:t>
            </a:r>
          </a:p>
          <a:p>
            <a:pPr lvl="1">
              <a:buFont typeface="Wingdings" panose="05000000000000000000" pitchFamily="2" charset="2"/>
              <a:buChar char="ü"/>
            </a:pPr>
            <a:r>
              <a:rPr lang="en-US" dirty="0"/>
              <a:t>GIMP</a:t>
            </a:r>
          </a:p>
          <a:p>
            <a:endParaRPr lang="en-US" sz="1800" dirty="0"/>
          </a:p>
        </p:txBody>
      </p:sp>
      <p:sp>
        <p:nvSpPr>
          <p:cNvPr id="12" name="Freeform: Shape 11">
            <a:extLst>
              <a:ext uri="{FF2B5EF4-FFF2-40B4-BE49-F238E27FC236}">
                <a16:creationId xmlns:a16="http://schemas.microsoft.com/office/drawing/2014/main" id="{2C6A2225-94AF-4BC4-98F4-77746E7B10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25108" y="1"/>
            <a:ext cx="4666892" cy="3612937"/>
          </a:xfrm>
          <a:custGeom>
            <a:avLst/>
            <a:gdLst>
              <a:gd name="connsiteX0" fmla="*/ 192227 w 4666892"/>
              <a:gd name="connsiteY0" fmla="*/ 0 h 3612937"/>
              <a:gd name="connsiteX1" fmla="*/ 4666892 w 4666892"/>
              <a:gd name="connsiteY1" fmla="*/ 0 h 3612937"/>
              <a:gd name="connsiteX2" fmla="*/ 4666892 w 4666892"/>
              <a:gd name="connsiteY2" fmla="*/ 2643684 h 3612937"/>
              <a:gd name="connsiteX3" fmla="*/ 4657487 w 4666892"/>
              <a:gd name="connsiteY3" fmla="*/ 2656262 h 3612937"/>
              <a:gd name="connsiteX4" fmla="*/ 2628900 w 4666892"/>
              <a:gd name="connsiteY4" fmla="*/ 3612937 h 3612937"/>
              <a:gd name="connsiteX5" fmla="*/ 0 w 4666892"/>
              <a:gd name="connsiteY5" fmla="*/ 984037 h 3612937"/>
              <a:gd name="connsiteX6" fmla="*/ 118190 w 4666892"/>
              <a:gd name="connsiteY6" fmla="*/ 202283 h 3612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666892" h="3612937">
                <a:moveTo>
                  <a:pt x="192227" y="0"/>
                </a:moveTo>
                <a:lnTo>
                  <a:pt x="4666892" y="0"/>
                </a:lnTo>
                <a:lnTo>
                  <a:pt x="4666892" y="2643684"/>
                </a:lnTo>
                <a:lnTo>
                  <a:pt x="4657487" y="2656262"/>
                </a:lnTo>
                <a:cubicBezTo>
                  <a:pt x="4175308" y="3240527"/>
                  <a:pt x="3445594" y="3612937"/>
                  <a:pt x="2628900" y="3612937"/>
                </a:cubicBezTo>
                <a:cubicBezTo>
                  <a:pt x="1176999" y="3612937"/>
                  <a:pt x="0" y="2435938"/>
                  <a:pt x="0" y="984037"/>
                </a:cubicBezTo>
                <a:cubicBezTo>
                  <a:pt x="0" y="711806"/>
                  <a:pt x="41379" y="449239"/>
                  <a:pt x="118190" y="202283"/>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Picture 6" descr="A close up of a device&#10;&#10;Description automatically generated">
            <a:extLst>
              <a:ext uri="{FF2B5EF4-FFF2-40B4-BE49-F238E27FC236}">
                <a16:creationId xmlns:a16="http://schemas.microsoft.com/office/drawing/2014/main" id="{C52A704B-4CCE-4824-B7F3-DC7E138509D2}"/>
              </a:ext>
            </a:extLst>
          </p:cNvPr>
          <p:cNvPicPr>
            <a:picLocks noChangeAspect="1"/>
          </p:cNvPicPr>
          <p:nvPr/>
        </p:nvPicPr>
        <p:blipFill rotWithShape="1">
          <a:blip r:embed="rId2">
            <a:extLst>
              <a:ext uri="{28A0092B-C50C-407E-A947-70E740481C1C}">
                <a14:useLocalDpi xmlns:a14="http://schemas.microsoft.com/office/drawing/2010/main" val="0"/>
              </a:ext>
            </a:extLst>
          </a:blip>
          <a:srcRect t="12484" r="-4" b="10923"/>
          <a:stretch/>
        </p:blipFill>
        <p:spPr>
          <a:xfrm>
            <a:off x="7689829" y="10"/>
            <a:ext cx="4502173" cy="3448209"/>
          </a:xfrm>
          <a:custGeom>
            <a:avLst/>
            <a:gdLst>
              <a:gd name="connsiteX0" fmla="*/ 205627 w 4502173"/>
              <a:gd name="connsiteY0" fmla="*/ 0 h 3448219"/>
              <a:gd name="connsiteX1" fmla="*/ 4502173 w 4502173"/>
              <a:gd name="connsiteY1" fmla="*/ 0 h 3448219"/>
              <a:gd name="connsiteX2" fmla="*/ 4502173 w 4502173"/>
              <a:gd name="connsiteY2" fmla="*/ 2368934 h 3448219"/>
              <a:gd name="connsiteX3" fmla="*/ 4365663 w 4502173"/>
              <a:gd name="connsiteY3" fmla="*/ 2551486 h 3448219"/>
              <a:gd name="connsiteX4" fmla="*/ 2464181 w 4502173"/>
              <a:gd name="connsiteY4" fmla="*/ 3448219 h 3448219"/>
              <a:gd name="connsiteX5" fmla="*/ 0 w 4502173"/>
              <a:gd name="connsiteY5" fmla="*/ 984038 h 3448219"/>
              <a:gd name="connsiteX6" fmla="*/ 193648 w 4502173"/>
              <a:gd name="connsiteY6" fmla="*/ 24867 h 34482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02173" h="3448219">
                <a:moveTo>
                  <a:pt x="205627" y="0"/>
                </a:moveTo>
                <a:lnTo>
                  <a:pt x="4502173" y="0"/>
                </a:lnTo>
                <a:lnTo>
                  <a:pt x="4502173" y="2368934"/>
                </a:lnTo>
                <a:lnTo>
                  <a:pt x="4365663" y="2551486"/>
                </a:lnTo>
                <a:cubicBezTo>
                  <a:pt x="3913696" y="3099144"/>
                  <a:pt x="3229704" y="3448219"/>
                  <a:pt x="2464181" y="3448219"/>
                </a:cubicBezTo>
                <a:cubicBezTo>
                  <a:pt x="1103251" y="3448219"/>
                  <a:pt x="0" y="2344968"/>
                  <a:pt x="0" y="984038"/>
                </a:cubicBezTo>
                <a:cubicBezTo>
                  <a:pt x="0" y="643806"/>
                  <a:pt x="68954" y="319678"/>
                  <a:pt x="193648" y="24867"/>
                </a:cubicBezTo>
                <a:close/>
              </a:path>
            </a:pathLst>
          </a:custGeom>
        </p:spPr>
      </p:pic>
      <p:sp>
        <p:nvSpPr>
          <p:cNvPr id="14" name="Freeform: Shape 13">
            <a:extLst>
              <a:ext uri="{FF2B5EF4-FFF2-40B4-BE49-F238E27FC236}">
                <a16:creationId xmlns:a16="http://schemas.microsoft.com/office/drawing/2014/main" id="{648F5915-2CE1-4F74-88C5-D4366893D2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4737" y="3918051"/>
            <a:ext cx="3587263" cy="2939948"/>
          </a:xfrm>
          <a:custGeom>
            <a:avLst/>
            <a:gdLst>
              <a:gd name="connsiteX0" fmla="*/ 2070613 w 3587263"/>
              <a:gd name="connsiteY0" fmla="*/ 0 h 2939948"/>
              <a:gd name="connsiteX1" fmla="*/ 3534758 w 3587263"/>
              <a:gd name="connsiteY1" fmla="*/ 606469 h 2939948"/>
              <a:gd name="connsiteX2" fmla="*/ 3587263 w 3587263"/>
              <a:gd name="connsiteY2" fmla="*/ 664240 h 2939948"/>
              <a:gd name="connsiteX3" fmla="*/ 3587263 w 3587263"/>
              <a:gd name="connsiteY3" fmla="*/ 2939948 h 2939948"/>
              <a:gd name="connsiteX4" fmla="*/ 193241 w 3587263"/>
              <a:gd name="connsiteY4" fmla="*/ 2939948 h 2939948"/>
              <a:gd name="connsiteX5" fmla="*/ 162719 w 3587263"/>
              <a:gd name="connsiteY5" fmla="*/ 2876589 h 2939948"/>
              <a:gd name="connsiteX6" fmla="*/ 0 w 3587263"/>
              <a:gd name="connsiteY6" fmla="*/ 2070613 h 2939948"/>
              <a:gd name="connsiteX7" fmla="*/ 2070613 w 3587263"/>
              <a:gd name="connsiteY7" fmla="*/ 0 h 29399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87263" h="2939948">
                <a:moveTo>
                  <a:pt x="2070613" y="0"/>
                </a:moveTo>
                <a:cubicBezTo>
                  <a:pt x="2642397" y="0"/>
                  <a:pt x="3160050" y="231761"/>
                  <a:pt x="3534758" y="606469"/>
                </a:cubicBezTo>
                <a:lnTo>
                  <a:pt x="3587263" y="664240"/>
                </a:lnTo>
                <a:lnTo>
                  <a:pt x="3587263" y="2939948"/>
                </a:lnTo>
                <a:lnTo>
                  <a:pt x="193241" y="2939948"/>
                </a:lnTo>
                <a:lnTo>
                  <a:pt x="162719" y="2876589"/>
                </a:lnTo>
                <a:cubicBezTo>
                  <a:pt x="57940" y="2628865"/>
                  <a:pt x="0" y="2356505"/>
                  <a:pt x="0" y="2070613"/>
                </a:cubicBezTo>
                <a:cubicBezTo>
                  <a:pt x="0" y="927045"/>
                  <a:pt x="927045" y="0"/>
                  <a:pt x="2070613"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descr="A close up of a sign&#10;&#10;Description automatically generated">
            <a:extLst>
              <a:ext uri="{FF2B5EF4-FFF2-40B4-BE49-F238E27FC236}">
                <a16:creationId xmlns:a16="http://schemas.microsoft.com/office/drawing/2014/main" id="{817B8DBC-8928-4484-B0CF-C854EB7EC877}"/>
              </a:ext>
            </a:extLst>
          </p:cNvPr>
          <p:cNvPicPr>
            <a:picLocks noChangeAspect="1"/>
          </p:cNvPicPr>
          <p:nvPr/>
        </p:nvPicPr>
        <p:blipFill rotWithShape="1">
          <a:blip r:embed="rId3">
            <a:extLst>
              <a:ext uri="{28A0092B-C50C-407E-A947-70E740481C1C}">
                <a14:useLocalDpi xmlns:a14="http://schemas.microsoft.com/office/drawing/2010/main" val="0"/>
              </a:ext>
            </a:extLst>
          </a:blip>
          <a:srcRect t="6040" r="1" b="12871"/>
          <a:stretch/>
        </p:blipFill>
        <p:spPr>
          <a:xfrm>
            <a:off x="8768827" y="4082141"/>
            <a:ext cx="3423175" cy="2775859"/>
          </a:xfrm>
          <a:custGeom>
            <a:avLst/>
            <a:gdLst>
              <a:gd name="connsiteX0" fmla="*/ 1906524 w 3423175"/>
              <a:gd name="connsiteY0" fmla="*/ 0 h 2775859"/>
              <a:gd name="connsiteX1" fmla="*/ 3377691 w 3423175"/>
              <a:gd name="connsiteY1" fmla="*/ 693798 h 2775859"/>
              <a:gd name="connsiteX2" fmla="*/ 3423175 w 3423175"/>
              <a:gd name="connsiteY2" fmla="*/ 754624 h 2775859"/>
              <a:gd name="connsiteX3" fmla="*/ 3423175 w 3423175"/>
              <a:gd name="connsiteY3" fmla="*/ 2775859 h 2775859"/>
              <a:gd name="connsiteX4" fmla="*/ 211114 w 3423175"/>
              <a:gd name="connsiteY4" fmla="*/ 2775859 h 2775859"/>
              <a:gd name="connsiteX5" fmla="*/ 149824 w 3423175"/>
              <a:gd name="connsiteY5" fmla="*/ 2648629 h 2775859"/>
              <a:gd name="connsiteX6" fmla="*/ 0 w 3423175"/>
              <a:gd name="connsiteY6" fmla="*/ 1906524 h 2775859"/>
              <a:gd name="connsiteX7" fmla="*/ 1906524 w 3423175"/>
              <a:gd name="connsiteY7" fmla="*/ 0 h 27758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23175" h="2775859">
                <a:moveTo>
                  <a:pt x="1906524" y="0"/>
                </a:moveTo>
                <a:cubicBezTo>
                  <a:pt x="2498805" y="0"/>
                  <a:pt x="3028006" y="270078"/>
                  <a:pt x="3377691" y="693798"/>
                </a:cubicBezTo>
                <a:lnTo>
                  <a:pt x="3423175" y="754624"/>
                </a:lnTo>
                <a:lnTo>
                  <a:pt x="3423175" y="2775859"/>
                </a:lnTo>
                <a:lnTo>
                  <a:pt x="211114" y="2775859"/>
                </a:lnTo>
                <a:lnTo>
                  <a:pt x="149824" y="2648629"/>
                </a:lnTo>
                <a:cubicBezTo>
                  <a:pt x="53349" y="2420536"/>
                  <a:pt x="0" y="2169760"/>
                  <a:pt x="0" y="1906524"/>
                </a:cubicBezTo>
                <a:cubicBezTo>
                  <a:pt x="0" y="853580"/>
                  <a:pt x="853580" y="0"/>
                  <a:pt x="1906524" y="0"/>
                </a:cubicBezTo>
                <a:close/>
              </a:path>
            </a:pathLst>
          </a:custGeom>
        </p:spPr>
      </p:pic>
    </p:spTree>
    <p:extLst>
      <p:ext uri="{BB962C8B-B14F-4D97-AF65-F5344CB8AC3E}">
        <p14:creationId xmlns:p14="http://schemas.microsoft.com/office/powerpoint/2010/main" val="230408086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3">
      <a:majorFont>
        <a:latin typeface="Book Antiqua"/>
        <a:ea typeface=""/>
        <a:cs typeface=""/>
      </a:majorFont>
      <a:minorFont>
        <a:latin typeface="Book Antiqu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680</Words>
  <Application>Microsoft Office PowerPoint</Application>
  <PresentationFormat>Widescreen</PresentationFormat>
  <Paragraphs>49</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Book Antiqua</vt:lpstr>
      <vt:lpstr>Calibri</vt:lpstr>
      <vt:lpstr>Wingdings</vt:lpstr>
      <vt:lpstr>Office Theme</vt:lpstr>
      <vt:lpstr>RASTERSKA GRAFIKA</vt:lpstr>
      <vt:lpstr>Šta je rasterska grafika?</vt:lpstr>
      <vt:lpstr>Piksel</vt:lpstr>
      <vt:lpstr>RGB</vt:lpstr>
      <vt:lpstr>CMYK</vt:lpstr>
      <vt:lpstr>DUBINA BOJE</vt:lpstr>
      <vt:lpstr>Rezolucija</vt:lpstr>
      <vt:lpstr>Rezolucija</vt:lpstr>
      <vt:lpstr>Programi za rad sa rasterskom grafikom</vt:lpstr>
      <vt:lpstr>Formati za rad sa rasterskom grafikom</vt:lpstr>
      <vt:lpstr>Formati za rad sa rasterskom grafikom</vt:lpstr>
      <vt:lpstr>Formati za rad sa rasterskom grafikom</vt:lpstr>
      <vt:lpstr>Formati za rad sa rasterskom grafikom</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RASTERSKA GRAFIKA</dc:title>
  <dc:creator>marija z</dc:creator>
  <cp:lastModifiedBy>marija z</cp:lastModifiedBy>
  <cp:revision>2</cp:revision>
  <dcterms:created xsi:type="dcterms:W3CDTF">2018-11-04T17:44:19Z</dcterms:created>
  <dcterms:modified xsi:type="dcterms:W3CDTF">2018-11-04T17:50:33Z</dcterms:modified>
</cp:coreProperties>
</file>