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Caveat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aveat-bold.fntdata"/><Relationship Id="rId14" Type="http://schemas.openxmlformats.org/officeDocument/2006/relationships/font" Target="fonts/Cave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0-11-24T05:57:51.680">
    <p:pos x="6000" y="0"/>
    <p:text>-Asus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2611808" y="3428998"/>
            <a:ext cx="5518066" cy="2268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772274" y="2268786"/>
            <a:ext cx="5357600" cy="11602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0">
            <a:noAutofit/>
          </a:bodyPr>
          <a:lstStyle>
            <a:lvl1pPr lv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None/>
              <a:defRPr b="0" sz="18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None/>
              <a:defRPr sz="1800"/>
            </a:lvl2pPr>
            <a:lvl3pPr lvl="2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440"/>
              <a:buNone/>
              <a:defRPr sz="1600"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" name="Google Shape;23;p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b="0" i="0" sz="2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1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1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1"/>
          <p:cNvSpPr txBox="1"/>
          <p:nvPr>
            <p:ph type="title"/>
          </p:nvPr>
        </p:nvSpPr>
        <p:spPr>
          <a:xfrm>
            <a:off x="2611808" y="808056"/>
            <a:ext cx="7954091" cy="1077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1"/>
          <p:cNvSpPr txBox="1"/>
          <p:nvPr>
            <p:ph idx="1" type="body"/>
          </p:nvPr>
        </p:nvSpPr>
        <p:spPr>
          <a:xfrm rot="5400000">
            <a:off x="4672955" y="152760"/>
            <a:ext cx="3997828" cy="77965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104" name="Google Shape;104;p11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1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1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2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2"/>
          <p:cNvSpPr txBox="1"/>
          <p:nvPr>
            <p:ph type="title"/>
          </p:nvPr>
        </p:nvSpPr>
        <p:spPr>
          <a:xfrm rot="5400000">
            <a:off x="7280577" y="2764621"/>
            <a:ext cx="5244126" cy="1326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2"/>
          <p:cNvSpPr txBox="1"/>
          <p:nvPr>
            <p:ph idx="1" type="body"/>
          </p:nvPr>
        </p:nvSpPr>
        <p:spPr>
          <a:xfrm rot="5400000">
            <a:off x="3302435" y="276725"/>
            <a:ext cx="5079534" cy="6466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113" name="Google Shape;113;p12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2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2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" name="Google Shape;32;p3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5"/>
          <p:cNvSpPr txBox="1"/>
          <p:nvPr>
            <p:ph type="title"/>
          </p:nvPr>
        </p:nvSpPr>
        <p:spPr>
          <a:xfrm>
            <a:off x="2609873" y="3147254"/>
            <a:ext cx="7956560" cy="14247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" type="body"/>
          </p:nvPr>
        </p:nvSpPr>
        <p:spPr>
          <a:xfrm>
            <a:off x="2773968" y="2268786"/>
            <a:ext cx="7791931" cy="8784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0">
            <a:noAutofit/>
          </a:bodyPr>
          <a:lstStyle>
            <a:lvl1pPr indent="-228600" lvl="0" marL="45720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44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6"/>
          <p:cNvSpPr txBox="1"/>
          <p:nvPr>
            <p:ph type="title"/>
          </p:nvPr>
        </p:nvSpPr>
        <p:spPr>
          <a:xfrm>
            <a:off x="2609873" y="805817"/>
            <a:ext cx="7950984" cy="1081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" type="body"/>
          </p:nvPr>
        </p:nvSpPr>
        <p:spPr>
          <a:xfrm>
            <a:off x="2605374" y="2052116"/>
            <a:ext cx="3891960" cy="3997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2" type="body"/>
          </p:nvPr>
        </p:nvSpPr>
        <p:spPr>
          <a:xfrm>
            <a:off x="6666636" y="2052114"/>
            <a:ext cx="3894222" cy="3997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6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7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7"/>
          <p:cNvSpPr txBox="1"/>
          <p:nvPr>
            <p:ph type="title"/>
          </p:nvPr>
        </p:nvSpPr>
        <p:spPr>
          <a:xfrm>
            <a:off x="2609873" y="805818"/>
            <a:ext cx="7956560" cy="107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" type="body"/>
          </p:nvPr>
        </p:nvSpPr>
        <p:spPr>
          <a:xfrm>
            <a:off x="2609285" y="2052115"/>
            <a:ext cx="3896467" cy="7138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  <a:defRPr b="0" sz="2200" cap="none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440"/>
              <a:buNone/>
              <a:defRPr b="1" sz="1600"/>
            </a:lvl9pPr>
          </a:lstStyle>
          <a:p/>
        </p:txBody>
      </p:sp>
      <p:sp>
        <p:nvSpPr>
          <p:cNvPr id="64" name="Google Shape;64;p7"/>
          <p:cNvSpPr txBox="1"/>
          <p:nvPr>
            <p:ph idx="2" type="body"/>
          </p:nvPr>
        </p:nvSpPr>
        <p:spPr>
          <a:xfrm>
            <a:off x="2609285" y="2851331"/>
            <a:ext cx="3893623" cy="30714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3" type="body"/>
          </p:nvPr>
        </p:nvSpPr>
        <p:spPr>
          <a:xfrm>
            <a:off x="6666634" y="2052115"/>
            <a:ext cx="3899798" cy="7138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  <a:defRPr b="0" sz="2200" cap="none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440"/>
              <a:buNone/>
              <a:defRPr b="1" sz="1600"/>
            </a:lvl9pPr>
          </a:lstStyle>
          <a:p/>
        </p:txBody>
      </p:sp>
      <p:sp>
        <p:nvSpPr>
          <p:cNvPr id="66" name="Google Shape;66;p7"/>
          <p:cNvSpPr txBox="1"/>
          <p:nvPr>
            <p:ph idx="4" type="body"/>
          </p:nvPr>
        </p:nvSpPr>
        <p:spPr>
          <a:xfrm>
            <a:off x="6666635" y="2851331"/>
            <a:ext cx="3899798" cy="30714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67" name="Google Shape;67;p7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8"/>
          <p:cNvSpPr txBox="1"/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8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8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7" name="Google Shape;77;p8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9"/>
          <p:cNvSpPr txBox="1"/>
          <p:nvPr>
            <p:ph type="title"/>
          </p:nvPr>
        </p:nvSpPr>
        <p:spPr>
          <a:xfrm>
            <a:off x="1970323" y="1282451"/>
            <a:ext cx="2664361" cy="19032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9"/>
          <p:cNvSpPr txBox="1"/>
          <p:nvPr>
            <p:ph idx="1" type="body"/>
          </p:nvPr>
        </p:nvSpPr>
        <p:spPr>
          <a:xfrm>
            <a:off x="5120154" y="805818"/>
            <a:ext cx="5446278" cy="5244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3147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20"/>
              <a:buChar char="▪"/>
              <a:defRPr/>
            </a:lvl1pPr>
            <a:lvl2pPr indent="-331469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indent="-331469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indent="-331469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indent="-33147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indent="-33147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indent="-33147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indent="-33147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indent="-33147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idx="2" type="body"/>
          </p:nvPr>
        </p:nvSpPr>
        <p:spPr>
          <a:xfrm>
            <a:off x="1970322" y="3186154"/>
            <a:ext cx="2664361" cy="23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26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8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900"/>
              <a:buNone/>
              <a:defRPr sz="1000"/>
            </a:lvl9pPr>
          </a:lstStyle>
          <a:p/>
        </p:txBody>
      </p:sp>
      <p:sp>
        <p:nvSpPr>
          <p:cNvPr id="85" name="Google Shape;85;p9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9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9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0"/>
          <p:cNvSpPr/>
          <p:nvPr>
            <p:ph idx="2" type="pic"/>
          </p:nvPr>
        </p:nvSpPr>
        <p:spPr>
          <a:xfrm>
            <a:off x="6747062" y="3229"/>
            <a:ext cx="4629734" cy="6858000"/>
          </a:xfrm>
          <a:prstGeom prst="rect">
            <a:avLst/>
          </a:prstGeom>
          <a:solidFill>
            <a:schemeClr val="lt1">
              <a:alpha val="9803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52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52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16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SzPts val="18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0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0"/>
          <p:cNvSpPr txBox="1"/>
          <p:nvPr>
            <p:ph type="title"/>
          </p:nvPr>
        </p:nvSpPr>
        <p:spPr>
          <a:xfrm>
            <a:off x="1971241" y="1282452"/>
            <a:ext cx="3970986" cy="19004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0"/>
          <p:cNvSpPr txBox="1"/>
          <p:nvPr>
            <p:ph idx="1" type="body"/>
          </p:nvPr>
        </p:nvSpPr>
        <p:spPr>
          <a:xfrm>
            <a:off x="1970322" y="3182928"/>
            <a:ext cx="3971874" cy="2386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000"/>
            </a:lvl1pPr>
            <a:lvl2pPr indent="-228600" lvl="1" marL="914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26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8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900"/>
              <a:buNone/>
              <a:defRPr sz="1000"/>
            </a:lvl9pPr>
          </a:lstStyle>
          <a:p/>
        </p:txBody>
      </p:sp>
      <p:sp>
        <p:nvSpPr>
          <p:cNvPr id="95" name="Google Shape;95;p10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0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0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3.jpg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9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b="0" i="0" sz="3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1469" lvl="1" marL="9144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620"/>
              <a:buFont typeface="Noto Sans Symbols"/>
              <a:buChar char="▪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0039" lvl="2" marL="13716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▪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8610" lvl="3" marL="18288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260"/>
              <a:buFont typeface="Noto Sans Symbols"/>
              <a:buChar char="▪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7179" lvl="4" marL="22860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7179" lvl="5" marL="27432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7179" lvl="6" marL="32004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7179" lvl="7" marL="3657600" marR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7179" lvl="8" marL="4114800" marR="0" rtl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SzPts val="108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182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anchorCtr="0" anchor="b" bIns="18275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comments" Target="../comments/comment1.xml"/><Relationship Id="rId4" Type="http://schemas.openxmlformats.org/officeDocument/2006/relationships/image" Target="../media/image8.png"/><Relationship Id="rId5" Type="http://schemas.openxmlformats.org/officeDocument/2006/relationships/hyperlink" Target="http://pngimg.com/download/36052" TargetMode="External"/><Relationship Id="rId6" Type="http://schemas.openxmlformats.org/officeDocument/2006/relationships/hyperlink" Target="https://creativecommons.org/licenses/by-nc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 txBox="1"/>
          <p:nvPr>
            <p:ph type="ctrTitle"/>
          </p:nvPr>
        </p:nvSpPr>
        <p:spPr>
          <a:xfrm>
            <a:off x="2611808" y="3428998"/>
            <a:ext cx="5518066" cy="2268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GB" sz="5400"/>
              <a:t>Conditional sentences</a:t>
            </a:r>
            <a:br>
              <a:rPr lang="en-GB" sz="5400"/>
            </a:br>
            <a:r>
              <a:rPr lang="en-GB" sz="5400"/>
              <a:t>type 2  </a:t>
            </a:r>
            <a:endParaRPr/>
          </a:p>
        </p:txBody>
      </p:sp>
      <p:sp>
        <p:nvSpPr>
          <p:cNvPr id="121" name="Google Shape;121;p13"/>
          <p:cNvSpPr txBox="1"/>
          <p:nvPr>
            <p:ph idx="1" type="subTitle"/>
          </p:nvPr>
        </p:nvSpPr>
        <p:spPr>
          <a:xfrm>
            <a:off x="2772274" y="2268786"/>
            <a:ext cx="5357600" cy="11602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en-GB" sz="3200">
                <a:latin typeface="Arial"/>
                <a:ea typeface="Arial"/>
                <a:cs typeface="Arial"/>
                <a:sym typeface="Arial"/>
              </a:rPr>
              <a:t>.              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"/>
          <p:cNvSpPr txBox="1"/>
          <p:nvPr/>
        </p:nvSpPr>
        <p:spPr>
          <a:xfrm>
            <a:off x="2809461" y="901148"/>
            <a:ext cx="633453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2663687" y="636104"/>
            <a:ext cx="648031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Conditional sentences are statements discussing known factors or hypothetical situations and their consequences. Complete conditional sentences contain a conditional clause (often referred to as the if-clause) and the consequence.</a:t>
            </a:r>
            <a:endParaRPr/>
          </a:p>
        </p:txBody>
      </p:sp>
      <p:sp>
        <p:nvSpPr>
          <p:cNvPr id="128" name="Google Shape;128;p14"/>
          <p:cNvSpPr txBox="1"/>
          <p:nvPr>
            <p:ph type="title"/>
          </p:nvPr>
        </p:nvSpPr>
        <p:spPr>
          <a:xfrm>
            <a:off x="2386521" y="636104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29" name="Google Shape;129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4661" y="2378476"/>
            <a:ext cx="7958331" cy="4071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6435" y="0"/>
            <a:ext cx="882594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"/>
          <p:cNvSpPr txBox="1"/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99"/>
              </a:buClr>
              <a:buSzPts val="3400"/>
              <a:buFont typeface="Georgia"/>
              <a:buNone/>
            </a:pPr>
            <a:r>
              <a:rPr b="1" i="0" lang="en-GB">
                <a:solidFill>
                  <a:srgbClr val="009999"/>
                </a:solidFill>
                <a:latin typeface="Georgia"/>
                <a:ea typeface="Georgia"/>
                <a:cs typeface="Georgia"/>
                <a:sym typeface="Georgia"/>
              </a:rPr>
              <a:t>The Second Conditional</a:t>
            </a:r>
            <a:br>
              <a:rPr b="1" i="0" lang="en-GB">
                <a:solidFill>
                  <a:srgbClr val="009999"/>
                </a:solidFill>
                <a:latin typeface="Georgia"/>
                <a:ea typeface="Georgia"/>
                <a:cs typeface="Georgia"/>
                <a:sym typeface="Georgia"/>
              </a:rPr>
            </a:br>
            <a:endParaRPr/>
          </a:p>
        </p:txBody>
      </p:sp>
      <p:sp>
        <p:nvSpPr>
          <p:cNvPr id="140" name="Google Shape;140;p16"/>
          <p:cNvSpPr txBox="1"/>
          <p:nvPr>
            <p:ph idx="1" type="body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60"/>
              <a:buNone/>
            </a:pPr>
            <a:r>
              <a:rPr b="0" i="0" lang="en-GB" sz="1400">
                <a:latin typeface="Georgia"/>
                <a:ea typeface="Georgia"/>
                <a:cs typeface="Georgia"/>
                <a:sym typeface="Georgia"/>
              </a:rPr>
              <a:t>It has two uses: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None/>
            </a:pPr>
            <a:r>
              <a:rPr b="0" i="0" lang="en-GB" sz="1400">
                <a:latin typeface="Georgia"/>
                <a:ea typeface="Georgia"/>
                <a:cs typeface="Georgia"/>
                <a:sym typeface="Georgia"/>
              </a:rPr>
              <a:t>First, we can use it to talk about things in the future that are probably not going to be true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Font typeface="Arial"/>
              <a:buChar char="•"/>
            </a:pP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If I </a:t>
            </a:r>
            <a:r>
              <a:rPr b="1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won</a:t>
            </a:r>
            <a:r>
              <a:rPr b="0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the lottery, I </a:t>
            </a:r>
            <a:r>
              <a:rPr b="1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would buy</a:t>
            </a:r>
            <a:r>
              <a:rPr b="0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a big house.(I probably won't win the lottery)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Font typeface="Arial"/>
              <a:buChar char="•"/>
            </a:pP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If I </a:t>
            </a:r>
            <a:r>
              <a:rPr b="1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met</a:t>
            </a: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 the Queen of England, I </a:t>
            </a:r>
            <a:r>
              <a:rPr b="1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would say</a:t>
            </a:r>
            <a:r>
              <a:rPr b="0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hello.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Font typeface="Arial"/>
              <a:buChar char="•"/>
            </a:pP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She </a:t>
            </a:r>
            <a:r>
              <a:rPr b="1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would travel</a:t>
            </a:r>
            <a:r>
              <a:rPr b="0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all over the world if she </a:t>
            </a:r>
            <a:r>
              <a:rPr b="1" i="0" lang="en-GB" sz="1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were</a:t>
            </a:r>
            <a:r>
              <a:rPr b="0" i="0" lang="en-GB" sz="1400">
                <a:solidFill>
                  <a:srgbClr val="9DDDBE"/>
                </a:solidFill>
                <a:latin typeface="Georgia"/>
                <a:ea typeface="Georgia"/>
                <a:cs typeface="Georgia"/>
                <a:sym typeface="Georgia"/>
              </a:rPr>
              <a:t> rich.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23"/>
              <a:buNone/>
            </a:pPr>
            <a:r>
              <a:rPr lang="en-GB" sz="1470">
                <a:latin typeface="Georgia"/>
                <a:ea typeface="Georgia"/>
                <a:cs typeface="Georgia"/>
                <a:sym typeface="Georgia"/>
              </a:rPr>
              <a:t>Second, we can use it to talk about something in the present which is impossible, because it's not true.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Font typeface="Arial"/>
              <a:buChar char="•"/>
            </a:pPr>
            <a:r>
              <a:rPr b="0" i="0" lang="en-GB" sz="1400">
                <a:solidFill>
                  <a:srgbClr val="11CD98"/>
                </a:solidFill>
                <a:latin typeface="Georgia"/>
                <a:ea typeface="Georgia"/>
                <a:cs typeface="Georgia"/>
                <a:sym typeface="Georgia"/>
              </a:rPr>
              <a:t>If I </a:t>
            </a:r>
            <a:r>
              <a:rPr b="1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had</a:t>
            </a:r>
            <a:r>
              <a:rPr b="0" i="0" lang="en-GB" sz="1400">
                <a:solidFill>
                  <a:srgbClr val="11CD98"/>
                </a:solidFill>
                <a:latin typeface="Georgia"/>
                <a:ea typeface="Georgia"/>
                <a:cs typeface="Georgia"/>
                <a:sym typeface="Georgia"/>
              </a:rPr>
              <a:t> his number, I </a:t>
            </a:r>
            <a:r>
              <a:rPr b="1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would call</a:t>
            </a:r>
            <a:r>
              <a:rPr b="0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11CD98"/>
                </a:solidFill>
                <a:latin typeface="Georgia"/>
                <a:ea typeface="Georgia"/>
                <a:cs typeface="Georgia"/>
                <a:sym typeface="Georgia"/>
              </a:rPr>
              <a:t>him. (I don't have his number now, so it's impossible for me to call him).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Font typeface="Arial"/>
              <a:buChar char="•"/>
            </a:pPr>
            <a:r>
              <a:rPr b="0" i="0" lang="en-GB" sz="1400">
                <a:solidFill>
                  <a:srgbClr val="11CD98"/>
                </a:solidFill>
                <a:latin typeface="Georgia"/>
                <a:ea typeface="Georgia"/>
                <a:cs typeface="Georgia"/>
                <a:sym typeface="Georgia"/>
              </a:rPr>
              <a:t>If I </a:t>
            </a:r>
            <a:r>
              <a:rPr b="1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were</a:t>
            </a:r>
            <a:r>
              <a:rPr b="0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11CD98"/>
                </a:solidFill>
                <a:latin typeface="Georgia"/>
                <a:ea typeface="Georgia"/>
                <a:cs typeface="Georgia"/>
                <a:sym typeface="Georgia"/>
              </a:rPr>
              <a:t>you, I </a:t>
            </a:r>
            <a:r>
              <a:rPr b="1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wouldn't go</a:t>
            </a:r>
            <a:r>
              <a:rPr b="0" i="0" lang="en-GB" sz="1400">
                <a:solidFill>
                  <a:srgbClr val="FFC000"/>
                </a:solidFill>
                <a:latin typeface="Georgia"/>
                <a:ea typeface="Georgia"/>
                <a:cs typeface="Georgia"/>
                <a:sym typeface="Georgia"/>
              </a:rPr>
              <a:t> </a:t>
            </a:r>
            <a:r>
              <a:rPr b="0" i="0" lang="en-GB" sz="1400">
                <a:solidFill>
                  <a:srgbClr val="11CD98"/>
                </a:solidFill>
                <a:latin typeface="Georgia"/>
                <a:ea typeface="Georgia"/>
                <a:cs typeface="Georgia"/>
                <a:sym typeface="Georgia"/>
              </a:rPr>
              <a:t>out with that man. (but obviously I am not you, so it is impossible not to go out).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23"/>
              <a:buNone/>
            </a:pPr>
            <a:r>
              <a:t/>
            </a:r>
            <a:endParaRPr sz="1470">
              <a:latin typeface="Georgia"/>
              <a:ea typeface="Georgia"/>
              <a:cs typeface="Georgia"/>
              <a:sym typeface="Georgia"/>
            </a:endParaRPr>
          </a:p>
          <a:p>
            <a:pPr indent="-264478" lvl="0" marL="344488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6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3500" y="225286"/>
            <a:ext cx="9525000" cy="5565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7652" y="0"/>
            <a:ext cx="95283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9"/>
          <p:cNvGrpSpPr/>
          <p:nvPr/>
        </p:nvGrpSpPr>
        <p:grpSpPr>
          <a:xfrm>
            <a:off x="1775791" y="206973"/>
            <a:ext cx="7368209" cy="1183950"/>
            <a:chOff x="0" y="8189"/>
            <a:chExt cx="7368209" cy="1183950"/>
          </a:xfrm>
        </p:grpSpPr>
        <p:sp>
          <p:nvSpPr>
            <p:cNvPr id="156" name="Google Shape;156;p19"/>
            <p:cNvSpPr/>
            <p:nvPr/>
          </p:nvSpPr>
          <p:spPr>
            <a:xfrm>
              <a:off x="0" y="8189"/>
              <a:ext cx="7368209" cy="570375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9"/>
            <p:cNvSpPr txBox="1"/>
            <p:nvPr/>
          </p:nvSpPr>
          <p:spPr>
            <a:xfrm>
              <a:off x="27843" y="36032"/>
              <a:ext cx="7312523" cy="514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150" lIns="57150" spcFirstLastPara="1" rIns="57150" wrap="square" tIns="57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GB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Let’s do some exercises: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9"/>
            <p:cNvSpPr/>
            <p:nvPr/>
          </p:nvSpPr>
          <p:spPr>
            <a:xfrm>
              <a:off x="0" y="621764"/>
              <a:ext cx="7368209" cy="570375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2F2E9">
                    <a:alpha val="87843"/>
                  </a:srgbClr>
                </a:gs>
                <a:gs pos="100000">
                  <a:srgbClr val="92D7B1">
                    <a:alpha val="91764"/>
                  </a:srgbClr>
                </a:gs>
              </a:gsLst>
              <a:lin ang="5400000" scaled="0"/>
            </a:gra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9"/>
            <p:cNvSpPr txBox="1"/>
            <p:nvPr/>
          </p:nvSpPr>
          <p:spPr>
            <a:xfrm>
              <a:off x="27843" y="649607"/>
              <a:ext cx="7312523" cy="514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150" lIns="57150" spcFirstLastPara="1" rIns="57150" wrap="square" tIns="57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lang="en-GB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Complete the Conditional Sentences (Type II) by putting the verbs into the correct form</a:t>
              </a:r>
              <a:endPara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19"/>
          <p:cNvSpPr/>
          <p:nvPr/>
        </p:nvSpPr>
        <p:spPr>
          <a:xfrm>
            <a:off x="1007165" y="1654135"/>
            <a:ext cx="8931965" cy="4744700"/>
          </a:xfrm>
          <a:prstGeom prst="flowChartPunchedTape">
            <a:avLst/>
          </a:prstGeom>
          <a:solidFill>
            <a:schemeClr val="accent3"/>
          </a:solidFill>
          <a:ln cap="flat" cmpd="sng" w="15875">
            <a:solidFill>
              <a:srgbClr val="387E9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If we_______ (have)  a yacht, we ______(sail)  the seven seas.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If he_____ (have)  more time, he______ (learn)  karate.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If they_____ (tell)  their father, he ______(be)  very angry.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She_______ (spend)  a year in the USA if it ______(be)  easier to get a green card.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If I _______(live)  on a lonely island, I_______ (run)  around naked all day.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We_______ (help)  you if we________ (know)  how.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My brother______ (buy)  a sports car if he_______ (have)  the money.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If I ______(feel)  better, I ______(go)  to the cinema with you.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If you_____ (go)  by bike more often, you ______(be / not)  so flabby.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AutoNum type="arabicPeriod"/>
            </a:pPr>
            <a:r>
              <a:rPr b="0" i="0" lang="en-GB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She ______(not / talk)  to you if she _____(be)  mad at you.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/>
          <p:nvPr>
            <p:ph type="title"/>
          </p:nvPr>
        </p:nvSpPr>
        <p:spPr>
          <a:xfrm>
            <a:off x="2773967" y="2570923"/>
            <a:ext cx="7792465" cy="3021494"/>
          </a:xfrm>
          <a:prstGeom prst="rect">
            <a:avLst/>
          </a:prstGeom>
          <a:solidFill>
            <a:srgbClr val="46822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br>
              <a:rPr lang="en-GB" sz="2000"/>
            </a:br>
            <a:br>
              <a:rPr lang="en-GB" sz="2000"/>
            </a:br>
            <a:r>
              <a:rPr lang="en-GB" sz="2000"/>
              <a:t>https://www.eslprintables.com/worksheets_with_songs/grammar_songs/conditional_songs/If_I_were_you_by_Frans_song_896166/</a:t>
            </a:r>
            <a:endParaRPr/>
          </a:p>
        </p:txBody>
      </p:sp>
      <p:sp>
        <p:nvSpPr>
          <p:cNvPr id="166" name="Google Shape;166;p20"/>
          <p:cNvSpPr txBox="1"/>
          <p:nvPr>
            <p:ph idx="1" type="body"/>
          </p:nvPr>
        </p:nvSpPr>
        <p:spPr>
          <a:xfrm>
            <a:off x="2773968" y="556592"/>
            <a:ext cx="7791931" cy="1060174"/>
          </a:xfrm>
          <a:prstGeom prst="rect">
            <a:avLst/>
          </a:prstGeom>
          <a:solidFill>
            <a:srgbClr val="46822E"/>
          </a:soli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  <a:reflection blurRad="0" dir="5400000" dist="101600" endA="295" endPos="92000" fadeDir="5400000" kx="0" rotWithShape="0" algn="bl" stA="50000" stPos="0" sy="-100000" ky="0"/>
          </a:effectLst>
        </p:spPr>
        <p:txBody>
          <a:bodyPr anchorCtr="0" anchor="b" bIns="45700" lIns="91425" spcFirstLastPara="1" rIns="91425" wrap="square" tIns="0">
            <a:no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en-GB" sz="24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For the end……relax and enjoy….</a:t>
            </a:r>
            <a:endParaRPr/>
          </a:p>
        </p:txBody>
      </p:sp>
      <p:pic>
        <p:nvPicPr>
          <p:cNvPr id="167" name="Google Shape;16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28715" y="4375520"/>
            <a:ext cx="1865009" cy="150145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 txBox="1"/>
          <p:nvPr/>
        </p:nvSpPr>
        <p:spPr>
          <a:xfrm>
            <a:off x="9185404" y="8940100"/>
            <a:ext cx="138049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This Photo</a:t>
            </a:r>
            <a:r>
              <a:rPr lang="en-GB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by Unknown Author is licensed under </a:t>
            </a:r>
            <a:r>
              <a:rPr lang="en-GB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CC BY-NC</a:t>
            </a:r>
            <a:endParaRPr sz="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dison">
  <a:themeElements>
    <a:clrScheme name="Madison">
      <a:dk1>
        <a:srgbClr val="000000"/>
      </a:dk1>
      <a:lt1>
        <a:srgbClr val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