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Cavea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1-24T05:57:51.680">
    <p:pos x="6000" y="0"/>
    <p:text>-Asus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 rot="5400000">
            <a:off x="3302435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6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4" name="Google Shape;64;p7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6" name="Google Shape;66;p7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5" name="Google Shape;85;p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16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0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5" name="Google Shape;95;p1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Relationship Id="rId5" Type="http://schemas.openxmlformats.org/officeDocument/2006/relationships/hyperlink" Target="http://pngimg.com/download/36052" TargetMode="External"/><Relationship Id="rId6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GB" sz="5400"/>
              <a:t>Conditional sentences</a:t>
            </a:r>
            <a:br>
              <a:rPr lang="en-GB" sz="5400"/>
            </a:br>
            <a:r>
              <a:rPr lang="en-GB" sz="5400"/>
              <a:t>type 2  </a:t>
            </a:r>
            <a:endParaRPr/>
          </a:p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.            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/>
        </p:nvSpPr>
        <p:spPr>
          <a:xfrm>
            <a:off x="2809461" y="901148"/>
            <a:ext cx="63345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663687" y="636104"/>
            <a:ext cx="648031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Conditional sentences are statements discussing known factors or hypothetical situations and their consequences. Complete conditional sentences contain a conditional clause (often referred to as the if-clause) and the consequence.</a:t>
            </a:r>
            <a:endParaRPr/>
          </a:p>
        </p:txBody>
      </p:sp>
      <p:sp>
        <p:nvSpPr>
          <p:cNvPr id="128" name="Google Shape;128;p14"/>
          <p:cNvSpPr txBox="1"/>
          <p:nvPr>
            <p:ph type="title"/>
          </p:nvPr>
        </p:nvSpPr>
        <p:spPr>
          <a:xfrm>
            <a:off x="2386521" y="636104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9" name="Google Shape;12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4661" y="2378476"/>
            <a:ext cx="7958331" cy="4071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435" y="0"/>
            <a:ext cx="88259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400"/>
              <a:buFont typeface="Georgia"/>
              <a:buNone/>
            </a:pPr>
            <a:r>
              <a:rPr b="1" i="0" lang="en-GB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rPr>
              <a:t>The Second Conditional</a:t>
            </a:r>
            <a:br>
              <a:rPr b="1" i="0" lang="en-GB">
                <a:solidFill>
                  <a:srgbClr val="009999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b="0" i="0" lang="en-GB" sz="1400">
                <a:latin typeface="Georgia"/>
                <a:ea typeface="Georgia"/>
                <a:cs typeface="Georgia"/>
                <a:sym typeface="Georgia"/>
              </a:rPr>
              <a:t>It has two uses: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None/>
            </a:pPr>
            <a:r>
              <a:rPr b="0" i="0" lang="en-GB" sz="1400">
                <a:latin typeface="Georgia"/>
                <a:ea typeface="Georgia"/>
                <a:cs typeface="Georgia"/>
                <a:sym typeface="Georgia"/>
              </a:rPr>
              <a:t>First, we can use it to talk about things in the future that are probably not going to be true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If I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won</a:t>
            </a:r>
            <a:r>
              <a:rPr b="0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the lottery, I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would buy</a:t>
            </a:r>
            <a:r>
              <a:rPr b="0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a big house.(I probably won't win the lottery)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If I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met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 the Queen of England, I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would say</a:t>
            </a:r>
            <a:r>
              <a:rPr b="0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hello.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She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would travel</a:t>
            </a:r>
            <a:r>
              <a:rPr b="0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all over the world if she </a:t>
            </a:r>
            <a:r>
              <a:rPr b="1" i="0" lang="en-GB" sz="1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were</a:t>
            </a:r>
            <a:r>
              <a:rPr b="0" i="0" lang="en-GB" sz="1400">
                <a:solidFill>
                  <a:srgbClr val="9DDDBE"/>
                </a:solidFill>
                <a:latin typeface="Georgia"/>
                <a:ea typeface="Georgia"/>
                <a:cs typeface="Georgia"/>
                <a:sym typeface="Georgia"/>
              </a:rPr>
              <a:t> rich.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23"/>
              <a:buNone/>
            </a:pPr>
            <a:r>
              <a:rPr lang="en-GB" sz="1470">
                <a:latin typeface="Georgia"/>
                <a:ea typeface="Georgia"/>
                <a:cs typeface="Georgia"/>
                <a:sym typeface="Georgia"/>
              </a:rPr>
              <a:t>Second, we can use it to talk about something in the present which is impossible, because it's not true.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If I </a:t>
            </a:r>
            <a:r>
              <a:rPr b="1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had</a:t>
            </a: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 his number, I </a:t>
            </a:r>
            <a:r>
              <a:rPr b="1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would call</a:t>
            </a:r>
            <a:r>
              <a:rPr b="0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him. (I don't have his number now, so it's impossible for me to call him).</a:t>
            </a:r>
            <a:endParaRPr/>
          </a:p>
          <a:p>
            <a:pPr indent="-34448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Font typeface="Arial"/>
              <a:buChar char="•"/>
            </a:pP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If I </a:t>
            </a:r>
            <a:r>
              <a:rPr b="1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were</a:t>
            </a:r>
            <a:r>
              <a:rPr b="0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you, I </a:t>
            </a:r>
            <a:r>
              <a:rPr b="1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wouldn't go</a:t>
            </a:r>
            <a:r>
              <a:rPr b="0" i="0" lang="en-GB" sz="1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r>
              <a:rPr b="0" i="0" lang="en-GB" sz="1400">
                <a:solidFill>
                  <a:srgbClr val="11CD98"/>
                </a:solidFill>
                <a:latin typeface="Georgia"/>
                <a:ea typeface="Georgia"/>
                <a:cs typeface="Georgia"/>
                <a:sym typeface="Georgia"/>
              </a:rPr>
              <a:t>out with that man. (but obviously I am not you, so it is impossible not to go out).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23"/>
              <a:buNone/>
            </a:pPr>
            <a:r>
              <a:t/>
            </a:r>
            <a:endParaRPr sz="1470">
              <a:latin typeface="Georgia"/>
              <a:ea typeface="Georgia"/>
              <a:cs typeface="Georgia"/>
              <a:sym typeface="Georgia"/>
            </a:endParaRPr>
          </a:p>
          <a:p>
            <a:pPr indent="-264478" lvl="0" marL="344488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6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" y="225286"/>
            <a:ext cx="9525000" cy="556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652" y="0"/>
            <a:ext cx="9528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9"/>
          <p:cNvGrpSpPr/>
          <p:nvPr/>
        </p:nvGrpSpPr>
        <p:grpSpPr>
          <a:xfrm>
            <a:off x="1775791" y="206973"/>
            <a:ext cx="7368209" cy="1183950"/>
            <a:chOff x="0" y="8189"/>
            <a:chExt cx="7368209" cy="1183950"/>
          </a:xfrm>
        </p:grpSpPr>
        <p:sp>
          <p:nvSpPr>
            <p:cNvPr id="156" name="Google Shape;156;p19"/>
            <p:cNvSpPr/>
            <p:nvPr/>
          </p:nvSpPr>
          <p:spPr>
            <a:xfrm>
              <a:off x="0" y="8189"/>
              <a:ext cx="7368209" cy="570375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27843" y="36032"/>
              <a:ext cx="7312523" cy="514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GB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Let’s do some exercises: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0" y="621764"/>
              <a:ext cx="7368209" cy="57037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2F2E9">
                    <a:alpha val="87843"/>
                  </a:srgbClr>
                </a:gs>
                <a:gs pos="100000">
                  <a:srgbClr val="92D7B1">
                    <a:alpha val="91764"/>
                  </a:srgbClr>
                </a:gs>
              </a:gsLst>
              <a:lin ang="5400000" scaled="0"/>
            </a:gra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27843" y="649607"/>
              <a:ext cx="7312523" cy="514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GB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Complete the Conditional Sentences (Type II) by putting the verbs into the correct form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9"/>
          <p:cNvSpPr/>
          <p:nvPr/>
        </p:nvSpPr>
        <p:spPr>
          <a:xfrm>
            <a:off x="1007165" y="1654135"/>
            <a:ext cx="8931965" cy="4744700"/>
          </a:xfrm>
          <a:prstGeom prst="flowChartPunchedTape">
            <a:avLst/>
          </a:prstGeom>
          <a:solidFill>
            <a:schemeClr val="accent3"/>
          </a:solidFill>
          <a:ln cap="flat" cmpd="sng" w="15875">
            <a:solidFill>
              <a:srgbClr val="387E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we_______ (have)  a yacht, we ______(sail)  the seven seas.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he_____ (have)  more time, he______ (learn)  karate.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they_____ (tell)  their father, he ______(be)  very angry.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She_______ (spend)  a year in the USA if it ______(be)  easier to get a green card.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I _______(live)  on a lonely island, I_______ (run)  around naked all day.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We_______ (help)  you if we________ (know)  how.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My brother______ (buy)  a sports car if he_______ (have)  the money.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I ______(feel)  better, I ______(go)  to the cinema with you.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If you_____ (go)  by bike more often, you ______(be / not)  so flabby.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AutoNum type="arabicPeriod"/>
            </a:pPr>
            <a:r>
              <a:rPr b="0" i="0" lang="en-GB" sz="18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She ______(not / talk)  to you if she _____(be)  mad at you.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2773967" y="2570923"/>
            <a:ext cx="7792465" cy="3021494"/>
          </a:xfrm>
          <a:prstGeom prst="rect">
            <a:avLst/>
          </a:prstGeom>
          <a:solidFill>
            <a:srgbClr val="4682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br>
              <a:rPr lang="en-GB" sz="2000"/>
            </a:br>
            <a:br>
              <a:rPr lang="en-GB" sz="2000"/>
            </a:br>
            <a:r>
              <a:rPr lang="en-GB" sz="2000"/>
              <a:t>https://www.eslprintables.com/worksheets_with_songs/grammar_songs/conditional_songs/If_I_were_you_by_Frans_song_896166/</a:t>
            </a:r>
            <a:endParaRPr/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2773968" y="556592"/>
            <a:ext cx="7791931" cy="1060174"/>
          </a:xfrm>
          <a:prstGeom prst="rect">
            <a:avLst/>
          </a:prstGeom>
          <a:solidFill>
            <a:srgbClr val="46822E"/>
          </a:soli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  <a:reflection blurRad="0" dir="5400000" dist="101600" endA="295" endPos="92000" fadeDir="5400000" kx="0" rotWithShape="0" algn="bl" stA="50000" stPos="0" sy="-100000" ky="0"/>
          </a:effectLst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GB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For the end……relax and enjoy….</a:t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8715" y="4375520"/>
            <a:ext cx="1865009" cy="150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9185404" y="8940100"/>
            <a:ext cx="13804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This Photo</a:t>
            </a:r>
            <a:r>
              <a:rPr lang="en-GB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GB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 BY-NC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