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6605709-28F4-43CC-BC35-2415C005CABC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757FE8B-0C51-456A-9519-C67AC61242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605709-28F4-43CC-BC35-2415C005CABC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57FE8B-0C51-456A-9519-C67AC61242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605709-28F4-43CC-BC35-2415C005CABC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57FE8B-0C51-456A-9519-C67AC61242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605709-28F4-43CC-BC35-2415C005CABC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57FE8B-0C51-456A-9519-C67AC612420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605709-28F4-43CC-BC35-2415C005CABC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57FE8B-0C51-456A-9519-C67AC612420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605709-28F4-43CC-BC35-2415C005CABC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57FE8B-0C51-456A-9519-C67AC612420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605709-28F4-43CC-BC35-2415C005CABC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57FE8B-0C51-456A-9519-C67AC61242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605709-28F4-43CC-BC35-2415C005CABC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57FE8B-0C51-456A-9519-C67AC612420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605709-28F4-43CC-BC35-2415C005CABC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57FE8B-0C51-456A-9519-C67AC61242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6605709-28F4-43CC-BC35-2415C005CABC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57FE8B-0C51-456A-9519-C67AC61242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6605709-28F4-43CC-BC35-2415C005CABC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757FE8B-0C51-456A-9519-C67AC612420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6605709-28F4-43CC-BC35-2415C005CABC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757FE8B-0C51-456A-9519-C67AC612420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Dell\Desktop\Voice%20002.m4a" TargetMode="Externa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Dell\Desktop\Voice%20003.m4a" TargetMode="Externa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Starter 0.7, 0.8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357298"/>
            <a:ext cx="3419475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357694"/>
            <a:ext cx="914400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642910" y="500042"/>
            <a:ext cx="6102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Complete the cartoon caption with relative pronouns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25470"/>
          </a:xfrm>
        </p:spPr>
        <p:txBody>
          <a:bodyPr>
            <a:normAutofit/>
          </a:bodyPr>
          <a:lstStyle/>
          <a:p>
            <a:r>
              <a:rPr lang="sr-Latn-ME" sz="2000" dirty="0" smtClean="0"/>
              <a:t>Join the sentences using the relative pronouns in brackets</a:t>
            </a:r>
            <a:endParaRPr lang="en-US" sz="2000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857232"/>
            <a:ext cx="50196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643050"/>
            <a:ext cx="743902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4143380"/>
            <a:ext cx="703897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571744"/>
            <a:ext cx="7118442" cy="3644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000100" y="1643050"/>
            <a:ext cx="19623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Obligation</a:t>
            </a:r>
            <a:endParaRPr lang="en-US" sz="3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2910" y="214290"/>
            <a:ext cx="78117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Latn-ME" sz="3200" dirty="0" smtClean="0">
                <a:latin typeface="Times New Roman" pitchFamily="18" charset="0"/>
                <a:cs typeface="Times New Roman" pitchFamily="18" charset="0"/>
              </a:rPr>
              <a:t>0.7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Modal verbs for obligation and permission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857364"/>
            <a:ext cx="8127584" cy="3248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928662" y="571480"/>
            <a:ext cx="3214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Lack of obligation</a:t>
            </a:r>
            <a:endParaRPr lang="en-US" sz="3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285992"/>
            <a:ext cx="8353918" cy="3329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71472" y="785794"/>
            <a:ext cx="2262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Permission</a:t>
            </a:r>
            <a:endParaRPr lang="en-US" sz="36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00108"/>
            <a:ext cx="7155738" cy="319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71472" y="214290"/>
            <a:ext cx="33538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Lack of permission</a:t>
            </a:r>
            <a:endParaRPr lang="en-US" sz="3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4286256"/>
            <a:ext cx="77153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cs typeface="Times New Roman" pitchFamily="18" charset="0"/>
              </a:rPr>
              <a:t>Can't  </a:t>
            </a:r>
            <a:r>
              <a:rPr lang="en-US" sz="2000" dirty="0" smtClean="0">
                <a:cs typeface="Times New Roman" pitchFamily="18" charset="0"/>
              </a:rPr>
              <a:t>usually </a:t>
            </a:r>
            <a:r>
              <a:rPr lang="en-US" sz="2000" dirty="0">
                <a:cs typeface="Times New Roman" pitchFamily="18" charset="0"/>
              </a:rPr>
              <a:t>gives the idea of something that is against the rules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5000636"/>
            <a:ext cx="85011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Mustn’t</a:t>
            </a:r>
            <a:r>
              <a:rPr lang="en-US" sz="2000" dirty="0"/>
              <a:t> usually means that it is the speaker who is setting the rule.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357298"/>
            <a:ext cx="5572164" cy="320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0" y="642918"/>
            <a:ext cx="9302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Complete the description of two different types of teacher. Then listen and check</a:t>
            </a:r>
            <a:endParaRPr lang="en-US" dirty="0"/>
          </a:p>
        </p:txBody>
      </p:sp>
      <p:pic>
        <p:nvPicPr>
          <p:cNvPr id="4" name="Voice 002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215338" y="6143652"/>
            <a:ext cx="714348" cy="7143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43570" y="6286520"/>
            <a:ext cx="2650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Click here to listen&gt;&gt;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428728" y="642918"/>
            <a:ext cx="5898383" cy="5375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Voice 003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786710" y="6072206"/>
            <a:ext cx="590552" cy="5905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143504" y="6215082"/>
            <a:ext cx="2650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Click here to listen&gt;&gt;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0"/>
            <a:ext cx="6538939" cy="5331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We can leave out relative pronouns </a:t>
            </a:r>
            <a:r>
              <a:rPr lang="sr-Latn-ME" dirty="0" smtClean="0">
                <a:solidFill>
                  <a:schemeClr val="accent1"/>
                </a:solidFill>
              </a:rPr>
              <a:t>who</a:t>
            </a:r>
            <a:r>
              <a:rPr lang="sr-Latn-ME" dirty="0" smtClean="0"/>
              <a:t>, </a:t>
            </a:r>
            <a:r>
              <a:rPr lang="sr-Latn-ME" dirty="0" smtClean="0">
                <a:solidFill>
                  <a:schemeClr val="accent1"/>
                </a:solidFill>
              </a:rPr>
              <a:t>which</a:t>
            </a:r>
            <a:r>
              <a:rPr lang="sr-Latn-ME" dirty="0" smtClean="0"/>
              <a:t> or </a:t>
            </a:r>
            <a:r>
              <a:rPr lang="sr-Latn-ME" dirty="0" smtClean="0">
                <a:solidFill>
                  <a:schemeClr val="accent1"/>
                </a:solidFill>
              </a:rPr>
              <a:t>that</a:t>
            </a:r>
            <a:r>
              <a:rPr lang="sr-Latn-ME" dirty="0" smtClean="0"/>
              <a:t> if it comes before noun or a pronoun</a:t>
            </a:r>
          </a:p>
          <a:p>
            <a:pPr>
              <a:buNone/>
            </a:pPr>
            <a:endParaRPr lang="sr-Latn-ME" dirty="0" smtClean="0"/>
          </a:p>
          <a:p>
            <a:pPr>
              <a:buNone/>
            </a:pPr>
            <a:r>
              <a:rPr lang="sr-Latn-ME" sz="2000" i="1" dirty="0" smtClean="0"/>
              <a:t>Are you reaing the report </a:t>
            </a:r>
            <a:r>
              <a:rPr lang="sr-Latn-ME" sz="2000" i="1" dirty="0" smtClean="0">
                <a:solidFill>
                  <a:schemeClr val="accent1"/>
                </a:solidFill>
              </a:rPr>
              <a:t>which/that</a:t>
            </a:r>
            <a:r>
              <a:rPr lang="sr-Latn-ME" sz="2000" i="1" dirty="0" smtClean="0"/>
              <a:t> </a:t>
            </a:r>
            <a:r>
              <a:rPr lang="sr-Latn-ME" sz="2000" i="1" u="sng" dirty="0" smtClean="0"/>
              <a:t>I</a:t>
            </a:r>
            <a:r>
              <a:rPr lang="sr-Latn-ME" sz="2000" i="1" dirty="0" smtClean="0"/>
              <a:t> have written  -  </a:t>
            </a:r>
            <a:r>
              <a:rPr lang="sr-Latn-ME" sz="2000" i="1" dirty="0" smtClean="0">
                <a:solidFill>
                  <a:srgbClr val="92D050"/>
                </a:solidFill>
              </a:rPr>
              <a:t>correct</a:t>
            </a:r>
          </a:p>
          <a:p>
            <a:pPr>
              <a:buNone/>
            </a:pPr>
            <a:r>
              <a:rPr lang="sr-Latn-ME" sz="2000" i="1" dirty="0" smtClean="0"/>
              <a:t>Are you reaing the report </a:t>
            </a:r>
            <a:r>
              <a:rPr lang="sr-Latn-ME" sz="2000" i="1" u="sng" dirty="0" smtClean="0"/>
              <a:t>I</a:t>
            </a:r>
            <a:r>
              <a:rPr lang="sr-Latn-ME" sz="2000" i="1" dirty="0" smtClean="0"/>
              <a:t> have written  -  </a:t>
            </a:r>
            <a:r>
              <a:rPr lang="sr-Latn-ME" sz="2000" i="1" dirty="0" smtClean="0">
                <a:solidFill>
                  <a:srgbClr val="92D050"/>
                </a:solidFill>
              </a:rPr>
              <a:t>correct</a:t>
            </a:r>
          </a:p>
          <a:p>
            <a:pPr>
              <a:buNone/>
            </a:pPr>
            <a:endParaRPr lang="sr-Latn-ME" sz="2000" i="1" dirty="0" smtClean="0">
              <a:solidFill>
                <a:srgbClr val="92D050"/>
              </a:solidFill>
            </a:endParaRPr>
          </a:p>
          <a:p>
            <a:pPr>
              <a:buNone/>
            </a:pPr>
            <a:endParaRPr lang="en-US" sz="2000" i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135</TotalTime>
  <Words>125</Words>
  <Application>Microsoft Office PowerPoint</Application>
  <PresentationFormat>On-screen Show (4:3)</PresentationFormat>
  <Paragraphs>17</Paragraphs>
  <Slides>11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Concourse</vt:lpstr>
      <vt:lpstr>Starter 0.7, 0.8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Join the sentences using the relative pronouns in brackets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Starter 0.7, 0.8</dc:title>
  <dc:creator>Dell</dc:creator>
  <cp:lastModifiedBy>Dell</cp:lastModifiedBy>
  <cp:revision>13</cp:revision>
  <dcterms:created xsi:type="dcterms:W3CDTF">2020-10-03T13:57:01Z</dcterms:created>
  <dcterms:modified xsi:type="dcterms:W3CDTF">2020-10-04T19:04:08Z</dcterms:modified>
</cp:coreProperties>
</file>