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56" r:id="rId3"/>
    <p:sldId id="257" r:id="rId4"/>
    <p:sldId id="263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B0C41-6C92-4CC7-8402-A60EA31AAF5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27128-0670-4D59-9EE5-F02D1A9FB4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7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36979F-D314-4200-98A7-15B134A579EB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F47CD5-77C9-4F37-9092-979A004AD5E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7772400" cy="1362456"/>
          </a:xfrm>
        </p:spPr>
        <p:txBody>
          <a:bodyPr/>
          <a:lstStyle/>
          <a:p>
            <a:pPr algn="ctr"/>
            <a:r>
              <a:rPr lang="sr-Latn-ME" dirty="0" smtClean="0">
                <a:latin typeface="Arial Black" pitchFamily="34" charset="0"/>
              </a:rPr>
              <a:t>EKSTREMNE</a:t>
            </a:r>
            <a:r>
              <a:rPr lang="sr-Latn-ME" dirty="0" smtClean="0"/>
              <a:t> VRIJEDNOSTI</a:t>
            </a:r>
            <a:br>
              <a:rPr lang="sr-Latn-ME" dirty="0" smtClean="0"/>
            </a:br>
            <a:r>
              <a:rPr lang="sr-Latn-ME" dirty="0" smtClean="0"/>
              <a:t>FUNKCIJE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1285860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                 </a:t>
            </a:r>
            <a:r>
              <a:rPr lang="en-US" sz="2400" b="1" smtClean="0"/>
              <a:t>EKSTREMNE     </a:t>
            </a:r>
            <a:r>
              <a:rPr lang="en-US" sz="2400" b="1" dirty="0" smtClean="0"/>
              <a:t>VRIJEDN</a:t>
            </a:r>
            <a:r>
              <a:rPr lang="sr-Latn-ME" sz="2400" b="1" dirty="0" smtClean="0"/>
              <a:t>OSTI</a:t>
            </a:r>
            <a:endParaRPr lang="sr-Latn-CS" sz="2400" dirty="0" smtClean="0"/>
          </a:p>
          <a:p>
            <a:r>
              <a:rPr lang="sr-Latn-CS" sz="2400" dirty="0" smtClean="0"/>
              <a:t> 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2285992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</a:rPr>
              <a:t>Teorema 1:(Ferma) (neophodan uslov ekstremuma):</a:t>
            </a:r>
          </a:p>
          <a:p>
            <a:r>
              <a:rPr lang="sr-Latn-CS" sz="2400" dirty="0" smtClean="0"/>
              <a:t>Neka je funkcija f(x) definisana u nekoj okolini tačke </a:t>
            </a:r>
          </a:p>
          <a:p>
            <a:r>
              <a:rPr lang="sr-Latn-CS" sz="2400" dirty="0" smtClean="0"/>
              <a:t>  i diferencijabilna u         Ako je         tačka  ekstremuma  funkcije            , tada je                </a:t>
            </a:r>
            <a:endParaRPr lang="en-US" sz="2400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429124" y="3000372"/>
          <a:ext cx="6429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3000372"/>
                        <a:ext cx="64293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428728" y="3429000"/>
          <a:ext cx="71438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342720" imgH="203040" progId="Equation.3">
                  <p:embed/>
                </p:oleObj>
              </mc:Choice>
              <mc:Fallback>
                <p:oleObj name="Equation" r:id="rId5" imgW="34272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429000"/>
                        <a:ext cx="714380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357563" y="3417888"/>
          <a:ext cx="148590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7" imgW="660240" imgH="241200" progId="Equation.3">
                  <p:embed/>
                </p:oleObj>
              </mc:Choice>
              <mc:Fallback>
                <p:oleObj name="Equation" r:id="rId7" imgW="660240" imgH="241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3417888"/>
                        <a:ext cx="1485900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7215206" y="2571744"/>
          <a:ext cx="64293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9" imgW="164880" imgH="228600" progId="Equation.3">
                  <p:embed/>
                </p:oleObj>
              </mc:Choice>
              <mc:Fallback>
                <p:oleObj name="Equation" r:id="rId9" imgW="16488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206" y="2571744"/>
                        <a:ext cx="64293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3009288" y="3000372"/>
          <a:ext cx="562575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288" y="3000372"/>
                        <a:ext cx="562575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000108"/>
            <a:ext cx="87154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/>
              <a:t>Tačke u kojima je izvod funkcije jednak nuli, ili izvod ima prekid, nazivamo </a:t>
            </a:r>
            <a:r>
              <a:rPr lang="sr-Latn-CS" sz="2400" dirty="0" smtClean="0">
                <a:solidFill>
                  <a:srgbClr val="FF0000"/>
                </a:solidFill>
              </a:rPr>
              <a:t>STACIONARNE  (ILI KRITIČNE ) TAČKE </a:t>
            </a:r>
            <a:r>
              <a:rPr lang="sr-Latn-CS" sz="2400" dirty="0" smtClean="0"/>
              <a:t>.</a:t>
            </a:r>
            <a:endParaRPr lang="en-US" sz="2400" dirty="0" smtClean="0"/>
          </a:p>
          <a:p>
            <a:r>
              <a:rPr lang="en-US" sz="2400" dirty="0" err="1" smtClean="0"/>
              <a:t>Stacionarne</a:t>
            </a:r>
            <a:r>
              <a:rPr lang="en-US" sz="2400" dirty="0" smtClean="0"/>
              <a:t> </a:t>
            </a:r>
            <a:r>
              <a:rPr lang="en-US" sz="2400" dirty="0" err="1" smtClean="0"/>
              <a:t>ta</a:t>
            </a:r>
            <a:r>
              <a:rPr lang="sr-Latn-CS" sz="2400" dirty="0" smtClean="0"/>
              <a:t>č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potencijalne</a:t>
            </a:r>
            <a:r>
              <a:rPr lang="en-US" sz="2400" dirty="0" smtClean="0"/>
              <a:t> </a:t>
            </a:r>
            <a:r>
              <a:rPr lang="en-US" sz="2400" dirty="0" err="1" smtClean="0"/>
              <a:t>ekstremne</a:t>
            </a:r>
            <a:r>
              <a:rPr lang="en-US" sz="2400" dirty="0" smtClean="0"/>
              <a:t> </a:t>
            </a:r>
            <a:r>
              <a:rPr lang="en-US" sz="2400" dirty="0" err="1" smtClean="0"/>
              <a:t>vrijednosti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funkcije</a:t>
            </a:r>
            <a:r>
              <a:rPr lang="en-US" sz="2400" dirty="0" smtClean="0"/>
              <a:t> f</a:t>
            </a:r>
            <a:r>
              <a:rPr lang="sr-Latn-CS" sz="2400" dirty="0" smtClean="0"/>
              <a:t> (x)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endParaRPr lang="sr-Latn-CS" sz="2400" dirty="0" smtClean="0"/>
          </a:p>
          <a:p>
            <a:r>
              <a:rPr lang="sr-Latn-CS" sz="2400" dirty="0" smtClean="0">
                <a:solidFill>
                  <a:srgbClr val="FF0000"/>
                </a:solidFill>
              </a:rPr>
              <a:t>Teorema2:(Dovoljan uslov ekstremuma )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Neka funkcija              ima izvode prvog i drugog reda. Ako je                 </a:t>
            </a:r>
          </a:p>
          <a:p>
            <a:r>
              <a:rPr lang="sr-Latn-CS" sz="2400" dirty="0" smtClean="0"/>
              <a:t>I                                                      , tada je         tačka lokalnog minimuma ( maksimuma).</a:t>
            </a:r>
            <a:endParaRPr lang="sr-Latn-C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000232" y="3571876"/>
          <a:ext cx="100013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342720" imgH="203040" progId="Equation.3">
                  <p:embed/>
                </p:oleObj>
              </mc:Choice>
              <mc:Fallback>
                <p:oleObj name="Equation" r:id="rId3" imgW="342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3571876"/>
                        <a:ext cx="100013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72430" y="3571876"/>
          <a:ext cx="107157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660240" imgH="241200" progId="Equation.3">
                  <p:embed/>
                </p:oleObj>
              </mc:Choice>
              <mc:Fallback>
                <p:oleObj name="Equation" r:id="rId5" imgW="6602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30" y="3571876"/>
                        <a:ext cx="1071570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7158" y="3929066"/>
          <a:ext cx="3929090" cy="527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7" imgW="1422360" imgH="241200" progId="Equation.3">
                  <p:embed/>
                </p:oleObj>
              </mc:Choice>
              <mc:Fallback>
                <p:oleObj name="Equation" r:id="rId7" imgW="142236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3929066"/>
                        <a:ext cx="3929090" cy="5270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00694" y="3929066"/>
          <a:ext cx="57150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9" imgW="164880" imgH="228600" progId="Equation.3">
                  <p:embed/>
                </p:oleObj>
              </mc:Choice>
              <mc:Fallback>
                <p:oleObj name="Equation" r:id="rId9" imgW="1648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3929066"/>
                        <a:ext cx="571504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71546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( funkcija ima stacionarnu tačku, ali ta tačka nije i ekstremna vrijednost funkcije)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57158" y="1928802"/>
          <a:ext cx="4214842" cy="1643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3" imgW="1409400" imgH="736560" progId="Equation.3">
                  <p:embed/>
                </p:oleObj>
              </mc:Choice>
              <mc:Fallback>
                <p:oleObj name="Equation" r:id="rId3" imgW="1409400" imgH="736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928802"/>
                        <a:ext cx="4214842" cy="16430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285984" y="4429132"/>
            <a:ext cx="58579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43042" y="4143380"/>
          <a:ext cx="50006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5" imgW="253800" imgH="203040" progId="Equation.3">
                  <p:embed/>
                </p:oleObj>
              </mc:Choice>
              <mc:Fallback>
                <p:oleObj name="Equation" r:id="rId5" imgW="2538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143380"/>
                        <a:ext cx="50006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0" y="435769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514351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Zaključak: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Funkcija                        ima stacionarnu tačku x=0, ali nema ekstremnu vrijednostu toj tački, jer funkcija  i lijevo i desno od tačke x=0 raste.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143240" y="5072074"/>
          <a:ext cx="107157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7" imgW="622080" imgH="228600" progId="Equation.3">
                  <p:embed/>
                </p:oleObj>
              </mc:Choice>
              <mc:Fallback>
                <p:oleObj name="Equation" r:id="rId7" imgW="6220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5072074"/>
                        <a:ext cx="1071570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214422"/>
            <a:ext cx="857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1: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Odrediti ekstremne vrijednosti funkcije                                        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643570" y="1500174"/>
          <a:ext cx="285752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333440" imgH="228600" progId="Equation.3">
                  <p:embed/>
                </p:oleObj>
              </mc:Choice>
              <mc:Fallback>
                <p:oleObj name="Equation" r:id="rId3" imgW="13334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1500174"/>
                        <a:ext cx="2857520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142984"/>
            <a:ext cx="8572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2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ME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Odrediti ekstremne vrijednosti funkcije</a:t>
            </a:r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8596" y="1785926"/>
          <a:ext cx="26574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3" imgW="1371600" imgH="419040" progId="Equation.3">
                  <p:embed/>
                </p:oleObj>
              </mc:Choice>
              <mc:Fallback>
                <p:oleObj name="Equation" r:id="rId3" imgW="13716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785926"/>
                        <a:ext cx="2657475" cy="75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42984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 za vježbanje 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1.Odrediti ekstremne vrijednosti datih funkcija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57224" y="2214554"/>
          <a:ext cx="5286412" cy="385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3" imgW="1231560" imgH="1320480" progId="Equation.3">
                  <p:embed/>
                </p:oleObj>
              </mc:Choice>
              <mc:Fallback>
                <p:oleObj name="Equation" r:id="rId3" imgW="1231560" imgH="1320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214554"/>
                        <a:ext cx="5286412" cy="3857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168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Equation</vt:lpstr>
      <vt:lpstr>EKSTREMNE VRIJEDNOSTI FUNKCIJE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33</cp:revision>
  <dcterms:created xsi:type="dcterms:W3CDTF">2010-12-12T14:47:48Z</dcterms:created>
  <dcterms:modified xsi:type="dcterms:W3CDTF">2021-02-24T14:23:28Z</dcterms:modified>
</cp:coreProperties>
</file>