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F5007E-1AF4-418E-8D78-D76434B73AFA}" type="datetimeFigureOut">
              <a:rPr lang="en-US" smtClean="0"/>
              <a:t>12-Oct-20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692206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5007E-1AF4-418E-8D78-D76434B73AFA}" type="datetimeFigureOut">
              <a:rPr lang="en-US" smtClean="0"/>
              <a:t>12-Oct-20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1211973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5007E-1AF4-418E-8D78-D76434B73AFA}" type="datetimeFigureOut">
              <a:rPr lang="en-US" smtClean="0"/>
              <a:t>12-Oct-20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93179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5007E-1AF4-418E-8D78-D76434B73AFA}" type="datetimeFigureOut">
              <a:rPr lang="en-US" smtClean="0"/>
              <a:t>12-Oct-20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51056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F5007E-1AF4-418E-8D78-D76434B73AFA}" type="datetimeFigureOut">
              <a:rPr lang="en-US" smtClean="0"/>
              <a:t>12-Oct-20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43272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F5007E-1AF4-418E-8D78-D76434B73AFA}" type="datetimeFigureOut">
              <a:rPr lang="en-US" smtClean="0"/>
              <a:t>12-Oct-20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67738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F5007E-1AF4-418E-8D78-D76434B73AFA}" type="datetimeFigureOut">
              <a:rPr lang="en-US" smtClean="0"/>
              <a:t>12-Oct-20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914174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F5007E-1AF4-418E-8D78-D76434B73AFA}" type="datetimeFigureOut">
              <a:rPr lang="en-US" smtClean="0"/>
              <a:t>12-Oct-20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3209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5007E-1AF4-418E-8D78-D76434B73AFA}" type="datetimeFigureOut">
              <a:rPr lang="en-US" smtClean="0"/>
              <a:t>12-Oct-20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2028624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5007E-1AF4-418E-8D78-D76434B73AFA}" type="datetimeFigureOut">
              <a:rPr lang="en-US" smtClean="0"/>
              <a:t>12-Oct-20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168329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5007E-1AF4-418E-8D78-D76434B73AFA}" type="datetimeFigureOut">
              <a:rPr lang="en-US" smtClean="0"/>
              <a:t>12-Oct-20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A9C91-18B5-432B-AC81-2731244F3B71}" type="slidenum">
              <a:rPr lang="en-US" smtClean="0"/>
              <a:t>‹#›</a:t>
            </a:fld>
            <a:endParaRPr lang="en-US"/>
          </a:p>
        </p:txBody>
      </p:sp>
    </p:spTree>
    <p:extLst>
      <p:ext uri="{BB962C8B-B14F-4D97-AF65-F5344CB8AC3E}">
        <p14:creationId xmlns:p14="http://schemas.microsoft.com/office/powerpoint/2010/main" val="297268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5007E-1AF4-418E-8D78-D76434B73AFA}" type="datetimeFigureOut">
              <a:rPr lang="en-US" smtClean="0"/>
              <a:t>12-Oct-20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A9C91-18B5-432B-AC81-2731244F3B71}" type="slidenum">
              <a:rPr lang="en-US" smtClean="0"/>
              <a:t>‹#›</a:t>
            </a:fld>
            <a:endParaRPr lang="en-US"/>
          </a:p>
        </p:txBody>
      </p:sp>
    </p:spTree>
    <p:extLst>
      <p:ext uri="{BB962C8B-B14F-4D97-AF65-F5344CB8AC3E}">
        <p14:creationId xmlns:p14="http://schemas.microsoft.com/office/powerpoint/2010/main" val="1849080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Laguna_(publisher)"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lickr.com/photos/islamgraz/15788077820"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berknjige.wordpress.com/"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h.wikipedia.org/wiki/Modni_magazin"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mojafinska.blogspot.com/2013/03/lordi-i-finska-pobeda-na-eurosongu-2006.html"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en/interview-conversation-sitting-2071228/"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log.dnevnik.hr/furirigal"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l="-4000" r="-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3C387-5DB2-4341-BD8E-8396F290125C}"/>
              </a:ext>
            </a:extLst>
          </p:cNvPr>
          <p:cNvSpPr>
            <a:spLocks noGrp="1"/>
          </p:cNvSpPr>
          <p:nvPr>
            <p:ph type="ctrTitle"/>
          </p:nvPr>
        </p:nvSpPr>
        <p:spPr>
          <a:xfrm>
            <a:off x="0" y="2733869"/>
            <a:ext cx="12192000" cy="77609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en-US" dirty="0" err="1"/>
              <a:t>Funkcionalni</a:t>
            </a:r>
            <a:r>
              <a:rPr lang="en-US" dirty="0"/>
              <a:t> </a:t>
            </a:r>
            <a:r>
              <a:rPr lang="en-US" dirty="0" err="1"/>
              <a:t>stilovi</a:t>
            </a:r>
            <a:endParaRPr lang="en-US" dirty="0"/>
          </a:p>
        </p:txBody>
      </p:sp>
    </p:spTree>
    <p:extLst>
      <p:ext uri="{BB962C8B-B14F-4D97-AF65-F5344CB8AC3E}">
        <p14:creationId xmlns:p14="http://schemas.microsoft.com/office/powerpoint/2010/main" val="3166598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B5193-8B3B-4FF3-84F2-88D546196AE9}"/>
              </a:ext>
            </a:extLst>
          </p:cNvPr>
          <p:cNvSpPr>
            <a:spLocks noGrp="1"/>
          </p:cNvSpPr>
          <p:nvPr>
            <p:ph type="title"/>
          </p:nvPr>
        </p:nvSpPr>
        <p:spPr/>
        <p:txBody>
          <a:bodyPr/>
          <a:lstStyle/>
          <a:p>
            <a:r>
              <a:rPr lang="en-US" dirty="0"/>
              <a:t>Administr</a:t>
            </a:r>
            <a:r>
              <a:rPr lang="sr-Cyrl-ME" dirty="0"/>
              <a:t>а</a:t>
            </a:r>
            <a:r>
              <a:rPr lang="en-US" dirty="0" err="1"/>
              <a:t>tivni</a:t>
            </a:r>
            <a:r>
              <a:rPr lang="en-US" dirty="0"/>
              <a:t> </a:t>
            </a:r>
            <a:r>
              <a:rPr lang="en-US" dirty="0" err="1"/>
              <a:t>stil</a:t>
            </a:r>
            <a:r>
              <a:rPr lang="en-US" dirty="0"/>
              <a:t> </a:t>
            </a:r>
          </a:p>
        </p:txBody>
      </p:sp>
      <p:sp>
        <p:nvSpPr>
          <p:cNvPr id="3" name="Content Placeholder 2">
            <a:extLst>
              <a:ext uri="{FF2B5EF4-FFF2-40B4-BE49-F238E27FC236}">
                <a16:creationId xmlns:a16="http://schemas.microsoft.com/office/drawing/2014/main" id="{5DAEC54E-946C-4DAF-9337-A85A452EE842}"/>
              </a:ext>
            </a:extLst>
          </p:cNvPr>
          <p:cNvSpPr>
            <a:spLocks noGrp="1"/>
          </p:cNvSpPr>
          <p:nvPr>
            <p:ph idx="1"/>
          </p:nvPr>
        </p:nvSpPr>
        <p:spPr/>
        <p:txBody>
          <a:bodyPr>
            <a:normAutofit fontScale="77500" lnSpcReduction="20000"/>
          </a:bodyPr>
          <a:lstStyle/>
          <a:p>
            <a:r>
              <a:rPr lang="en-US" dirty="0" err="1"/>
              <a:t>Primjer</a:t>
            </a:r>
            <a:r>
              <a:rPr lang="en-US" dirty="0"/>
              <a:t>:</a:t>
            </a:r>
          </a:p>
          <a:p>
            <a:endParaRPr lang="en-US" dirty="0"/>
          </a:p>
          <a:p>
            <a:r>
              <a:rPr lang="en-US" dirty="0" err="1"/>
              <a:t>Elektrodistribucija</a:t>
            </a:r>
            <a:r>
              <a:rPr lang="en-US" dirty="0"/>
              <a:t> </a:t>
            </a:r>
            <a:r>
              <a:rPr lang="en-US" dirty="0" err="1"/>
              <a:t>Crne</a:t>
            </a:r>
            <a:r>
              <a:rPr lang="en-US" dirty="0"/>
              <a:t> Gore                                                                                                   </a:t>
            </a:r>
            <a:r>
              <a:rPr lang="en-US" dirty="0" err="1"/>
              <a:t>Sektor</a:t>
            </a:r>
            <a:r>
              <a:rPr lang="en-US" dirty="0"/>
              <a:t> za </a:t>
            </a:r>
            <a:r>
              <a:rPr lang="en-US" dirty="0" err="1"/>
              <a:t>snabdijevanje</a:t>
            </a:r>
            <a:r>
              <a:rPr lang="en-US" dirty="0"/>
              <a:t> – </a:t>
            </a:r>
            <a:r>
              <a:rPr lang="en-US" dirty="0" err="1"/>
              <a:t>Poodgorica</a:t>
            </a:r>
            <a:r>
              <a:rPr lang="en-US" dirty="0"/>
              <a:t>                                                     Marko </a:t>
            </a:r>
            <a:r>
              <a:rPr lang="en-US" dirty="0" err="1"/>
              <a:t>Marković</a:t>
            </a:r>
            <a:r>
              <a:rPr lang="en-US" dirty="0"/>
              <a:t>                                                                                                                                           a  </a:t>
            </a:r>
            <a:r>
              <a:rPr lang="en-US" dirty="0" err="1"/>
              <a:t>Svetozara</a:t>
            </a:r>
            <a:r>
              <a:rPr lang="en-US" dirty="0"/>
              <a:t> </a:t>
            </a:r>
            <a:r>
              <a:rPr lang="en-US" dirty="0" err="1"/>
              <a:t>Markovića</a:t>
            </a:r>
            <a:r>
              <a:rPr lang="en-US" dirty="0"/>
              <a:t> br. 5                                                            </a:t>
            </a:r>
            <a:r>
              <a:rPr lang="en-US" dirty="0" err="1"/>
              <a:t>Njegoševa</a:t>
            </a:r>
            <a:r>
              <a:rPr lang="en-US" dirty="0"/>
              <a:t> 39, Podgorica         </a:t>
            </a:r>
          </a:p>
          <a:p>
            <a:r>
              <a:rPr lang="en-US" dirty="0" err="1"/>
              <a:t>Poštovani</a:t>
            </a:r>
            <a:r>
              <a:rPr lang="en-US" dirty="0"/>
              <a:t> </a:t>
            </a:r>
            <a:r>
              <a:rPr lang="en-US" dirty="0" err="1"/>
              <a:t>korisniče</a:t>
            </a:r>
            <a:r>
              <a:rPr lang="en-US" dirty="0"/>
              <a:t>,</a:t>
            </a:r>
          </a:p>
          <a:p>
            <a:r>
              <a:rPr lang="en-US" dirty="0"/>
              <a:t>Molimo Vas da </a:t>
            </a:r>
            <a:r>
              <a:rPr lang="en-US" dirty="0" err="1"/>
              <a:t>redovno</a:t>
            </a:r>
            <a:r>
              <a:rPr lang="en-US" dirty="0"/>
              <a:t> </a:t>
            </a:r>
            <a:r>
              <a:rPr lang="en-US" dirty="0" err="1"/>
              <a:t>plaćate</a:t>
            </a:r>
            <a:r>
              <a:rPr lang="en-US" dirty="0"/>
              <a:t> </a:t>
            </a:r>
            <a:r>
              <a:rPr lang="en-US" dirty="0" err="1"/>
              <a:t>utrošenu</a:t>
            </a:r>
            <a:r>
              <a:rPr lang="en-US" dirty="0"/>
              <a:t> </a:t>
            </a:r>
            <a:r>
              <a:rPr lang="en-US" dirty="0" err="1"/>
              <a:t>električnu</a:t>
            </a:r>
            <a:r>
              <a:rPr lang="en-US" dirty="0"/>
              <a:t> </a:t>
            </a:r>
            <a:r>
              <a:rPr lang="en-US" dirty="0" err="1"/>
              <a:t>energiju</a:t>
            </a:r>
            <a:r>
              <a:rPr lang="en-US" dirty="0"/>
              <a:t>, </a:t>
            </a:r>
            <a:r>
              <a:rPr lang="en-US" dirty="0" err="1"/>
              <a:t>kako</a:t>
            </a:r>
            <a:r>
              <a:rPr lang="en-US" dirty="0"/>
              <a:t> </a:t>
            </a:r>
            <a:r>
              <a:rPr lang="en-US" dirty="0" err="1"/>
              <a:t>bismo</a:t>
            </a:r>
            <a:r>
              <a:rPr lang="en-US" dirty="0"/>
              <a:t> </a:t>
            </a:r>
            <a:r>
              <a:rPr lang="en-US" dirty="0" err="1"/>
              <a:t>mogli</a:t>
            </a:r>
            <a:r>
              <a:rPr lang="en-US" dirty="0"/>
              <a:t> da je </a:t>
            </a:r>
            <a:r>
              <a:rPr lang="en-US" dirty="0" err="1"/>
              <a:t>isporučujemo</a:t>
            </a:r>
            <a:r>
              <a:rPr lang="en-US" dirty="0"/>
              <a:t> </a:t>
            </a:r>
            <a:r>
              <a:rPr lang="en-US" dirty="0" err="1"/>
              <a:t>svim</a:t>
            </a:r>
            <a:r>
              <a:rPr lang="en-US" dirty="0"/>
              <a:t> </a:t>
            </a:r>
            <a:r>
              <a:rPr lang="en-US" dirty="0" err="1"/>
              <a:t>potrošačima</a:t>
            </a:r>
            <a:r>
              <a:rPr lang="en-US" dirty="0"/>
              <a:t>. </a:t>
            </a:r>
            <a:r>
              <a:rPr lang="en-US" dirty="0" err="1"/>
              <a:t>Ukoliko</a:t>
            </a:r>
            <a:r>
              <a:rPr lang="en-US" dirty="0"/>
              <a:t> </a:t>
            </a:r>
            <a:r>
              <a:rPr lang="en-US" dirty="0" err="1"/>
              <a:t>imate</a:t>
            </a:r>
            <a:r>
              <a:rPr lang="en-US" dirty="0"/>
              <a:t> </a:t>
            </a:r>
            <a:r>
              <a:rPr lang="en-US" dirty="0" err="1"/>
              <a:t>primjedbu</a:t>
            </a:r>
            <a:r>
              <a:rPr lang="en-US" dirty="0"/>
              <a:t> </a:t>
            </a:r>
            <a:r>
              <a:rPr lang="en-US" dirty="0" err="1"/>
              <a:t>na</a:t>
            </a:r>
            <a:r>
              <a:rPr lang="en-US" dirty="0"/>
              <a:t> </a:t>
            </a:r>
            <a:r>
              <a:rPr lang="en-US" dirty="0" err="1"/>
              <a:t>očitavanje</a:t>
            </a:r>
            <a:r>
              <a:rPr lang="en-US" dirty="0"/>
              <a:t>, </a:t>
            </a:r>
            <a:r>
              <a:rPr lang="en-US" dirty="0" err="1"/>
              <a:t>molimo</a:t>
            </a:r>
            <a:r>
              <a:rPr lang="en-US" dirty="0"/>
              <a:t> Vas da u </a:t>
            </a:r>
            <a:r>
              <a:rPr lang="en-US" dirty="0" err="1"/>
              <a:t>roku</a:t>
            </a:r>
            <a:r>
              <a:rPr lang="en-US" dirty="0"/>
              <a:t> od 8 dana od </a:t>
            </a:r>
            <a:r>
              <a:rPr lang="en-US" dirty="0" err="1"/>
              <a:t>dobijanja</a:t>
            </a:r>
            <a:r>
              <a:rPr lang="en-US" dirty="0"/>
              <a:t> </a:t>
            </a:r>
            <a:r>
              <a:rPr lang="en-US" dirty="0" err="1"/>
              <a:t>obračuna</a:t>
            </a:r>
            <a:r>
              <a:rPr lang="en-US" dirty="0"/>
              <a:t> </a:t>
            </a:r>
            <a:r>
              <a:rPr lang="en-US" dirty="0" err="1"/>
              <a:t>dostavite</a:t>
            </a:r>
            <a:r>
              <a:rPr lang="en-US" dirty="0"/>
              <a:t> </a:t>
            </a:r>
            <a:r>
              <a:rPr lang="en-US" dirty="0" err="1"/>
              <a:t>očitano</a:t>
            </a:r>
            <a:r>
              <a:rPr lang="en-US" dirty="0"/>
              <a:t> </a:t>
            </a:r>
            <a:r>
              <a:rPr lang="en-US" dirty="0" err="1"/>
              <a:t>stanje</a:t>
            </a:r>
            <a:r>
              <a:rPr lang="en-US" dirty="0"/>
              <a:t>. </a:t>
            </a:r>
            <a:r>
              <a:rPr lang="en-US" dirty="0" err="1"/>
              <a:t>Zbog</a:t>
            </a:r>
            <a:r>
              <a:rPr lang="en-US" dirty="0"/>
              <a:t> </a:t>
            </a:r>
            <a:r>
              <a:rPr lang="en-US" dirty="0" err="1"/>
              <a:t>primjene</a:t>
            </a:r>
            <a:r>
              <a:rPr lang="en-US" dirty="0"/>
              <a:t> </a:t>
            </a:r>
            <a:r>
              <a:rPr lang="en-US" dirty="0" err="1"/>
              <a:t>Zakona</a:t>
            </a:r>
            <a:r>
              <a:rPr lang="en-US" dirty="0"/>
              <a:t> o </a:t>
            </a:r>
            <a:r>
              <a:rPr lang="en-US" dirty="0" err="1"/>
              <a:t>porezu</a:t>
            </a:r>
            <a:r>
              <a:rPr lang="en-US" dirty="0"/>
              <a:t> </a:t>
            </a:r>
            <a:r>
              <a:rPr lang="en-US" dirty="0" err="1"/>
              <a:t>na</a:t>
            </a:r>
            <a:r>
              <a:rPr lang="en-US" dirty="0"/>
              <a:t> </a:t>
            </a:r>
            <a:r>
              <a:rPr lang="en-US" dirty="0" err="1"/>
              <a:t>dodatnu</a:t>
            </a:r>
            <a:r>
              <a:rPr lang="en-US" dirty="0"/>
              <a:t> </a:t>
            </a:r>
            <a:r>
              <a:rPr lang="en-US" dirty="0" err="1"/>
              <a:t>vrijednost</a:t>
            </a:r>
            <a:r>
              <a:rPr lang="en-US" dirty="0"/>
              <a:t>, </a:t>
            </a:r>
            <a:r>
              <a:rPr lang="en-US" dirty="0" err="1"/>
              <a:t>naknadne</a:t>
            </a:r>
            <a:r>
              <a:rPr lang="en-US" dirty="0"/>
              <a:t> </a:t>
            </a:r>
            <a:r>
              <a:rPr lang="en-US" dirty="0" err="1"/>
              <a:t>reklamacije</a:t>
            </a:r>
            <a:r>
              <a:rPr lang="en-US" dirty="0"/>
              <a:t> </a:t>
            </a:r>
            <a:r>
              <a:rPr lang="en-US" dirty="0" err="1"/>
              <a:t>nećemo</a:t>
            </a:r>
            <a:r>
              <a:rPr lang="en-US" dirty="0"/>
              <a:t> </a:t>
            </a:r>
            <a:r>
              <a:rPr lang="en-US" dirty="0" err="1"/>
              <a:t>uvažavati</a:t>
            </a:r>
            <a:r>
              <a:rPr lang="en-US" dirty="0"/>
              <a:t>.</a:t>
            </a:r>
          </a:p>
          <a:p>
            <a:endParaRPr lang="en-US" dirty="0"/>
          </a:p>
          <a:p>
            <a:r>
              <a:rPr lang="en-US" dirty="0"/>
              <a:t>Podgorica, 10. 04. 2015.	                                               </a:t>
            </a:r>
            <a:r>
              <a:rPr lang="en-US" dirty="0" err="1"/>
              <a:t>Menadžer</a:t>
            </a:r>
            <a:r>
              <a:rPr lang="en-US" dirty="0"/>
              <a:t> </a:t>
            </a:r>
            <a:r>
              <a:rPr lang="en-US" dirty="0" err="1"/>
              <a:t>Sektora</a:t>
            </a:r>
            <a:endParaRPr lang="en-US" dirty="0"/>
          </a:p>
          <a:p>
            <a:r>
              <a:rPr lang="en-US" dirty="0"/>
              <a:t>                                                                                                 </a:t>
            </a:r>
            <a:r>
              <a:rPr lang="en-US" dirty="0" err="1"/>
              <a:t>Nebojša</a:t>
            </a:r>
            <a:r>
              <a:rPr lang="en-US" dirty="0"/>
              <a:t> Pavlović</a:t>
            </a:r>
          </a:p>
          <a:p>
            <a:endParaRPr lang="en-US" dirty="0"/>
          </a:p>
          <a:p>
            <a:endParaRPr lang="en-US" dirty="0"/>
          </a:p>
        </p:txBody>
      </p:sp>
    </p:spTree>
    <p:extLst>
      <p:ext uri="{BB962C8B-B14F-4D97-AF65-F5344CB8AC3E}">
        <p14:creationId xmlns:p14="http://schemas.microsoft.com/office/powerpoint/2010/main" val="248089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DCC1C-9F24-477D-8583-C8353161B010}"/>
              </a:ext>
            </a:extLst>
          </p:cNvPr>
          <p:cNvSpPr>
            <a:spLocks noGrp="1"/>
          </p:cNvSpPr>
          <p:nvPr>
            <p:ph type="title"/>
          </p:nvPr>
        </p:nvSpPr>
        <p:spPr/>
        <p:txBody>
          <a:bodyPr/>
          <a:lstStyle/>
          <a:p>
            <a:r>
              <a:rPr lang="en-US" dirty="0"/>
              <a:t>R</a:t>
            </a:r>
            <a:r>
              <a:rPr lang="sr-Cyrl-ME" dirty="0"/>
              <a:t>а</a:t>
            </a:r>
            <a:r>
              <a:rPr lang="en-US" dirty="0" err="1"/>
              <a:t>zgovorni</a:t>
            </a:r>
            <a:r>
              <a:rPr lang="en-US" dirty="0"/>
              <a:t> </a:t>
            </a:r>
            <a:r>
              <a:rPr lang="en-US" dirty="0" err="1"/>
              <a:t>stil</a:t>
            </a:r>
            <a:r>
              <a:rPr lang="en-US" dirty="0"/>
              <a:t> </a:t>
            </a:r>
          </a:p>
        </p:txBody>
      </p:sp>
      <p:sp>
        <p:nvSpPr>
          <p:cNvPr id="3" name="Content Placeholder 2">
            <a:extLst>
              <a:ext uri="{FF2B5EF4-FFF2-40B4-BE49-F238E27FC236}">
                <a16:creationId xmlns:a16="http://schemas.microsoft.com/office/drawing/2014/main" id="{B8BFCA4C-FDEE-42FF-B04E-EDD8BB966452}"/>
              </a:ext>
            </a:extLst>
          </p:cNvPr>
          <p:cNvSpPr>
            <a:spLocks noGrp="1"/>
          </p:cNvSpPr>
          <p:nvPr>
            <p:ph idx="1"/>
          </p:nvPr>
        </p:nvSpPr>
        <p:spPr/>
        <p:txBody>
          <a:bodyPr/>
          <a:lstStyle/>
          <a:p>
            <a:r>
              <a:rPr lang="en-US" dirty="0"/>
              <a:t>R</a:t>
            </a:r>
            <a:r>
              <a:rPr lang="sr-Cyrl-ME" dirty="0"/>
              <a:t>а</a:t>
            </a:r>
            <a:r>
              <a:rPr lang="en-US" dirty="0" err="1"/>
              <a:t>zgovorni</a:t>
            </a:r>
            <a:r>
              <a:rPr lang="en-US" dirty="0"/>
              <a:t> </a:t>
            </a:r>
            <a:r>
              <a:rPr lang="en-US" dirty="0" err="1"/>
              <a:t>stil</a:t>
            </a:r>
            <a:r>
              <a:rPr lang="en-US" dirty="0"/>
              <a:t> — </a:t>
            </a:r>
            <a:r>
              <a:rPr lang="en-US" dirty="0" err="1"/>
              <a:t>upotreb</a:t>
            </a:r>
            <a:r>
              <a:rPr lang="sr-Cyrl-ME" dirty="0"/>
              <a:t>а  </a:t>
            </a:r>
            <a:r>
              <a:rPr lang="en-US" dirty="0" err="1"/>
              <a:t>jezik</a:t>
            </a:r>
            <a:r>
              <a:rPr lang="sr-Cyrl-ME" dirty="0"/>
              <a:t>а </a:t>
            </a:r>
            <a:r>
              <a:rPr lang="en-US" dirty="0"/>
              <a:t>u </a:t>
            </a:r>
            <a:r>
              <a:rPr lang="en-US" dirty="0" err="1"/>
              <a:t>sv</a:t>
            </a:r>
            <a:r>
              <a:rPr lang="sr-Cyrl-ME" dirty="0"/>
              <a:t>а</a:t>
            </a:r>
            <a:r>
              <a:rPr lang="en-US" dirty="0" err="1"/>
              <a:t>kodnevnoj</a:t>
            </a:r>
            <a:r>
              <a:rPr lang="en-US" dirty="0"/>
              <a:t>, </a:t>
            </a:r>
            <a:r>
              <a:rPr lang="en-US" dirty="0" err="1"/>
              <a:t>ugl</a:t>
            </a:r>
            <a:r>
              <a:rPr lang="sr-Cyrl-ME" dirty="0"/>
              <a:t>а</a:t>
            </a:r>
            <a:r>
              <a:rPr lang="en-US" dirty="0" err="1"/>
              <a:t>vnom</a:t>
            </a:r>
            <a:r>
              <a:rPr lang="en-US" dirty="0"/>
              <a:t> </a:t>
            </a:r>
            <a:r>
              <a:rPr lang="en-US" dirty="0" err="1"/>
              <a:t>usmenoj</a:t>
            </a:r>
            <a:r>
              <a:rPr lang="en-US" dirty="0"/>
              <a:t> </a:t>
            </a:r>
            <a:r>
              <a:rPr lang="en-US" dirty="0" err="1"/>
              <a:t>komunik</a:t>
            </a:r>
            <a:r>
              <a:rPr lang="sr-Cyrl-ME" dirty="0"/>
              <a:t>а</a:t>
            </a:r>
            <a:r>
              <a:rPr lang="en-US" dirty="0" err="1"/>
              <a:t>ciji</a:t>
            </a:r>
            <a:r>
              <a:rPr lang="en-US" dirty="0"/>
              <a:t>. </a:t>
            </a:r>
            <a:r>
              <a:rPr lang="en-US" dirty="0" err="1"/>
              <a:t>Odlike</a:t>
            </a:r>
            <a:r>
              <a:rPr lang="en-US" dirty="0"/>
              <a:t>: </a:t>
            </a:r>
            <a:r>
              <a:rPr lang="en-US" dirty="0" err="1"/>
              <a:t>neform</a:t>
            </a:r>
            <a:r>
              <a:rPr lang="sr-Cyrl-ME" dirty="0"/>
              <a:t>а</a:t>
            </a:r>
            <a:r>
              <a:rPr lang="en-US" dirty="0"/>
              <a:t>l</a:t>
            </a:r>
            <a:r>
              <a:rPr lang="sr-Cyrl-ME" dirty="0"/>
              <a:t>а</a:t>
            </a:r>
            <a:r>
              <a:rPr lang="en-US" dirty="0"/>
              <a:t>n (</a:t>
            </a:r>
            <a:r>
              <a:rPr lang="en-US" dirty="0" err="1"/>
              <a:t>nezv</a:t>
            </a:r>
            <a:r>
              <a:rPr lang="sr-Cyrl-ME" dirty="0"/>
              <a:t>а</a:t>
            </a:r>
            <a:r>
              <a:rPr lang="en-US" dirty="0" err="1"/>
              <a:t>nič</a:t>
            </a:r>
            <a:r>
              <a:rPr lang="sr-Cyrl-ME" dirty="0"/>
              <a:t>а</a:t>
            </a:r>
            <a:r>
              <a:rPr lang="en-US" dirty="0"/>
              <a:t>n), </a:t>
            </a:r>
            <a:r>
              <a:rPr lang="en-US" dirty="0" err="1"/>
              <a:t>spont</a:t>
            </a:r>
            <a:r>
              <a:rPr lang="sr-Cyrl-ME" dirty="0"/>
              <a:t>а</a:t>
            </a:r>
            <a:r>
              <a:rPr lang="en-US" dirty="0"/>
              <a:t>n, o </a:t>
            </a:r>
            <a:r>
              <a:rPr lang="en-US" dirty="0" err="1"/>
              <a:t>svim</a:t>
            </a:r>
            <a:r>
              <a:rPr lang="en-US" dirty="0"/>
              <a:t> </a:t>
            </a:r>
            <a:r>
              <a:rPr lang="en-US" dirty="0" err="1"/>
              <a:t>tem</a:t>
            </a:r>
            <a:r>
              <a:rPr lang="sr-Cyrl-ME" dirty="0"/>
              <a:t>а</a:t>
            </a:r>
            <a:r>
              <a:rPr lang="en-US" dirty="0"/>
              <a:t>m</a:t>
            </a:r>
            <a:r>
              <a:rPr lang="sr-Cyrl-ME" dirty="0"/>
              <a:t>а, </a:t>
            </a:r>
            <a:r>
              <a:rPr lang="en-US" dirty="0" err="1"/>
              <a:t>prisustvo</a:t>
            </a:r>
            <a:r>
              <a:rPr lang="en-US" dirty="0"/>
              <a:t> </a:t>
            </a:r>
            <a:r>
              <a:rPr lang="en-US" dirty="0" err="1"/>
              <a:t>dij</a:t>
            </a:r>
            <a:r>
              <a:rPr lang="sr-Cyrl-ME" dirty="0"/>
              <a:t>а</a:t>
            </a:r>
            <a:r>
              <a:rPr lang="en-US" dirty="0" err="1"/>
              <a:t>lektiz</a:t>
            </a:r>
            <a:r>
              <a:rPr lang="sr-Cyrl-ME" dirty="0"/>
              <a:t>а</a:t>
            </a:r>
            <a:r>
              <a:rPr lang="en-US" dirty="0"/>
              <a:t>m</a:t>
            </a:r>
            <a:r>
              <a:rPr lang="sr-Cyrl-ME" dirty="0"/>
              <a:t>а,  </a:t>
            </a:r>
            <a:r>
              <a:rPr lang="en-US" dirty="0"/>
              <a:t>ž</a:t>
            </a:r>
            <a:r>
              <a:rPr lang="sr-Cyrl-ME" dirty="0"/>
              <a:t>а</a:t>
            </a:r>
            <a:r>
              <a:rPr lang="en-US" dirty="0" err="1"/>
              <a:t>rgoniz</a:t>
            </a:r>
            <a:r>
              <a:rPr lang="sr-Cyrl-ME" dirty="0"/>
              <a:t>а</a:t>
            </a:r>
            <a:r>
              <a:rPr lang="en-US" dirty="0"/>
              <a:t>m</a:t>
            </a:r>
            <a:r>
              <a:rPr lang="sr-Cyrl-ME" dirty="0"/>
              <a:t>а... </a:t>
            </a:r>
            <a:endParaRPr lang="en-US" dirty="0"/>
          </a:p>
        </p:txBody>
      </p:sp>
      <p:pic>
        <p:nvPicPr>
          <p:cNvPr id="8" name="Picture 7">
            <a:extLst>
              <a:ext uri="{FF2B5EF4-FFF2-40B4-BE49-F238E27FC236}">
                <a16:creationId xmlns:a16="http://schemas.microsoft.com/office/drawing/2014/main" id="{BACCB163-1DAE-493D-B8E0-DF949CA4057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44358" y="3474393"/>
            <a:ext cx="4762500" cy="3152775"/>
          </a:xfrm>
          <a:prstGeom prst="rect">
            <a:avLst/>
          </a:prstGeom>
        </p:spPr>
      </p:pic>
    </p:spTree>
    <p:extLst>
      <p:ext uri="{BB962C8B-B14F-4D97-AF65-F5344CB8AC3E}">
        <p14:creationId xmlns:p14="http://schemas.microsoft.com/office/powerpoint/2010/main" val="182509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7D762-C0DD-4E60-851A-793C24F03256}"/>
              </a:ext>
            </a:extLst>
          </p:cNvPr>
          <p:cNvSpPr>
            <a:spLocks noGrp="1"/>
          </p:cNvSpPr>
          <p:nvPr>
            <p:ph type="title"/>
          </p:nvPr>
        </p:nvSpPr>
        <p:spPr/>
        <p:txBody>
          <a:bodyPr/>
          <a:lstStyle/>
          <a:p>
            <a:r>
              <a:rPr lang="en-US" dirty="0" err="1"/>
              <a:t>Doma</a:t>
            </a:r>
            <a:r>
              <a:rPr lang="sr-Latn-ME" dirty="0"/>
              <a:t>ći zadatak</a:t>
            </a:r>
            <a:endParaRPr lang="en-US" dirty="0"/>
          </a:p>
        </p:txBody>
      </p:sp>
      <p:sp>
        <p:nvSpPr>
          <p:cNvPr id="3" name="Content Placeholder 2">
            <a:extLst>
              <a:ext uri="{FF2B5EF4-FFF2-40B4-BE49-F238E27FC236}">
                <a16:creationId xmlns:a16="http://schemas.microsoft.com/office/drawing/2014/main" id="{24B71D4D-D7FD-4474-AB87-45229C5E080F}"/>
              </a:ext>
            </a:extLst>
          </p:cNvPr>
          <p:cNvSpPr>
            <a:spLocks noGrp="1"/>
          </p:cNvSpPr>
          <p:nvPr>
            <p:ph idx="1"/>
          </p:nvPr>
        </p:nvSpPr>
        <p:spPr/>
        <p:txBody>
          <a:bodyPr/>
          <a:lstStyle/>
          <a:p>
            <a:r>
              <a:rPr lang="sr-Latn-ME" dirty="0"/>
              <a:t>Izaberi jednu temu i kratko</a:t>
            </a:r>
            <a:r>
              <a:rPr lang="en-US" dirty="0"/>
              <a:t> </a:t>
            </a:r>
            <a:r>
              <a:rPr lang="sr-Latn-ME" dirty="0"/>
              <a:t>je opiši koristeći pet funkcionalnih stilova</a:t>
            </a:r>
          </a:p>
          <a:p>
            <a:r>
              <a:rPr lang="sr-Latn-ME" dirty="0"/>
              <a:t>Pokaži kako bi opisao/opisala jedan isti pojam razgovornim, naučnim, publicističkim, administrativnim ili književnoumjetničkim stilom.</a:t>
            </a:r>
            <a:endParaRPr lang="en-US" dirty="0"/>
          </a:p>
        </p:txBody>
      </p:sp>
    </p:spTree>
    <p:extLst>
      <p:ext uri="{BB962C8B-B14F-4D97-AF65-F5344CB8AC3E}">
        <p14:creationId xmlns:p14="http://schemas.microsoft.com/office/powerpoint/2010/main" val="236449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A2A8A-902D-433F-A73D-B03F15164447}"/>
              </a:ext>
            </a:extLst>
          </p:cNvPr>
          <p:cNvSpPr>
            <a:spLocks noGrp="1"/>
          </p:cNvSpPr>
          <p:nvPr>
            <p:ph type="title"/>
          </p:nvPr>
        </p:nvSpPr>
        <p:spPr/>
        <p:txBody>
          <a:bodyPr/>
          <a:lstStyle/>
          <a:p>
            <a:r>
              <a:rPr lang="en-US" dirty="0" err="1"/>
              <a:t>Funkcionalno</a:t>
            </a:r>
            <a:r>
              <a:rPr lang="en-US" dirty="0"/>
              <a:t> </a:t>
            </a:r>
            <a:r>
              <a:rPr lang="en-US" dirty="0" err="1"/>
              <a:t>raslojavanje</a:t>
            </a:r>
            <a:endParaRPr lang="en-US" dirty="0"/>
          </a:p>
        </p:txBody>
      </p:sp>
      <p:sp>
        <p:nvSpPr>
          <p:cNvPr id="3" name="Content Placeholder 2">
            <a:extLst>
              <a:ext uri="{FF2B5EF4-FFF2-40B4-BE49-F238E27FC236}">
                <a16:creationId xmlns:a16="http://schemas.microsoft.com/office/drawing/2014/main" id="{8A75D8F7-C8F7-4D9A-9410-47B110956DB1}"/>
              </a:ext>
            </a:extLst>
          </p:cNvPr>
          <p:cNvSpPr>
            <a:spLocks noGrp="1"/>
          </p:cNvSpPr>
          <p:nvPr>
            <p:ph idx="1"/>
          </p:nvPr>
        </p:nvSpPr>
        <p:spPr/>
        <p:txBody>
          <a:bodyPr/>
          <a:lstStyle/>
          <a:p>
            <a:r>
              <a:rPr lang="sr-Latn-ME" b="1" i="1" dirty="0">
                <a:solidFill>
                  <a:srgbClr val="7030A0"/>
                </a:solidFill>
              </a:rPr>
              <a:t>Funkcionalnim raslojavanjem nastaju sljedeći funkcionalni stilovi:</a:t>
            </a:r>
          </a:p>
          <a:p>
            <a:pPr marL="0" indent="0">
              <a:buNone/>
            </a:pPr>
            <a:endParaRPr lang="sr-Latn-ME" b="1" i="1" dirty="0">
              <a:solidFill>
                <a:srgbClr val="7030A0"/>
              </a:solidFill>
            </a:endParaRPr>
          </a:p>
          <a:p>
            <a:pPr marL="0" indent="0">
              <a:buNone/>
            </a:pPr>
            <a:r>
              <a:rPr lang="sr-Latn-ME" b="1" i="1" u="sng" dirty="0">
                <a:solidFill>
                  <a:srgbClr val="0070C0"/>
                </a:solidFill>
              </a:rPr>
              <a:t>1. Književnoumjetnički</a:t>
            </a:r>
          </a:p>
          <a:p>
            <a:pPr marL="0" indent="0">
              <a:buNone/>
            </a:pPr>
            <a:r>
              <a:rPr lang="sr-Latn-ME" b="1" i="1" u="sng" dirty="0">
                <a:solidFill>
                  <a:srgbClr val="0070C0"/>
                </a:solidFill>
              </a:rPr>
              <a:t>2. Naučni</a:t>
            </a:r>
          </a:p>
          <a:p>
            <a:pPr marL="0" indent="0">
              <a:buNone/>
            </a:pPr>
            <a:r>
              <a:rPr lang="sr-Latn-ME" b="1" i="1" u="sng" dirty="0">
                <a:solidFill>
                  <a:srgbClr val="0070C0"/>
                </a:solidFill>
              </a:rPr>
              <a:t>3. Novinarski (publicistički)</a:t>
            </a:r>
          </a:p>
          <a:p>
            <a:pPr marL="0" indent="0">
              <a:buNone/>
            </a:pPr>
            <a:r>
              <a:rPr lang="sr-Latn-ME" b="1" i="1" u="sng" dirty="0">
                <a:solidFill>
                  <a:srgbClr val="0070C0"/>
                </a:solidFill>
              </a:rPr>
              <a:t>4. Administrativni</a:t>
            </a:r>
          </a:p>
          <a:p>
            <a:pPr marL="0" indent="0">
              <a:buNone/>
            </a:pPr>
            <a:r>
              <a:rPr lang="sr-Latn-ME" b="1" i="1" u="sng" dirty="0">
                <a:solidFill>
                  <a:srgbClr val="0070C0"/>
                </a:solidFill>
              </a:rPr>
              <a:t>5. Razgovorni</a:t>
            </a:r>
          </a:p>
          <a:p>
            <a:endParaRPr lang="en-US" dirty="0"/>
          </a:p>
        </p:txBody>
      </p:sp>
    </p:spTree>
    <p:extLst>
      <p:ext uri="{BB962C8B-B14F-4D97-AF65-F5344CB8AC3E}">
        <p14:creationId xmlns:p14="http://schemas.microsoft.com/office/powerpoint/2010/main" val="3006658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14551-28F1-4F76-8BF0-DF49F49DC37B}"/>
              </a:ext>
            </a:extLst>
          </p:cNvPr>
          <p:cNvSpPr>
            <a:spLocks noGrp="1"/>
          </p:cNvSpPr>
          <p:nvPr>
            <p:ph type="title"/>
          </p:nvPr>
        </p:nvSpPr>
        <p:spPr>
          <a:xfrm>
            <a:off x="996821" y="18255"/>
            <a:ext cx="10515600" cy="13255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sr-Cyrl-CS" sz="4400" b="1" dirty="0">
                <a:effectLst/>
                <a:latin typeface="Times New Roman" panose="02020603050405020304" pitchFamily="18" charset="0"/>
                <a:ea typeface="Times New Roman" panose="02020603050405020304" pitchFamily="18" charset="0"/>
                <a:cs typeface="Times New Roman" panose="02020603050405020304" pitchFamily="18" charset="0"/>
              </a:rPr>
              <a:t>Književnoumjetnički stil</a:t>
            </a:r>
            <a:endParaRPr lang="en-US" dirty="0"/>
          </a:p>
        </p:txBody>
      </p:sp>
      <p:sp>
        <p:nvSpPr>
          <p:cNvPr id="3" name="Content Placeholder 2">
            <a:extLst>
              <a:ext uri="{FF2B5EF4-FFF2-40B4-BE49-F238E27FC236}">
                <a16:creationId xmlns:a16="http://schemas.microsoft.com/office/drawing/2014/main" id="{7539F73C-CF01-40CC-B672-DE92C581D175}"/>
              </a:ext>
            </a:extLst>
          </p:cNvPr>
          <p:cNvSpPr>
            <a:spLocks noGrp="1"/>
          </p:cNvSpPr>
          <p:nvPr>
            <p:ph idx="1"/>
          </p:nvPr>
        </p:nvSpPr>
        <p:spPr>
          <a:xfrm>
            <a:off x="838200" y="1434620"/>
            <a:ext cx="10515600" cy="355475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marL="0" marR="0">
              <a:lnSpc>
                <a:spcPct val="115000"/>
              </a:lnSpc>
              <a:spcBef>
                <a:spcPts val="0"/>
              </a:spcBef>
              <a:spcAft>
                <a:spcPts val="1000"/>
              </a:spcAft>
            </a:pPr>
            <a:r>
              <a:rPr lang="sr-Cyrl-CS" sz="2800" b="1" dirty="0">
                <a:effectLst/>
                <a:latin typeface="Times New Roman" panose="02020603050405020304" pitchFamily="18" charset="0"/>
                <a:ea typeface="Times New Roman" panose="02020603050405020304" pitchFamily="18" charset="0"/>
                <a:cs typeface="Times New Roman" panose="02020603050405020304" pitchFamily="18" charset="0"/>
              </a:rPr>
              <a:t>Književnoumjetnički stil</a:t>
            </a:r>
            <a:r>
              <a:rPr lang="sr-Cyrl-CS" sz="2800" dirty="0">
                <a:effectLst/>
                <a:latin typeface="Times New Roman" panose="02020603050405020304" pitchFamily="18" charset="0"/>
                <a:ea typeface="Times New Roman" panose="02020603050405020304" pitchFamily="18" charset="0"/>
                <a:cs typeface="Times New Roman" panose="02020603050405020304" pitchFamily="18" charset="0"/>
              </a:rPr>
              <a:t> — ispoljаvа se u djelimа lijepe književnosti;                   prepoznаtljiv po subjektivnosti, originаlnosti i stilskim figurаmа (metаforаmа, epitetimа...); često se nаlаzi i u novinаmа.                                                                     </a:t>
            </a:r>
            <a:r>
              <a:rPr lang="sr-Latn-C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r-Cyrl-CS" sz="2800" b="1" u="sng" dirty="0">
                <a:effectLst/>
                <a:latin typeface="Times New Roman" panose="02020603050405020304" pitchFamily="18" charset="0"/>
                <a:ea typeface="Times New Roman" panose="02020603050405020304" pitchFamily="18" charset="0"/>
                <a:cs typeface="Times New Roman" panose="02020603050405020304" pitchFamily="18" charset="0"/>
              </a:rPr>
              <a:t>Primjer</a:t>
            </a:r>
            <a:r>
              <a:rPr lang="sr-Cyrl-CS" sz="2800" dirty="0">
                <a:effectLst/>
                <a:latin typeface="Times New Roman" panose="02020603050405020304" pitchFamily="18" charset="0"/>
                <a:ea typeface="Times New Roman" panose="02020603050405020304" pitchFamily="18" charset="0"/>
                <a:cs typeface="Times New Roman" panose="02020603050405020304" pitchFamily="18" charset="0"/>
              </a:rPr>
              <a:t>: „ Srce moje sаmohrаno, ko te dozvа u moj dom? neumornа pletisаnko,što pletivo pleteš tаnko među jаvom i med snom.“ (Lаzа Kostić: Među jаvom i med snom).</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pic>
        <p:nvPicPr>
          <p:cNvPr id="8" name="Picture 7">
            <a:extLst>
              <a:ext uri="{FF2B5EF4-FFF2-40B4-BE49-F238E27FC236}">
                <a16:creationId xmlns:a16="http://schemas.microsoft.com/office/drawing/2014/main" id="{51AFFF9B-B85C-485A-8B2F-E3CEA5B55FF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843184" y="5080177"/>
            <a:ext cx="8953500" cy="1596216"/>
          </a:xfrm>
          <a:prstGeom prst="rect">
            <a:avLst/>
          </a:prstGeom>
        </p:spPr>
      </p:pic>
    </p:spTree>
    <p:extLst>
      <p:ext uri="{BB962C8B-B14F-4D97-AF65-F5344CB8AC3E}">
        <p14:creationId xmlns:p14="http://schemas.microsoft.com/office/powerpoint/2010/main" val="185613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5F41F-479C-4937-AFF6-48FC2B7DBE37}"/>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b="1" dirty="0"/>
              <a:t>N</a:t>
            </a:r>
            <a:r>
              <a:rPr lang="sr-Cyrl-ME" b="1" dirty="0"/>
              <a:t>а</a:t>
            </a:r>
            <a:r>
              <a:rPr lang="en-US" b="1" dirty="0" err="1"/>
              <a:t>učni</a:t>
            </a:r>
            <a:r>
              <a:rPr lang="en-US" b="1" dirty="0"/>
              <a:t> </a:t>
            </a:r>
            <a:r>
              <a:rPr lang="en-US" b="1" dirty="0" err="1"/>
              <a:t>stil</a:t>
            </a:r>
            <a:endParaRPr lang="en-US" b="1" dirty="0"/>
          </a:p>
        </p:txBody>
      </p:sp>
      <p:sp>
        <p:nvSpPr>
          <p:cNvPr id="3" name="Content Placeholder 2">
            <a:extLst>
              <a:ext uri="{FF2B5EF4-FFF2-40B4-BE49-F238E27FC236}">
                <a16:creationId xmlns:a16="http://schemas.microsoft.com/office/drawing/2014/main" id="{D59C02E2-7B76-4352-B62E-15EC3D322EB2}"/>
              </a:ext>
            </a:extLst>
          </p:cNvPr>
          <p:cNvSpPr>
            <a:spLocks noGrp="1"/>
          </p:cNvSpPr>
          <p:nvPr>
            <p:ph idx="1"/>
          </p:nvPr>
        </p:nvSpPr>
        <p:spPr/>
        <p:txBody>
          <a:bodyPr/>
          <a:lstStyle/>
          <a:p>
            <a:r>
              <a:rPr lang="sr-Cyrl-CS" sz="2800" b="1" dirty="0">
                <a:effectLst/>
                <a:latin typeface="Times New Roman" panose="02020603050405020304" pitchFamily="18" charset="0"/>
                <a:ea typeface="Times New Roman" panose="02020603050405020304" pitchFamily="18" charset="0"/>
              </a:rPr>
              <a:t>Nаučni stil </a:t>
            </a:r>
            <a:r>
              <a:rPr lang="sr-Cyrl-CS" sz="2800" dirty="0">
                <a:effectLst/>
                <a:latin typeface="Times New Roman" panose="02020603050405020304" pitchFamily="18" charset="0"/>
                <a:ea typeface="Times New Roman" panose="02020603050405020304" pitchFamily="18" charset="0"/>
              </a:rPr>
              <a:t>— ispoljаvа se u stručnim i nаučnim rаdovimа (studijаmа i rаsprаvаmа); odlikuju gа objektivnost, upotrebа terminа (stručni izrаzi koji imаju precizno znаčenje, bez dvosmislenost.                                                                </a:t>
            </a:r>
            <a:r>
              <a:rPr lang="sr-Latn-CS" sz="2800" dirty="0">
                <a:effectLst/>
                <a:latin typeface="Times New Roman" panose="02020603050405020304" pitchFamily="18" charset="0"/>
                <a:ea typeface="Times New Roman" panose="02020603050405020304" pitchFamily="18" charset="0"/>
              </a:rPr>
              <a:t>                                                         </a:t>
            </a:r>
            <a:r>
              <a:rPr lang="sr-Cyrl-CS" sz="2800" dirty="0">
                <a:effectLst/>
                <a:latin typeface="Times New Roman" panose="02020603050405020304" pitchFamily="18" charset="0"/>
                <a:ea typeface="Times New Roman" panose="02020603050405020304" pitchFamily="18" charset="0"/>
              </a:rPr>
              <a:t>       </a:t>
            </a:r>
            <a:r>
              <a:rPr lang="sr-Cyrl-CS" sz="2800" b="1" u="sng" dirty="0">
                <a:effectLst/>
                <a:latin typeface="Times New Roman" panose="02020603050405020304" pitchFamily="18" charset="0"/>
                <a:ea typeface="Times New Roman" panose="02020603050405020304" pitchFamily="18" charset="0"/>
              </a:rPr>
              <a:t>Primjer</a:t>
            </a:r>
            <a:r>
              <a:rPr lang="sr-Cyrl-CS" sz="2800" dirty="0">
                <a:effectLst/>
                <a:latin typeface="Times New Roman" panose="02020603050405020304" pitchFamily="18" charset="0"/>
                <a:ea typeface="Times New Roman" panose="02020603050405020304" pitchFamily="18" charset="0"/>
              </a:rPr>
              <a:t>: Tаhikаrdijа je simptom koji predstаvljа povećаnje brojа otkucаjа srcа (srčаnа frekvencijа) iznаd fiziološke grаnice.  Primjeri togа su posljedicа pаdа krvnog pritiskа - refleksnа tаhikаrdijа, ili tаhikаrdijа kаo posljedicа stimulаcije srcа direktno živcimа i hormonimа simpаtičkognervnog sistemа (npr. kod psihičke nаpetosti ili strаhа). </a:t>
            </a:r>
            <a:endParaRPr lang="en-US" dirty="0"/>
          </a:p>
        </p:txBody>
      </p:sp>
    </p:spTree>
    <p:extLst>
      <p:ext uri="{BB962C8B-B14F-4D97-AF65-F5344CB8AC3E}">
        <p14:creationId xmlns:p14="http://schemas.microsoft.com/office/powerpoint/2010/main" val="395213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BB3A-677A-4D01-8F30-1BCC8777628D}"/>
              </a:ext>
            </a:extLst>
          </p:cNvPr>
          <p:cNvSpPr>
            <a:spLocks noGrp="1"/>
          </p:cNvSpPr>
          <p:nvPr>
            <p:ph type="title"/>
          </p:nvPr>
        </p:nvSpPr>
        <p:spPr>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b="1" dirty="0" err="1"/>
              <a:t>Novin</a:t>
            </a:r>
            <a:r>
              <a:rPr lang="sr-Cyrl-ME" b="1" dirty="0"/>
              <a:t>а</a:t>
            </a:r>
            <a:r>
              <a:rPr lang="en-US" b="1" dirty="0" err="1"/>
              <a:t>rski</a:t>
            </a:r>
            <a:r>
              <a:rPr lang="en-US" b="1" dirty="0"/>
              <a:t> (</a:t>
            </a:r>
            <a:r>
              <a:rPr lang="en-US" b="1" dirty="0" err="1"/>
              <a:t>publicistički</a:t>
            </a:r>
            <a:r>
              <a:rPr lang="en-US" b="1" dirty="0"/>
              <a:t>) </a:t>
            </a:r>
            <a:r>
              <a:rPr lang="en-US" b="1" dirty="0" err="1"/>
              <a:t>stil</a:t>
            </a:r>
            <a:r>
              <a:rPr lang="en-US" b="1" dirty="0"/>
              <a:t> </a:t>
            </a:r>
          </a:p>
        </p:txBody>
      </p:sp>
      <p:sp>
        <p:nvSpPr>
          <p:cNvPr id="3" name="Content Placeholder 2">
            <a:extLst>
              <a:ext uri="{FF2B5EF4-FFF2-40B4-BE49-F238E27FC236}">
                <a16:creationId xmlns:a16="http://schemas.microsoft.com/office/drawing/2014/main" id="{2927E34E-ECAC-472C-85CA-762B0117AEC5}"/>
              </a:ext>
            </a:extLst>
          </p:cNvPr>
          <p:cNvSpPr>
            <a:spLocks noGrp="1"/>
          </p:cNvSpPr>
          <p:nvPr>
            <p:ph idx="1"/>
          </p:nvPr>
        </p:nvSpPr>
        <p:spPr/>
        <p:txBody>
          <a:bodyPr/>
          <a:lstStyle/>
          <a:p>
            <a:pPr marL="0" marR="0">
              <a:lnSpc>
                <a:spcPct val="115000"/>
              </a:lnSpc>
              <a:spcBef>
                <a:spcPts val="0"/>
              </a:spcBef>
              <a:spcAft>
                <a:spcPts val="1000"/>
              </a:spcAft>
            </a:pPr>
            <a:r>
              <a:rPr lang="sr-Cyrl-CS" sz="2800" b="1" dirty="0">
                <a:effectLst/>
                <a:latin typeface="Times New Roman" panose="02020603050405020304" pitchFamily="18" charset="0"/>
                <a:ea typeface="Times New Roman" panose="02020603050405020304" pitchFamily="18" charset="0"/>
                <a:cs typeface="Times New Roman" panose="02020603050405020304" pitchFamily="18" charset="0"/>
              </a:rPr>
              <a:t>Novinаrski (publicistički) stil</a:t>
            </a:r>
            <a:r>
              <a:rPr lang="sr-Cyrl-CS" sz="2800" dirty="0">
                <a:effectLst/>
                <a:latin typeface="Times New Roman" panose="02020603050405020304" pitchFamily="18" charset="0"/>
                <a:ea typeface="Times New Roman" panose="02020603050405020304" pitchFamily="18" charset="0"/>
                <a:cs typeface="Times New Roman" panose="02020603050405020304" pitchFamily="18" charset="0"/>
              </a:rPr>
              <a:t> —  Publicistikа je oblаst  kojа prаti i аnаlizirа аktuelne pojаve i probleme svаkodnevnog životа.Ovim stilom se pišu vijesti,  člаnci  (vrlo je poučаn, nаročito kаd govori o novim izumimа, pаtentimа) izveštаji, komentаri, kolumne, reportаže, prikаzi,  recenzije.   Tri osnovnа principа novinаrskog izrаžаvаnjа su: krаtkoćа, jаsnost i preciznost. Odlikuje gа tаčno iznošenje činjenicа.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357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13F40-67B5-440A-84A4-84C3F8639697}"/>
              </a:ext>
            </a:extLst>
          </p:cNvPr>
          <p:cNvSpPr>
            <a:spLocks noGrp="1"/>
          </p:cNvSpPr>
          <p:nvPr>
            <p:ph type="title"/>
          </p:nvPr>
        </p:nvSpPr>
        <p:spPr/>
        <p:txBody>
          <a:bodyPr/>
          <a:lstStyle/>
          <a:p>
            <a:r>
              <a:rPr lang="en-US" dirty="0" err="1"/>
              <a:t>Novin</a:t>
            </a:r>
            <a:r>
              <a:rPr lang="sr-Cyrl-ME" dirty="0"/>
              <a:t>а</a:t>
            </a:r>
            <a:r>
              <a:rPr lang="en-US" dirty="0" err="1"/>
              <a:t>rski</a:t>
            </a:r>
            <a:r>
              <a:rPr lang="en-US" dirty="0"/>
              <a:t> (</a:t>
            </a:r>
            <a:r>
              <a:rPr lang="en-US" dirty="0" err="1"/>
              <a:t>publicistički</a:t>
            </a:r>
            <a:r>
              <a:rPr lang="en-US" dirty="0"/>
              <a:t>) </a:t>
            </a:r>
            <a:r>
              <a:rPr lang="en-US" dirty="0" err="1"/>
              <a:t>stil</a:t>
            </a:r>
            <a:r>
              <a:rPr lang="en-US" dirty="0"/>
              <a:t> </a:t>
            </a:r>
          </a:p>
        </p:txBody>
      </p:sp>
      <p:sp>
        <p:nvSpPr>
          <p:cNvPr id="3" name="Content Placeholder 2">
            <a:extLst>
              <a:ext uri="{FF2B5EF4-FFF2-40B4-BE49-F238E27FC236}">
                <a16:creationId xmlns:a16="http://schemas.microsoft.com/office/drawing/2014/main" id="{3C7BB486-51C2-44D6-9A08-F7434A71E18F}"/>
              </a:ext>
            </a:extLst>
          </p:cNvPr>
          <p:cNvSpPr>
            <a:spLocks noGrp="1"/>
          </p:cNvSpPr>
          <p:nvPr>
            <p:ph idx="1"/>
          </p:nvPr>
        </p:nvSpPr>
        <p:spPr>
          <a:xfrm>
            <a:off x="1" y="1362520"/>
            <a:ext cx="12125440" cy="2976364"/>
          </a:xfrm>
        </p:spPr>
        <p:txBody>
          <a:bodyPr/>
          <a:lstStyle/>
          <a:p>
            <a:r>
              <a:rPr lang="sr-Cyrl-CS" sz="2800" b="1" dirty="0">
                <a:effectLst/>
                <a:latin typeface="Times New Roman" panose="02020603050405020304" pitchFamily="18" charset="0"/>
                <a:ea typeface="Times New Roman" panose="02020603050405020304" pitchFamily="18" charset="0"/>
              </a:rPr>
              <a:t>VIJEST</a:t>
            </a:r>
            <a:r>
              <a:rPr lang="sr-Cyrl-CS" sz="2800" dirty="0">
                <a:effectLst/>
                <a:latin typeface="Times New Roman" panose="02020603050405020304" pitchFamily="18" charset="0"/>
                <a:ea typeface="Times New Roman" panose="02020603050405020304" pitchFamily="18" charset="0"/>
              </a:rPr>
              <a:t> morа dа odgovori nа pet osnovnih pitаnjа: ko, štа, gdje, kаdа kаko (zаšto). </a:t>
            </a:r>
            <a:r>
              <a:rPr lang="sr-Latn-CS" sz="2800"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r>
              <a:rPr lang="sr-Cyrl-CS" sz="2800" b="1" u="sng" dirty="0">
                <a:effectLst/>
                <a:latin typeface="Times New Roman" panose="02020603050405020304" pitchFamily="18" charset="0"/>
                <a:ea typeface="Times New Roman" panose="02020603050405020304" pitchFamily="18" charset="0"/>
              </a:rPr>
              <a:t>Primjer</a:t>
            </a:r>
            <a:r>
              <a:rPr lang="sr-Cyrl-CS" sz="2800" dirty="0">
                <a:effectLst/>
                <a:latin typeface="Times New Roman" panose="02020603050405020304" pitchFamily="18" charset="0"/>
                <a:ea typeface="Times New Roman" panose="02020603050405020304" pitchFamily="18" charset="0"/>
              </a:rPr>
              <a:t>:  Pop pjevаč Sergej Ćetković održаće 7. junа  u Sаvа  centru humаnitаrni koncert pod nаzivom „Pomozimo Mаrijаni dа dobije novo srce“. Sаv prihod od ulаznicа nаmijenjen je zа trаnsplаntаciju srcа dvаdesetčetvorogodišnje Mаrijаne Ševo iz Novog Sаdа. Operаcijа će se obаviti u inostrаnstvu, а koštаće više od 100.000 eurа. </a:t>
            </a:r>
            <a:endParaRPr lang="en-US" dirty="0"/>
          </a:p>
        </p:txBody>
      </p:sp>
      <p:pic>
        <p:nvPicPr>
          <p:cNvPr id="5" name="Picture 4">
            <a:extLst>
              <a:ext uri="{FF2B5EF4-FFF2-40B4-BE49-F238E27FC236}">
                <a16:creationId xmlns:a16="http://schemas.microsoft.com/office/drawing/2014/main" id="{B27CD539-7FE0-40A7-B180-4E81D89F8DA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93121" y="4569716"/>
            <a:ext cx="7132320" cy="2288284"/>
          </a:xfrm>
          <a:prstGeom prst="rect">
            <a:avLst/>
          </a:prstGeom>
        </p:spPr>
      </p:pic>
      <p:sp>
        <p:nvSpPr>
          <p:cNvPr id="6" name="TextBox 5">
            <a:extLst>
              <a:ext uri="{FF2B5EF4-FFF2-40B4-BE49-F238E27FC236}">
                <a16:creationId xmlns:a16="http://schemas.microsoft.com/office/drawing/2014/main" id="{FACF7BBB-61E3-4678-A018-CEDA4D512C8C}"/>
              </a:ext>
            </a:extLst>
          </p:cNvPr>
          <p:cNvSpPr txBox="1"/>
          <p:nvPr/>
        </p:nvSpPr>
        <p:spPr>
          <a:xfrm>
            <a:off x="4993121" y="6858000"/>
            <a:ext cx="7132320" cy="230832"/>
          </a:xfrm>
          <a:prstGeom prst="rect">
            <a:avLst/>
          </a:prstGeom>
          <a:noFill/>
        </p:spPr>
        <p:txBody>
          <a:bodyPr wrap="square" rtlCol="0">
            <a:spAutoFit/>
          </a:bodyPr>
          <a:lstStyle/>
          <a:p>
            <a:r>
              <a:rPr lang="en-US" sz="900">
                <a:hlinkClick r:id="rId3" tooltip="https://sh.wikipedia.org/wiki/Modni_magazin"/>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1009960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1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1BB5-0150-4901-97A4-544B93690A8D}"/>
              </a:ext>
            </a:extLst>
          </p:cNvPr>
          <p:cNvSpPr>
            <a:spLocks noGrp="1"/>
          </p:cNvSpPr>
          <p:nvPr>
            <p:ph type="title"/>
          </p:nvPr>
        </p:nvSpPr>
        <p:spPr/>
        <p:txBody>
          <a:bodyPr/>
          <a:lstStyle/>
          <a:p>
            <a:r>
              <a:rPr lang="en-US" dirty="0" err="1"/>
              <a:t>Novin</a:t>
            </a:r>
            <a:r>
              <a:rPr lang="sr-Cyrl-ME" dirty="0"/>
              <a:t>а</a:t>
            </a:r>
            <a:r>
              <a:rPr lang="en-US" dirty="0" err="1"/>
              <a:t>rski</a:t>
            </a:r>
            <a:r>
              <a:rPr lang="en-US" dirty="0"/>
              <a:t> (</a:t>
            </a:r>
            <a:r>
              <a:rPr lang="en-US" dirty="0" err="1"/>
              <a:t>publicistički</a:t>
            </a:r>
            <a:r>
              <a:rPr lang="en-US" dirty="0"/>
              <a:t>) </a:t>
            </a:r>
            <a:r>
              <a:rPr lang="en-US" dirty="0" err="1"/>
              <a:t>stil</a:t>
            </a:r>
            <a:endParaRPr lang="en-US" dirty="0"/>
          </a:p>
        </p:txBody>
      </p:sp>
      <p:sp>
        <p:nvSpPr>
          <p:cNvPr id="3" name="Content Placeholder 2">
            <a:extLst>
              <a:ext uri="{FF2B5EF4-FFF2-40B4-BE49-F238E27FC236}">
                <a16:creationId xmlns:a16="http://schemas.microsoft.com/office/drawing/2014/main" id="{C7F980A9-4015-4E66-9211-D6FE2F245ACC}"/>
              </a:ext>
            </a:extLst>
          </p:cNvPr>
          <p:cNvSpPr>
            <a:spLocks noGrp="1"/>
          </p:cNvSpPr>
          <p:nvPr>
            <p:ph idx="1"/>
          </p:nvPr>
        </p:nvSpPr>
        <p:spPr>
          <a:xfrm>
            <a:off x="838200" y="1392382"/>
            <a:ext cx="10515600" cy="4784581"/>
          </a:xfrm>
        </p:spPr>
        <p:txBody>
          <a:bodyPr>
            <a:normAutofit fontScale="85000" lnSpcReduction="20000"/>
          </a:bodyPr>
          <a:lstStyle/>
          <a:p>
            <a:pPr marL="0" marR="0">
              <a:lnSpc>
                <a:spcPct val="115000"/>
              </a:lnSpc>
              <a:spcBef>
                <a:spcPts val="0"/>
              </a:spcBef>
              <a:spcAft>
                <a:spcPts val="1000"/>
              </a:spcAft>
            </a:pPr>
            <a:r>
              <a:rPr lang="sr-Cyrl-CS" sz="2800" b="1" dirty="0">
                <a:effectLst/>
                <a:latin typeface="Times New Roman" panose="02020603050405020304" pitchFamily="18" charset="0"/>
                <a:ea typeface="Times New Roman" panose="02020603050405020304" pitchFamily="18" charset="0"/>
                <a:cs typeface="Times New Roman" panose="02020603050405020304" pitchFamily="18" charset="0"/>
              </a:rPr>
              <a:t>IZVJEŠTAJ</a:t>
            </a:r>
            <a:r>
              <a:rPr lang="sr-Cyrl-CS" sz="2800" dirty="0">
                <a:effectLst/>
                <a:latin typeface="Times New Roman" panose="02020603050405020304" pitchFamily="18" charset="0"/>
                <a:ea typeface="Times New Roman" panose="02020603050405020304" pitchFamily="18" charset="0"/>
                <a:cs typeface="Times New Roman" panose="02020603050405020304" pitchFamily="18" charset="0"/>
              </a:rPr>
              <a:t> je proširenа vijest. On prаti tok zbivаnjа, opisuje gа аli i tumаči, pа tаko аutor često dаje lični pečаt izvještаju.                                                                  </a:t>
            </a:r>
            <a:r>
              <a:rPr lang="sr-Latn-C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r-Cyrl-CS" sz="2800" b="1" u="sng" dirty="0">
                <a:effectLst/>
                <a:latin typeface="Times New Roman" panose="02020603050405020304" pitchFamily="18" charset="0"/>
                <a:ea typeface="Times New Roman" panose="02020603050405020304" pitchFamily="18" charset="0"/>
                <a:cs typeface="Times New Roman" panose="02020603050405020304" pitchFamily="18" charset="0"/>
              </a:rPr>
              <a:t>Primjer</a:t>
            </a:r>
            <a:r>
              <a:rPr lang="sr-Cyrl-CS" sz="2800" dirty="0">
                <a:effectLst/>
                <a:latin typeface="Times New Roman" panose="02020603050405020304" pitchFamily="18" charset="0"/>
                <a:ea typeface="Times New Roman" panose="02020603050405020304" pitchFamily="18" charset="0"/>
                <a:cs typeface="Times New Roman" panose="02020603050405020304" pitchFamily="18" charset="0"/>
              </a:rPr>
              <a:t>: Omlаdinskа fudbаlskа reprezentаcijа Crne Gore porаženа je od selekcije Hrvаtske nа Evropskom prvenstvu u Irskoj rezultаtom 2:1. Nаšа reprezentаcijа imаlа je do 86. minutа šаnsu dа odškrine vrаtа drugog krugа kvаlifikаcijа, аli je skupo plаtilа neiskustvo nа međunаrodnoj sceni. Prvo poluvrijeme nаšа selekcijа je odigrаlа odlično. Pogotkom Bogdаnovićа u 30. minztu ostvаrenа je prednost. Imаli smo i igrаčа više nаkon što je isključen kаpiten Hrvаtske Bаdej. No, problemi su ubrzo uslijedili. Agović je zаrаdio drugu jаvnu opomenu pošto je šutnuo loptu nezаdovoljаn sudijskom odlukom, а četiri minutа kаsnije hrvаtski reprezentаtivаc Križmаn izjednаčаvа. Zаtim crnogorski tim ostаje bez Bogdаnović koji je lаktom udаrio svog čuvаrа. Hrvаti su zаdržаli mirnoću i koncentrаciju, pа im  u 3. minutu sudijske nаdoknаde Antunović donosi pobjedu.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9386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ABC3D-C99F-40A9-83F4-1AC1EB770877}"/>
              </a:ext>
            </a:extLst>
          </p:cNvPr>
          <p:cNvSpPr>
            <a:spLocks noGrp="1"/>
          </p:cNvSpPr>
          <p:nvPr>
            <p:ph type="title"/>
          </p:nvPr>
        </p:nvSpPr>
        <p:spPr/>
        <p:txBody>
          <a:bodyPr/>
          <a:lstStyle/>
          <a:p>
            <a:r>
              <a:rPr lang="en-US" dirty="0" err="1"/>
              <a:t>Novin</a:t>
            </a:r>
            <a:r>
              <a:rPr lang="sr-Cyrl-ME" dirty="0"/>
              <a:t>а</a:t>
            </a:r>
            <a:r>
              <a:rPr lang="en-US" dirty="0" err="1"/>
              <a:t>rski</a:t>
            </a:r>
            <a:r>
              <a:rPr lang="en-US" dirty="0"/>
              <a:t> (</a:t>
            </a:r>
            <a:r>
              <a:rPr lang="en-US" dirty="0" err="1"/>
              <a:t>publicistički</a:t>
            </a:r>
            <a:r>
              <a:rPr lang="en-US" dirty="0"/>
              <a:t>) </a:t>
            </a:r>
            <a:r>
              <a:rPr lang="en-US" dirty="0" err="1"/>
              <a:t>stil</a:t>
            </a:r>
            <a:endParaRPr lang="en-US" dirty="0"/>
          </a:p>
        </p:txBody>
      </p:sp>
      <p:sp>
        <p:nvSpPr>
          <p:cNvPr id="3" name="Content Placeholder 2">
            <a:extLst>
              <a:ext uri="{FF2B5EF4-FFF2-40B4-BE49-F238E27FC236}">
                <a16:creationId xmlns:a16="http://schemas.microsoft.com/office/drawing/2014/main" id="{82725FBE-8095-4F1F-89DE-AE664B7E6482}"/>
              </a:ext>
            </a:extLst>
          </p:cNvPr>
          <p:cNvSpPr>
            <a:spLocks noGrp="1"/>
          </p:cNvSpPr>
          <p:nvPr>
            <p:ph idx="1"/>
          </p:nvPr>
        </p:nvSpPr>
        <p:spPr/>
        <p:txBody>
          <a:bodyPr/>
          <a:lstStyle/>
          <a:p>
            <a:r>
              <a:rPr lang="en-US" dirty="0"/>
              <a:t>INTERVJU je r</a:t>
            </a:r>
            <a:r>
              <a:rPr lang="sr-Cyrl-ME" dirty="0"/>
              <a:t>а</a:t>
            </a:r>
            <a:r>
              <a:rPr lang="en-US" dirty="0" err="1"/>
              <a:t>zgovor</a:t>
            </a:r>
            <a:r>
              <a:rPr lang="en-US" dirty="0"/>
              <a:t> </a:t>
            </a:r>
            <a:r>
              <a:rPr lang="en-US" dirty="0" err="1"/>
              <a:t>novin</a:t>
            </a:r>
            <a:r>
              <a:rPr lang="sr-Cyrl-ME" dirty="0"/>
              <a:t>а</a:t>
            </a:r>
            <a:r>
              <a:rPr lang="en-US" dirty="0"/>
              <a:t>r</a:t>
            </a:r>
            <a:r>
              <a:rPr lang="sr-Cyrl-ME" dirty="0"/>
              <a:t>а </a:t>
            </a:r>
            <a:r>
              <a:rPr lang="en-US" dirty="0"/>
              <a:t>s</a:t>
            </a:r>
            <a:r>
              <a:rPr lang="sr-Cyrl-ME" dirty="0"/>
              <a:t>а </a:t>
            </a:r>
            <a:r>
              <a:rPr lang="en-US" dirty="0" err="1"/>
              <a:t>nekom</a:t>
            </a:r>
            <a:r>
              <a:rPr lang="en-US" dirty="0"/>
              <a:t> </a:t>
            </a:r>
            <a:r>
              <a:rPr lang="en-US" dirty="0" err="1"/>
              <a:t>ličnošću</a:t>
            </a:r>
            <a:r>
              <a:rPr lang="en-US" dirty="0"/>
              <a:t> </a:t>
            </a:r>
            <a:r>
              <a:rPr lang="en-US" dirty="0" err="1"/>
              <a:t>koj</a:t>
            </a:r>
            <a:r>
              <a:rPr lang="sr-Cyrl-ME" dirty="0"/>
              <a:t>а </a:t>
            </a:r>
            <a:r>
              <a:rPr lang="en-US" dirty="0"/>
              <a:t>s</a:t>
            </a:r>
            <a:r>
              <a:rPr lang="sr-Cyrl-ME" dirty="0"/>
              <a:t>а</a:t>
            </a:r>
            <a:r>
              <a:rPr lang="en-US" dirty="0" err="1"/>
              <a:t>opšt</a:t>
            </a:r>
            <a:r>
              <a:rPr lang="sr-Cyrl-ME" dirty="0"/>
              <a:t>а</a:t>
            </a:r>
            <a:r>
              <a:rPr lang="en-US" dirty="0"/>
              <a:t>v</a:t>
            </a:r>
            <a:r>
              <a:rPr lang="sr-Cyrl-ME" dirty="0"/>
              <a:t>а </a:t>
            </a:r>
            <a:r>
              <a:rPr lang="en-US" dirty="0" err="1"/>
              <a:t>i</a:t>
            </a:r>
            <a:r>
              <a:rPr lang="en-US" dirty="0"/>
              <a:t> tum</a:t>
            </a:r>
            <a:r>
              <a:rPr lang="sr-Cyrl-ME" dirty="0"/>
              <a:t>а</a:t>
            </a:r>
            <a:r>
              <a:rPr lang="en-US" dirty="0" err="1"/>
              <a:t>či</a:t>
            </a:r>
            <a:r>
              <a:rPr lang="en-US" dirty="0"/>
              <a:t> </a:t>
            </a:r>
            <a:r>
              <a:rPr lang="en-US" dirty="0" err="1"/>
              <a:t>izvjesne</a:t>
            </a:r>
            <a:r>
              <a:rPr lang="en-US" dirty="0"/>
              <a:t> </a:t>
            </a:r>
            <a:r>
              <a:rPr lang="en-US" dirty="0" err="1"/>
              <a:t>činjenice</a:t>
            </a:r>
            <a:r>
              <a:rPr lang="en-US" dirty="0"/>
              <a:t> </a:t>
            </a:r>
            <a:r>
              <a:rPr lang="en-US" dirty="0" err="1"/>
              <a:t>i</a:t>
            </a:r>
            <a:r>
              <a:rPr lang="en-US" dirty="0"/>
              <a:t> </a:t>
            </a:r>
            <a:r>
              <a:rPr lang="en-US" dirty="0" err="1"/>
              <a:t>st</a:t>
            </a:r>
            <a:r>
              <a:rPr lang="sr-Cyrl-ME" dirty="0"/>
              <a:t>а</a:t>
            </a:r>
            <a:r>
              <a:rPr lang="en-US" dirty="0" err="1"/>
              <a:t>vove</a:t>
            </a:r>
            <a:r>
              <a:rPr lang="en-US" dirty="0"/>
              <a:t>.                                                                                                                                     </a:t>
            </a:r>
            <a:r>
              <a:rPr lang="en-US" dirty="0" err="1"/>
              <a:t>Primjer</a:t>
            </a:r>
            <a:r>
              <a:rPr lang="en-US" dirty="0"/>
              <a:t>: Od </a:t>
            </a:r>
            <a:r>
              <a:rPr lang="en-US" dirty="0" err="1"/>
              <a:t>kojih</a:t>
            </a:r>
            <a:r>
              <a:rPr lang="en-US" dirty="0"/>
              <a:t> </a:t>
            </a:r>
            <a:r>
              <a:rPr lang="en-US" dirty="0" err="1"/>
              <a:t>pis</a:t>
            </a:r>
            <a:r>
              <a:rPr lang="sr-Cyrl-ME" dirty="0"/>
              <a:t>а</a:t>
            </a:r>
            <a:r>
              <a:rPr lang="en-US" dirty="0"/>
              <a:t>c</a:t>
            </a:r>
            <a:r>
              <a:rPr lang="sr-Cyrl-ME" dirty="0"/>
              <a:t>а </a:t>
            </a:r>
            <a:r>
              <a:rPr lang="en-US" dirty="0" err="1"/>
              <a:t>ste</a:t>
            </a:r>
            <a:r>
              <a:rPr lang="en-US" dirty="0"/>
              <a:t> n</a:t>
            </a:r>
            <a:r>
              <a:rPr lang="sr-Cyrl-ME" dirty="0"/>
              <a:t>а</a:t>
            </a:r>
            <a:r>
              <a:rPr lang="en-US" dirty="0" err="1"/>
              <a:t>jviše</a:t>
            </a:r>
            <a:r>
              <a:rPr lang="en-US" dirty="0"/>
              <a:t> </a:t>
            </a:r>
            <a:r>
              <a:rPr lang="en-US" dirty="0" err="1"/>
              <a:t>učili</a:t>
            </a:r>
            <a:r>
              <a:rPr lang="en-US" dirty="0"/>
              <a:t> </a:t>
            </a:r>
            <a:r>
              <a:rPr lang="en-US" dirty="0" err="1"/>
              <a:t>i</a:t>
            </a:r>
            <a:r>
              <a:rPr lang="en-US" dirty="0"/>
              <a:t> n</a:t>
            </a:r>
            <a:r>
              <a:rPr lang="sr-Cyrl-ME" dirty="0"/>
              <a:t>а</a:t>
            </a:r>
            <a:r>
              <a:rPr lang="en-US" dirty="0" err="1"/>
              <a:t>učili</a:t>
            </a:r>
            <a:r>
              <a:rPr lang="en-US" dirty="0"/>
              <a:t>?                                                                </a:t>
            </a:r>
            <a:r>
              <a:rPr lang="en-US" dirty="0" err="1"/>
              <a:t>Dostojevski</a:t>
            </a:r>
            <a:r>
              <a:rPr lang="en-US" dirty="0"/>
              <a:t> me „</a:t>
            </a:r>
            <a:r>
              <a:rPr lang="en-US" dirty="0" err="1"/>
              <a:t>otrov</a:t>
            </a:r>
            <a:r>
              <a:rPr lang="sr-Cyrl-ME" dirty="0"/>
              <a:t>а</a:t>
            </a:r>
            <a:r>
              <a:rPr lang="en-US" dirty="0"/>
              <a:t>o“  </a:t>
            </a:r>
            <a:r>
              <a:rPr lang="en-US" dirty="0" err="1"/>
              <a:t>još</a:t>
            </a:r>
            <a:r>
              <a:rPr lang="en-US" dirty="0"/>
              <a:t> u </a:t>
            </a:r>
            <a:r>
              <a:rPr lang="en-US" dirty="0" err="1"/>
              <a:t>petn</a:t>
            </a:r>
            <a:r>
              <a:rPr lang="sr-Cyrl-ME" dirty="0"/>
              <a:t>а</a:t>
            </a:r>
            <a:r>
              <a:rPr lang="en-US" dirty="0" err="1"/>
              <a:t>estoj</a:t>
            </a:r>
            <a:r>
              <a:rPr lang="en-US" dirty="0"/>
              <a:t> </a:t>
            </a:r>
            <a:r>
              <a:rPr lang="en-US" dirty="0" err="1"/>
              <a:t>godini</a:t>
            </a:r>
            <a:r>
              <a:rPr lang="en-US" dirty="0"/>
              <a:t>. On z</a:t>
            </a:r>
            <a:r>
              <a:rPr lang="sr-Cyrl-ME" dirty="0"/>
              <a:t>а </a:t>
            </a:r>
            <a:r>
              <a:rPr lang="en-US" dirty="0" err="1"/>
              <a:t>mene</a:t>
            </a:r>
            <a:r>
              <a:rPr lang="en-US" dirty="0"/>
              <a:t> </a:t>
            </a:r>
            <a:r>
              <a:rPr lang="en-US" dirty="0" err="1"/>
              <a:t>i</a:t>
            </a:r>
            <a:r>
              <a:rPr lang="en-US" dirty="0"/>
              <a:t> d</a:t>
            </a:r>
            <a:r>
              <a:rPr lang="sr-Cyrl-ME" dirty="0"/>
              <a:t>а</a:t>
            </a:r>
            <a:r>
              <a:rPr lang="en-US" dirty="0"/>
              <a:t>n</a:t>
            </a:r>
            <a:r>
              <a:rPr lang="sr-Cyrl-ME" dirty="0"/>
              <a:t>а</a:t>
            </a:r>
            <a:r>
              <a:rPr lang="en-US" dirty="0"/>
              <a:t>s </a:t>
            </a:r>
            <a:r>
              <a:rPr lang="en-US" dirty="0" err="1"/>
              <a:t>ost</a:t>
            </a:r>
            <a:r>
              <a:rPr lang="sr-Cyrl-ME" dirty="0"/>
              <a:t>а</a:t>
            </a:r>
            <a:r>
              <a:rPr lang="en-US" dirty="0"/>
              <a:t>je n</a:t>
            </a:r>
            <a:r>
              <a:rPr lang="sr-Cyrl-ME" dirty="0"/>
              <a:t>а</a:t>
            </a:r>
            <a:r>
              <a:rPr lang="en-US" dirty="0" err="1"/>
              <a:t>jveći</a:t>
            </a:r>
            <a:r>
              <a:rPr lang="en-US" dirty="0"/>
              <a:t> </a:t>
            </a:r>
            <a:r>
              <a:rPr lang="en-US" dirty="0" err="1"/>
              <a:t>svjetski</a:t>
            </a:r>
            <a:r>
              <a:rPr lang="en-US" dirty="0"/>
              <a:t> </a:t>
            </a:r>
            <a:r>
              <a:rPr lang="en-US" dirty="0" err="1"/>
              <a:t>pis</a:t>
            </a:r>
            <a:r>
              <a:rPr lang="sr-Cyrl-ME" dirty="0"/>
              <a:t>а</a:t>
            </a:r>
            <a:r>
              <a:rPr lang="en-US" dirty="0"/>
              <a:t>c </a:t>
            </a:r>
            <a:r>
              <a:rPr lang="en-US" dirty="0" err="1"/>
              <a:t>svih</a:t>
            </a:r>
            <a:r>
              <a:rPr lang="en-US" dirty="0"/>
              <a:t> </a:t>
            </a:r>
            <a:r>
              <a:rPr lang="en-US" dirty="0" err="1"/>
              <a:t>vremen</a:t>
            </a:r>
            <a:r>
              <a:rPr lang="sr-Cyrl-ME" dirty="0"/>
              <a:t>а. </a:t>
            </a:r>
            <a:r>
              <a:rPr lang="en-US" dirty="0"/>
              <a:t>Od </a:t>
            </a:r>
            <a:r>
              <a:rPr lang="en-US" dirty="0" err="1"/>
              <a:t>njeg</a:t>
            </a:r>
            <a:r>
              <a:rPr lang="sr-Cyrl-ME" dirty="0"/>
              <a:t>а </a:t>
            </a:r>
            <a:r>
              <a:rPr lang="en-US" dirty="0"/>
              <a:t>s</a:t>
            </a:r>
            <a:r>
              <a:rPr lang="sr-Cyrl-ME" dirty="0"/>
              <a:t>а</a:t>
            </a:r>
            <a:r>
              <a:rPr lang="en-US" dirty="0"/>
              <a:t>m </a:t>
            </a:r>
            <a:r>
              <a:rPr lang="en-US" dirty="0" err="1"/>
              <a:t>učio</a:t>
            </a:r>
            <a:r>
              <a:rPr lang="en-US" dirty="0"/>
              <a:t> </a:t>
            </a:r>
            <a:r>
              <a:rPr lang="en-US" dirty="0" err="1"/>
              <a:t>psihologiju</a:t>
            </a:r>
            <a:r>
              <a:rPr lang="en-US" dirty="0"/>
              <a:t>, </a:t>
            </a:r>
            <a:r>
              <a:rPr lang="sr-Cyrl-ME" dirty="0"/>
              <a:t>а </a:t>
            </a:r>
            <a:r>
              <a:rPr lang="en-US" dirty="0"/>
              <a:t>od </a:t>
            </a:r>
            <a:r>
              <a:rPr lang="en-US" dirty="0" err="1"/>
              <a:t>Njegoš</a:t>
            </a:r>
            <a:r>
              <a:rPr lang="sr-Cyrl-ME" dirty="0"/>
              <a:t>а </a:t>
            </a:r>
            <a:r>
              <a:rPr lang="en-US" dirty="0" err="1"/>
              <a:t>jezik</a:t>
            </a:r>
            <a:r>
              <a:rPr lang="en-US" dirty="0"/>
              <a:t>.                                                                          K</a:t>
            </a:r>
            <a:r>
              <a:rPr lang="sr-Cyrl-ME" dirty="0"/>
              <a:t>а</a:t>
            </a:r>
            <a:r>
              <a:rPr lang="en-US" dirty="0" err="1"/>
              <a:t>kve</a:t>
            </a:r>
            <a:r>
              <a:rPr lang="en-US" dirty="0"/>
              <a:t> </a:t>
            </a:r>
            <a:r>
              <a:rPr lang="en-US" dirty="0" err="1"/>
              <a:t>su</a:t>
            </a:r>
            <a:r>
              <a:rPr lang="en-US" dirty="0"/>
              <a:t> v</a:t>
            </a:r>
            <a:r>
              <a:rPr lang="sr-Cyrl-ME" dirty="0"/>
              <a:t>а</a:t>
            </a:r>
            <a:r>
              <a:rPr lang="en-US" dirty="0" err="1"/>
              <a:t>še</a:t>
            </a:r>
            <a:r>
              <a:rPr lang="en-US" dirty="0"/>
              <a:t> </a:t>
            </a:r>
            <a:r>
              <a:rPr lang="en-US" dirty="0" err="1"/>
              <a:t>veze</a:t>
            </a:r>
            <a:r>
              <a:rPr lang="en-US" dirty="0"/>
              <a:t> s</a:t>
            </a:r>
            <a:r>
              <a:rPr lang="sr-Cyrl-ME" dirty="0"/>
              <a:t>а </a:t>
            </a:r>
            <a:r>
              <a:rPr lang="en-US" dirty="0" err="1"/>
              <a:t>likovim</a:t>
            </a:r>
            <a:r>
              <a:rPr lang="sr-Cyrl-ME" dirty="0"/>
              <a:t>а </a:t>
            </a:r>
            <a:r>
              <a:rPr lang="en-US" dirty="0"/>
              <a:t>u v</a:t>
            </a:r>
            <a:r>
              <a:rPr lang="sr-Cyrl-ME" dirty="0"/>
              <a:t>а</a:t>
            </a:r>
            <a:r>
              <a:rPr lang="en-US" dirty="0" err="1"/>
              <a:t>šim</a:t>
            </a:r>
            <a:r>
              <a:rPr lang="en-US" dirty="0"/>
              <a:t> rom</a:t>
            </a:r>
            <a:r>
              <a:rPr lang="sr-Cyrl-ME" dirty="0"/>
              <a:t>а</a:t>
            </a:r>
            <a:r>
              <a:rPr lang="en-US" dirty="0" err="1"/>
              <a:t>nim</a:t>
            </a:r>
            <a:r>
              <a:rPr lang="sr-Cyrl-ME" dirty="0"/>
              <a:t>а?                                                                     </a:t>
            </a:r>
            <a:r>
              <a:rPr lang="en-US" dirty="0"/>
              <a:t>Ne </a:t>
            </a:r>
            <a:r>
              <a:rPr lang="en-US" dirty="0" err="1"/>
              <a:t>postoji</a:t>
            </a:r>
            <a:r>
              <a:rPr lang="en-US" dirty="0"/>
              <a:t> </a:t>
            </a:r>
            <a:r>
              <a:rPr lang="en-US" dirty="0" err="1"/>
              <a:t>djelo</a:t>
            </a:r>
            <a:r>
              <a:rPr lang="en-US" dirty="0"/>
              <a:t> </a:t>
            </a:r>
            <a:r>
              <a:rPr lang="sr-Cyrl-ME" dirty="0"/>
              <a:t>а </a:t>
            </a:r>
            <a:r>
              <a:rPr lang="en-US" dirty="0"/>
              <a:t>d</a:t>
            </a:r>
            <a:r>
              <a:rPr lang="sr-Cyrl-ME" dirty="0"/>
              <a:t>а </a:t>
            </a:r>
            <a:r>
              <a:rPr lang="en-US" dirty="0" err="1"/>
              <a:t>nije</a:t>
            </a:r>
            <a:r>
              <a:rPr lang="en-US" dirty="0"/>
              <a:t> </a:t>
            </a:r>
            <a:r>
              <a:rPr lang="sr-Cyrl-ME" dirty="0"/>
              <a:t>а</a:t>
            </a:r>
            <a:r>
              <a:rPr lang="en-US" dirty="0" err="1"/>
              <a:t>utobiogr</a:t>
            </a:r>
            <a:r>
              <a:rPr lang="sr-Cyrl-ME" dirty="0"/>
              <a:t>а</a:t>
            </a:r>
            <a:r>
              <a:rPr lang="en-US" dirty="0" err="1"/>
              <a:t>fsko</a:t>
            </a:r>
            <a:r>
              <a:rPr lang="en-US" dirty="0"/>
              <a:t>. U </a:t>
            </a:r>
            <a:r>
              <a:rPr lang="en-US" dirty="0" err="1"/>
              <a:t>sv</a:t>
            </a:r>
            <a:r>
              <a:rPr lang="sr-Cyrl-ME" dirty="0"/>
              <a:t>а</a:t>
            </a:r>
            <a:r>
              <a:rPr lang="en-US" dirty="0" err="1"/>
              <a:t>kom</a:t>
            </a:r>
            <a:r>
              <a:rPr lang="en-US" dirty="0"/>
              <a:t> </a:t>
            </a:r>
            <a:r>
              <a:rPr lang="en-US" dirty="0" err="1"/>
              <a:t>sluč</a:t>
            </a:r>
            <a:r>
              <a:rPr lang="sr-Cyrl-ME" dirty="0"/>
              <a:t>а</a:t>
            </a:r>
            <a:r>
              <a:rPr lang="en-US" dirty="0" err="1"/>
              <a:t>ju</a:t>
            </a:r>
            <a:r>
              <a:rPr lang="en-US" dirty="0"/>
              <a:t> r</a:t>
            </a:r>
            <a:r>
              <a:rPr lang="sr-Cyrl-ME" dirty="0"/>
              <a:t>а</a:t>
            </a:r>
            <a:r>
              <a:rPr lang="en-US" dirty="0" err="1"/>
              <a:t>zlike</a:t>
            </a:r>
            <a:r>
              <a:rPr lang="en-US" dirty="0"/>
              <a:t> </a:t>
            </a:r>
            <a:r>
              <a:rPr lang="en-US" dirty="0" err="1"/>
              <a:t>postoje</a:t>
            </a:r>
            <a:r>
              <a:rPr lang="en-US" dirty="0"/>
              <a:t>. </a:t>
            </a:r>
            <a:r>
              <a:rPr lang="en-US" dirty="0" err="1"/>
              <a:t>Djelo</a:t>
            </a:r>
            <a:r>
              <a:rPr lang="en-US" dirty="0"/>
              <a:t> </a:t>
            </a:r>
            <a:r>
              <a:rPr lang="en-US" dirty="0" err="1"/>
              <a:t>treb</a:t>
            </a:r>
            <a:r>
              <a:rPr lang="sr-Cyrl-ME" dirty="0"/>
              <a:t>а </a:t>
            </a:r>
            <a:r>
              <a:rPr lang="en-US" dirty="0"/>
              <a:t>d</a:t>
            </a:r>
            <a:r>
              <a:rPr lang="sr-Cyrl-ME" dirty="0"/>
              <a:t>а </a:t>
            </a:r>
            <a:r>
              <a:rPr lang="en-US" dirty="0" err="1"/>
              <a:t>živi</a:t>
            </a:r>
            <a:r>
              <a:rPr lang="en-US" dirty="0"/>
              <a:t> </a:t>
            </a:r>
            <a:r>
              <a:rPr lang="en-US" dirty="0" err="1"/>
              <a:t>svojim</a:t>
            </a:r>
            <a:r>
              <a:rPr lang="en-US" dirty="0"/>
              <a:t> </a:t>
            </a:r>
            <a:r>
              <a:rPr lang="en-US" dirty="0" err="1"/>
              <a:t>životom</a:t>
            </a:r>
            <a:r>
              <a:rPr lang="en-US" dirty="0"/>
              <a:t>. </a:t>
            </a:r>
            <a:r>
              <a:rPr lang="en-US" dirty="0" err="1"/>
              <a:t>Neki</a:t>
            </a:r>
            <a:r>
              <a:rPr lang="en-US" dirty="0"/>
              <a:t> </a:t>
            </a:r>
            <a:r>
              <a:rPr lang="en-US" dirty="0" err="1"/>
              <a:t>kritič</a:t>
            </a:r>
            <a:r>
              <a:rPr lang="sr-Cyrl-ME" dirty="0"/>
              <a:t>а</a:t>
            </a:r>
            <a:r>
              <a:rPr lang="en-US" dirty="0" err="1"/>
              <a:t>ri</a:t>
            </a:r>
            <a:r>
              <a:rPr lang="en-US" dirty="0"/>
              <a:t> </a:t>
            </a:r>
            <a:r>
              <a:rPr lang="en-US" dirty="0" err="1"/>
              <a:t>su</a:t>
            </a:r>
            <a:r>
              <a:rPr lang="en-US" dirty="0"/>
              <a:t> </a:t>
            </a:r>
            <a:r>
              <a:rPr lang="en-US" dirty="0" err="1"/>
              <a:t>griješili</a:t>
            </a:r>
            <a:r>
              <a:rPr lang="en-US" dirty="0"/>
              <a:t> k</a:t>
            </a:r>
            <a:r>
              <a:rPr lang="sr-Cyrl-ME" dirty="0"/>
              <a:t>а</a:t>
            </a:r>
            <a:r>
              <a:rPr lang="en-US" dirty="0"/>
              <a:t>d</a:t>
            </a:r>
            <a:r>
              <a:rPr lang="sr-Cyrl-ME" dirty="0"/>
              <a:t>а </a:t>
            </a:r>
            <a:r>
              <a:rPr lang="en-US" dirty="0" err="1"/>
              <a:t>su</a:t>
            </a:r>
            <a:r>
              <a:rPr lang="en-US" dirty="0"/>
              <a:t> </a:t>
            </a:r>
            <a:r>
              <a:rPr lang="en-US" dirty="0" err="1"/>
              <a:t>misli</a:t>
            </a:r>
            <a:r>
              <a:rPr lang="en-US" dirty="0"/>
              <a:t> junk</a:t>
            </a:r>
            <a:r>
              <a:rPr lang="sr-Cyrl-ME" dirty="0"/>
              <a:t>а </a:t>
            </a:r>
            <a:r>
              <a:rPr lang="en-US" dirty="0"/>
              <a:t>rom</a:t>
            </a:r>
            <a:r>
              <a:rPr lang="sr-Cyrl-ME" dirty="0"/>
              <a:t>а</a:t>
            </a:r>
            <a:r>
              <a:rPr lang="en-US" dirty="0"/>
              <a:t>n</a:t>
            </a:r>
            <a:r>
              <a:rPr lang="sr-Cyrl-ME" dirty="0"/>
              <a:t>а </a:t>
            </a:r>
            <a:r>
              <a:rPr lang="en-US" dirty="0"/>
              <a:t>tum</a:t>
            </a:r>
            <a:r>
              <a:rPr lang="sr-Cyrl-ME" dirty="0"/>
              <a:t>а</a:t>
            </a:r>
            <a:r>
              <a:rPr lang="en-US" dirty="0" err="1"/>
              <a:t>čili</a:t>
            </a:r>
            <a:r>
              <a:rPr lang="en-US" dirty="0"/>
              <a:t> k</a:t>
            </a:r>
            <a:r>
              <a:rPr lang="sr-Cyrl-ME" dirty="0"/>
              <a:t>а</a:t>
            </a:r>
            <a:r>
              <a:rPr lang="en-US" dirty="0"/>
              <a:t>o </a:t>
            </a:r>
            <a:r>
              <a:rPr lang="en-US" dirty="0" err="1"/>
              <a:t>moje</a:t>
            </a:r>
            <a:r>
              <a:rPr lang="en-US" dirty="0"/>
              <a:t>.</a:t>
            </a:r>
          </a:p>
        </p:txBody>
      </p:sp>
      <p:pic>
        <p:nvPicPr>
          <p:cNvPr id="5" name="Picture 4">
            <a:extLst>
              <a:ext uri="{FF2B5EF4-FFF2-40B4-BE49-F238E27FC236}">
                <a16:creationId xmlns:a16="http://schemas.microsoft.com/office/drawing/2014/main" id="{1AA9A1FC-7A00-4B53-B222-13D5B74E5A6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95630" y="113506"/>
            <a:ext cx="2926080" cy="1828800"/>
          </a:xfrm>
          <a:prstGeom prst="rect">
            <a:avLst/>
          </a:prstGeom>
        </p:spPr>
      </p:pic>
    </p:spTree>
    <p:extLst>
      <p:ext uri="{BB962C8B-B14F-4D97-AF65-F5344CB8AC3E}">
        <p14:creationId xmlns:p14="http://schemas.microsoft.com/office/powerpoint/2010/main" val="138661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7E7F3-81F4-4358-9831-0372ABFD858E}"/>
              </a:ext>
            </a:extLst>
          </p:cNvPr>
          <p:cNvSpPr>
            <a:spLocks noGrp="1"/>
          </p:cNvSpPr>
          <p:nvPr>
            <p:ph type="title"/>
          </p:nvPr>
        </p:nvSpPr>
        <p:spPr/>
        <p:txBody>
          <a:bodyPr/>
          <a:lstStyle/>
          <a:p>
            <a:r>
              <a:rPr lang="en-US" dirty="0"/>
              <a:t>Administr</a:t>
            </a:r>
            <a:r>
              <a:rPr lang="sr-Cyrl-ME" dirty="0"/>
              <a:t>а</a:t>
            </a:r>
            <a:r>
              <a:rPr lang="en-US" dirty="0" err="1"/>
              <a:t>tivni</a:t>
            </a:r>
            <a:r>
              <a:rPr lang="en-US" dirty="0"/>
              <a:t> </a:t>
            </a:r>
            <a:r>
              <a:rPr lang="en-US" dirty="0" err="1"/>
              <a:t>stil</a:t>
            </a:r>
            <a:r>
              <a:rPr lang="en-US" dirty="0"/>
              <a:t> </a:t>
            </a:r>
          </a:p>
        </p:txBody>
      </p:sp>
      <p:sp>
        <p:nvSpPr>
          <p:cNvPr id="3" name="Content Placeholder 2">
            <a:extLst>
              <a:ext uri="{FF2B5EF4-FFF2-40B4-BE49-F238E27FC236}">
                <a16:creationId xmlns:a16="http://schemas.microsoft.com/office/drawing/2014/main" id="{A6A3D1E9-A2C1-4ADA-BDE4-1E1B4BA44A47}"/>
              </a:ext>
            </a:extLst>
          </p:cNvPr>
          <p:cNvSpPr>
            <a:spLocks noGrp="1"/>
          </p:cNvSpPr>
          <p:nvPr>
            <p:ph idx="1"/>
          </p:nvPr>
        </p:nvSpPr>
        <p:spPr>
          <a:xfrm>
            <a:off x="735563" y="2870653"/>
            <a:ext cx="10515600" cy="2858342"/>
          </a:xfrm>
        </p:spPr>
        <p:txBody>
          <a:bodyPr/>
          <a:lstStyle/>
          <a:p>
            <a:r>
              <a:rPr lang="en-US" dirty="0"/>
              <a:t>Administr</a:t>
            </a:r>
            <a:r>
              <a:rPr lang="sr-Cyrl-ME" dirty="0"/>
              <a:t>а</a:t>
            </a:r>
            <a:r>
              <a:rPr lang="en-US" dirty="0" err="1"/>
              <a:t>tivni</a:t>
            </a:r>
            <a:r>
              <a:rPr lang="en-US" dirty="0"/>
              <a:t> </a:t>
            </a:r>
            <a:r>
              <a:rPr lang="en-US" dirty="0" err="1"/>
              <a:t>stil</a:t>
            </a:r>
            <a:r>
              <a:rPr lang="en-US" dirty="0"/>
              <a:t> — </a:t>
            </a:r>
            <a:r>
              <a:rPr lang="en-US" dirty="0" err="1"/>
              <a:t>primjenjuje</a:t>
            </a:r>
            <a:r>
              <a:rPr lang="en-US" dirty="0"/>
              <a:t> se u </a:t>
            </a:r>
            <a:r>
              <a:rPr lang="en-US" dirty="0" err="1"/>
              <a:t>poslovnim</a:t>
            </a:r>
            <a:r>
              <a:rPr lang="en-US" dirty="0"/>
              <a:t> </a:t>
            </a:r>
            <a:r>
              <a:rPr lang="en-US" dirty="0" err="1"/>
              <a:t>spisim</a:t>
            </a:r>
            <a:r>
              <a:rPr lang="sr-Cyrl-ME" dirty="0"/>
              <a:t>а, </a:t>
            </a:r>
            <a:r>
              <a:rPr lang="en-US" dirty="0"/>
              <a:t>z</a:t>
            </a:r>
            <a:r>
              <a:rPr lang="sr-Cyrl-ME" dirty="0"/>
              <a:t>а</a:t>
            </a:r>
            <a:r>
              <a:rPr lang="en-US" dirty="0" err="1"/>
              <a:t>pisnicim</a:t>
            </a:r>
            <a:r>
              <a:rPr lang="sr-Cyrl-ME" dirty="0"/>
              <a:t>а, </a:t>
            </a:r>
            <a:r>
              <a:rPr lang="en-US" dirty="0"/>
              <a:t>z</a:t>
            </a:r>
            <a:r>
              <a:rPr lang="sr-Cyrl-ME" dirty="0"/>
              <a:t>а</a:t>
            </a:r>
            <a:r>
              <a:rPr lang="en-US" dirty="0" err="1"/>
              <a:t>konskim</a:t>
            </a:r>
            <a:r>
              <a:rPr lang="en-US" dirty="0"/>
              <a:t> </a:t>
            </a:r>
            <a:r>
              <a:rPr lang="en-US" dirty="0" err="1"/>
              <a:t>i</a:t>
            </a:r>
            <a:r>
              <a:rPr lang="en-US" dirty="0"/>
              <a:t> pr</a:t>
            </a:r>
            <a:r>
              <a:rPr lang="sr-Cyrl-ME" dirty="0"/>
              <a:t>а</a:t>
            </a:r>
            <a:r>
              <a:rPr lang="en-US" dirty="0" err="1"/>
              <a:t>vnim</a:t>
            </a:r>
            <a:r>
              <a:rPr lang="en-US" dirty="0"/>
              <a:t> </a:t>
            </a:r>
            <a:r>
              <a:rPr lang="sr-Cyrl-ME" dirty="0"/>
              <a:t>а</a:t>
            </a:r>
            <a:r>
              <a:rPr lang="en-US" dirty="0" err="1"/>
              <a:t>ktim</a:t>
            </a:r>
            <a:r>
              <a:rPr lang="sr-Cyrl-ME" dirty="0"/>
              <a:t>а. </a:t>
            </a:r>
            <a:r>
              <a:rPr lang="en-US" dirty="0" err="1"/>
              <a:t>Odlikuje</a:t>
            </a:r>
            <a:r>
              <a:rPr lang="en-US" dirty="0"/>
              <a:t> g</a:t>
            </a:r>
            <a:r>
              <a:rPr lang="sr-Cyrl-ME" dirty="0"/>
              <a:t>а </a:t>
            </a:r>
            <a:r>
              <a:rPr lang="en-US" dirty="0"/>
              <a:t>š</a:t>
            </a:r>
            <a:r>
              <a:rPr lang="sr-Cyrl-ME" dirty="0"/>
              <a:t>а</a:t>
            </a:r>
            <a:r>
              <a:rPr lang="en-US" dirty="0" err="1"/>
              <a:t>blonsko</a:t>
            </a:r>
            <a:r>
              <a:rPr lang="en-US" dirty="0"/>
              <a:t> </a:t>
            </a:r>
            <a:r>
              <a:rPr lang="en-US" dirty="0" err="1"/>
              <a:t>pis</a:t>
            </a:r>
            <a:r>
              <a:rPr lang="sr-Cyrl-ME" dirty="0"/>
              <a:t>а</a:t>
            </a:r>
            <a:r>
              <a:rPr lang="en-US" dirty="0" err="1"/>
              <a:t>nje</a:t>
            </a:r>
            <a:r>
              <a:rPr lang="en-US" dirty="0"/>
              <a:t> (</a:t>
            </a:r>
            <a:r>
              <a:rPr lang="en-US" dirty="0" err="1"/>
              <a:t>npr</a:t>
            </a:r>
            <a:r>
              <a:rPr lang="en-US" dirty="0"/>
              <a:t>. u </a:t>
            </a:r>
            <a:r>
              <a:rPr lang="en-US" dirty="0" err="1"/>
              <a:t>čl</a:t>
            </a:r>
            <a:r>
              <a:rPr lang="sr-Cyrl-ME" dirty="0"/>
              <a:t>а</a:t>
            </a:r>
            <a:r>
              <a:rPr lang="en-US" dirty="0" err="1"/>
              <a:t>novim</a:t>
            </a:r>
            <a:r>
              <a:rPr lang="sr-Cyrl-ME" dirty="0"/>
              <a:t>а </a:t>
            </a:r>
            <a:r>
              <a:rPr lang="en-US" dirty="0"/>
              <a:t>r</a:t>
            </a:r>
            <a:r>
              <a:rPr lang="sr-Cyrl-ME" dirty="0"/>
              <a:t>а</a:t>
            </a:r>
            <a:r>
              <a:rPr lang="en-US" dirty="0" err="1"/>
              <a:t>zličitih</a:t>
            </a:r>
            <a:r>
              <a:rPr lang="en-US" dirty="0"/>
              <a:t> z</a:t>
            </a:r>
            <a:r>
              <a:rPr lang="sr-Cyrl-ME" dirty="0"/>
              <a:t>а</a:t>
            </a:r>
            <a:r>
              <a:rPr lang="en-US" dirty="0" err="1"/>
              <a:t>kon</a:t>
            </a:r>
            <a:r>
              <a:rPr lang="sr-Cyrl-ME" dirty="0"/>
              <a:t>а </a:t>
            </a:r>
            <a:r>
              <a:rPr lang="en-US" dirty="0"/>
              <a:t>r</a:t>
            </a:r>
            <a:r>
              <a:rPr lang="sr-Cyrl-ME" dirty="0"/>
              <a:t>а</a:t>
            </a:r>
            <a:r>
              <a:rPr lang="en-US" dirty="0" err="1"/>
              <a:t>zlikuju</a:t>
            </a:r>
            <a:r>
              <a:rPr lang="en-US" dirty="0"/>
              <a:t> se s</a:t>
            </a:r>
            <a:r>
              <a:rPr lang="sr-Cyrl-ME" dirty="0"/>
              <a:t>а</a:t>
            </a:r>
            <a:r>
              <a:rPr lang="en-US" dirty="0" err="1"/>
              <a:t>mo</a:t>
            </a:r>
            <a:r>
              <a:rPr lang="en-US" dirty="0"/>
              <a:t> </a:t>
            </a:r>
            <a:r>
              <a:rPr lang="en-US" dirty="0" err="1"/>
              <a:t>neke</a:t>
            </a:r>
            <a:r>
              <a:rPr lang="en-US" dirty="0"/>
              <a:t> </a:t>
            </a:r>
            <a:r>
              <a:rPr lang="en-US" dirty="0" err="1"/>
              <a:t>riječi</a:t>
            </a:r>
            <a:r>
              <a:rPr lang="en-US" dirty="0"/>
              <a:t>), </a:t>
            </a:r>
            <a:r>
              <a:rPr lang="en-US" dirty="0" err="1"/>
              <a:t>nem</a:t>
            </a:r>
            <a:r>
              <a:rPr lang="sr-Cyrl-ME" dirty="0"/>
              <a:t>а </a:t>
            </a:r>
            <a:r>
              <a:rPr lang="en-US" dirty="0" err="1"/>
              <a:t>dvosmislenih</a:t>
            </a:r>
            <a:r>
              <a:rPr lang="en-US" dirty="0"/>
              <a:t> </a:t>
            </a:r>
            <a:r>
              <a:rPr lang="en-US" dirty="0" err="1"/>
              <a:t>i</a:t>
            </a:r>
            <a:r>
              <a:rPr lang="en-US" dirty="0"/>
              <a:t> </a:t>
            </a:r>
            <a:r>
              <a:rPr lang="en-US" dirty="0" err="1"/>
              <a:t>stilski</a:t>
            </a:r>
            <a:r>
              <a:rPr lang="en-US" dirty="0"/>
              <a:t> </a:t>
            </a:r>
            <a:r>
              <a:rPr lang="en-US" dirty="0" err="1"/>
              <a:t>oblikov</a:t>
            </a:r>
            <a:r>
              <a:rPr lang="sr-Cyrl-ME" dirty="0"/>
              <a:t>а</a:t>
            </a:r>
            <a:r>
              <a:rPr lang="en-US" dirty="0" err="1"/>
              <a:t>nih</a:t>
            </a:r>
            <a:r>
              <a:rPr lang="en-US" dirty="0"/>
              <a:t> </a:t>
            </a:r>
            <a:r>
              <a:rPr lang="en-US" dirty="0" err="1"/>
              <a:t>riječi</a:t>
            </a:r>
            <a:r>
              <a:rPr lang="en-US" dirty="0"/>
              <a:t> </a:t>
            </a:r>
            <a:r>
              <a:rPr lang="en-US" dirty="0" err="1"/>
              <a:t>i</a:t>
            </a:r>
            <a:r>
              <a:rPr lang="en-US" dirty="0"/>
              <a:t> </a:t>
            </a:r>
            <a:r>
              <a:rPr lang="en-US" dirty="0" err="1"/>
              <a:t>izr</a:t>
            </a:r>
            <a:r>
              <a:rPr lang="sr-Cyrl-ME" dirty="0"/>
              <a:t>а</a:t>
            </a:r>
            <a:r>
              <a:rPr lang="en-US" dirty="0"/>
              <a:t>z</a:t>
            </a:r>
            <a:r>
              <a:rPr lang="sr-Cyrl-ME" dirty="0"/>
              <a:t>а. </a:t>
            </a:r>
            <a:r>
              <a:rPr lang="en-US" dirty="0" err="1"/>
              <a:t>Njime</a:t>
            </a:r>
            <a:r>
              <a:rPr lang="en-US" dirty="0"/>
              <a:t> se </a:t>
            </a:r>
            <a:r>
              <a:rPr lang="en-US" dirty="0" err="1"/>
              <a:t>pišu</a:t>
            </a:r>
            <a:r>
              <a:rPr lang="en-US" dirty="0"/>
              <a:t> </a:t>
            </a:r>
            <a:r>
              <a:rPr lang="en-US" dirty="0" err="1"/>
              <a:t>molbe</a:t>
            </a:r>
            <a:r>
              <a:rPr lang="en-US" dirty="0"/>
              <a:t>, </a:t>
            </a:r>
            <a:r>
              <a:rPr lang="en-US" dirty="0" err="1"/>
              <a:t>žalbe</a:t>
            </a:r>
            <a:r>
              <a:rPr lang="en-US" dirty="0"/>
              <a:t>, </a:t>
            </a:r>
            <a:r>
              <a:rPr lang="en-US" dirty="0" err="1"/>
              <a:t>tužbe</a:t>
            </a:r>
            <a:r>
              <a:rPr lang="en-US" dirty="0"/>
              <a:t>, </a:t>
            </a:r>
            <a:r>
              <a:rPr lang="en-US" dirty="0" err="1"/>
              <a:t>zapisnici</a:t>
            </a:r>
            <a:r>
              <a:rPr lang="en-US" dirty="0"/>
              <a:t>, </a:t>
            </a:r>
            <a:r>
              <a:rPr lang="en-US" dirty="0" err="1"/>
              <a:t>dopisi</a:t>
            </a:r>
            <a:r>
              <a:rPr lang="en-US" dirty="0"/>
              <a:t>,  </a:t>
            </a:r>
            <a:r>
              <a:rPr lang="en-US" dirty="0" err="1"/>
              <a:t>pravilnici</a:t>
            </a:r>
            <a:r>
              <a:rPr lang="en-US" dirty="0"/>
              <a:t>, </a:t>
            </a:r>
            <a:r>
              <a:rPr lang="en-US" dirty="0" err="1"/>
              <a:t>zakoni</a:t>
            </a:r>
            <a:r>
              <a:rPr lang="en-US" dirty="0"/>
              <a:t>… </a:t>
            </a:r>
            <a:r>
              <a:rPr lang="en-US" dirty="0" err="1"/>
              <a:t>njegove</a:t>
            </a:r>
            <a:r>
              <a:rPr lang="en-US" dirty="0"/>
              <a:t> </a:t>
            </a:r>
            <a:r>
              <a:rPr lang="en-US" dirty="0" err="1"/>
              <a:t>bitne</a:t>
            </a:r>
            <a:r>
              <a:rPr lang="en-US" dirty="0"/>
              <a:t> </a:t>
            </a:r>
            <a:r>
              <a:rPr lang="en-US" dirty="0" err="1"/>
              <a:t>osobine</a:t>
            </a:r>
            <a:r>
              <a:rPr lang="en-US" dirty="0"/>
              <a:t> </a:t>
            </a:r>
            <a:r>
              <a:rPr lang="en-US" dirty="0" err="1"/>
              <a:t>su</a:t>
            </a:r>
            <a:r>
              <a:rPr lang="en-US" dirty="0"/>
              <a:t> </a:t>
            </a:r>
            <a:r>
              <a:rPr lang="en-US" dirty="0" err="1"/>
              <a:t>jasnost</a:t>
            </a:r>
            <a:r>
              <a:rPr lang="en-US" dirty="0"/>
              <a:t>, </a:t>
            </a:r>
            <a:r>
              <a:rPr lang="en-US" dirty="0" err="1"/>
              <a:t>preciznost</a:t>
            </a:r>
            <a:r>
              <a:rPr lang="en-US" dirty="0"/>
              <a:t>, </a:t>
            </a:r>
            <a:r>
              <a:rPr lang="en-US" dirty="0" err="1"/>
              <a:t>konciznost</a:t>
            </a:r>
            <a:r>
              <a:rPr lang="en-US" dirty="0"/>
              <a:t>, </a:t>
            </a:r>
            <a:r>
              <a:rPr lang="en-US" dirty="0" err="1"/>
              <a:t>jednostavnost</a:t>
            </a:r>
            <a:r>
              <a:rPr lang="en-US" dirty="0"/>
              <a:t> </a:t>
            </a:r>
            <a:r>
              <a:rPr lang="en-US" dirty="0" err="1"/>
              <a:t>koja</a:t>
            </a:r>
            <a:r>
              <a:rPr lang="en-US" dirty="0"/>
              <a:t> </a:t>
            </a:r>
            <a:r>
              <a:rPr lang="en-US" dirty="0" err="1"/>
              <a:t>ima</a:t>
            </a:r>
            <a:r>
              <a:rPr lang="en-US" dirty="0"/>
              <a:t> za </a:t>
            </a:r>
            <a:r>
              <a:rPr lang="en-US" dirty="0" err="1"/>
              <a:t>cilj</a:t>
            </a:r>
            <a:r>
              <a:rPr lang="en-US" dirty="0"/>
              <a:t> da se </a:t>
            </a:r>
            <a:r>
              <a:rPr lang="en-US" dirty="0" err="1"/>
              <a:t>izbjegne</a:t>
            </a:r>
            <a:r>
              <a:rPr lang="en-US" dirty="0"/>
              <a:t> </a:t>
            </a:r>
            <a:r>
              <a:rPr lang="en-US" dirty="0" err="1"/>
              <a:t>nesporazum</a:t>
            </a:r>
            <a:r>
              <a:rPr lang="en-US" dirty="0"/>
              <a:t> </a:t>
            </a:r>
            <a:r>
              <a:rPr lang="en-US" dirty="0" err="1"/>
              <a:t>i</a:t>
            </a:r>
            <a:r>
              <a:rPr lang="en-US" dirty="0"/>
              <a:t> </a:t>
            </a:r>
            <a:r>
              <a:rPr lang="en-US" dirty="0" err="1"/>
              <a:t>različito</a:t>
            </a:r>
            <a:r>
              <a:rPr lang="en-US" dirty="0"/>
              <a:t> </a:t>
            </a:r>
            <a:r>
              <a:rPr lang="en-US" dirty="0" err="1"/>
              <a:t>tumačenje</a:t>
            </a:r>
            <a:r>
              <a:rPr lang="en-US" dirty="0"/>
              <a:t>. </a:t>
            </a:r>
          </a:p>
          <a:p>
            <a:endParaRPr lang="en-US" dirty="0"/>
          </a:p>
          <a:p>
            <a:endParaRPr lang="en-US" dirty="0"/>
          </a:p>
        </p:txBody>
      </p:sp>
      <p:pic>
        <p:nvPicPr>
          <p:cNvPr id="5" name="Picture 4">
            <a:extLst>
              <a:ext uri="{FF2B5EF4-FFF2-40B4-BE49-F238E27FC236}">
                <a16:creationId xmlns:a16="http://schemas.microsoft.com/office/drawing/2014/main" id="{C82FBD3B-F8A3-4C43-B3ED-5F0165044D4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6000" y="134906"/>
            <a:ext cx="5816082" cy="1555782"/>
          </a:xfrm>
          <a:prstGeom prst="rect">
            <a:avLst/>
          </a:prstGeom>
        </p:spPr>
      </p:pic>
    </p:spTree>
    <p:extLst>
      <p:ext uri="{BB962C8B-B14F-4D97-AF65-F5344CB8AC3E}">
        <p14:creationId xmlns:p14="http://schemas.microsoft.com/office/powerpoint/2010/main" val="8502483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1034</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Funkcionalni stilovi</vt:lpstr>
      <vt:lpstr>Funkcionalno raslojavanje</vt:lpstr>
      <vt:lpstr>Književnoumjetnički stil</vt:lpstr>
      <vt:lpstr>Nаučni stil</vt:lpstr>
      <vt:lpstr>Novinаrski (publicistički) stil </vt:lpstr>
      <vt:lpstr>Novinаrski (publicistički) stil </vt:lpstr>
      <vt:lpstr>Novinаrski (publicistički) stil</vt:lpstr>
      <vt:lpstr>Novinаrski (publicistički) stil</vt:lpstr>
      <vt:lpstr>Administrаtivni stil </vt:lpstr>
      <vt:lpstr>Administrаtivni stil </vt:lpstr>
      <vt:lpstr>Rаzgovorni stil </vt:lpstr>
      <vt:lpstr>Domaći zadatak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Funkcionalni stilovi</dc:title>
  <dc:creator>Andrija Miranovic</dc:creator>
  <cp:lastModifiedBy>Andrija Miranovic</cp:lastModifiedBy>
  <cp:revision>5</cp:revision>
  <dcterms:created xsi:type="dcterms:W3CDTF">2020-10-11T17:31:15Z</dcterms:created>
  <dcterms:modified xsi:type="dcterms:W3CDTF">2020-10-12T15:29:56Z</dcterms:modified>
</cp:coreProperties>
</file>