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69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A418E9-6530-4C72-A92E-3FB04D0A3FF0}" type="datetimeFigureOut">
              <a:rPr lang="en-US" smtClean="0"/>
              <a:t>29.09.2020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Metodologija</a:t>
            </a:r>
            <a:r>
              <a:rPr lang="en-US" dirty="0" smtClean="0"/>
              <a:t> </a:t>
            </a:r>
            <a:r>
              <a:rPr lang="en-US" dirty="0" err="1" smtClean="0"/>
              <a:t>prou</a:t>
            </a:r>
            <a:r>
              <a:rPr lang="sr-Latn-ME" dirty="0" smtClean="0"/>
              <a:t>čavanja književnosti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74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FF0000"/>
                </a:solidFill>
              </a:rPr>
              <a:t>Pozitivizam</a:t>
            </a:r>
            <a:r>
              <a:rPr lang="sr-Latn-ME" dirty="0" smtClean="0"/>
              <a:t>-učenje Ogista Konta.  Bavi se utvrđivanjem činjenica. </a:t>
            </a:r>
          </a:p>
          <a:p>
            <a:pPr marL="68580" indent="0">
              <a:buNone/>
            </a:pPr>
            <a:r>
              <a:rPr lang="sr-Latn-ME" dirty="0" smtClean="0"/>
              <a:t>Akcenat je na  prikupljanju inforamcija o piscu i njegovom vremenu, uticajima.  Proučava  piščevo porijeklo , sredinu u kojoj je stvarao. </a:t>
            </a:r>
            <a:r>
              <a:rPr lang="sr-Latn-ME" dirty="0"/>
              <a:t> </a:t>
            </a:r>
            <a:r>
              <a:rPr lang="sr-Latn-ME" dirty="0" smtClean="0"/>
              <a:t>Najveći nedostatak ovih istraživanja je zapostavljanje umjetničke  vrijdnosti književnosti.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4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vi-VN" dirty="0" smtClean="0">
                <a:solidFill>
                  <a:srgbClr val="FF0000"/>
                </a:solidFill>
              </a:rPr>
              <a:t>Teorija recepcije </a:t>
            </a:r>
            <a:r>
              <a:rPr lang="vi-VN" dirty="0" smtClean="0"/>
              <a:t>istražuje kako se književno djelo prima</a:t>
            </a:r>
          </a:p>
          <a:p>
            <a:pPr marL="0" indent="0">
              <a:buNone/>
            </a:pPr>
            <a:r>
              <a:rPr lang="vi-VN" dirty="0" smtClean="0"/>
              <a:t>od čitaoca ili čitalačke publike kao društvenog konteksta.</a:t>
            </a:r>
          </a:p>
          <a:p>
            <a:pPr marL="0" indent="0">
              <a:buNone/>
            </a:pPr>
            <a:r>
              <a:rPr lang="vi-VN" dirty="0" smtClean="0"/>
              <a:t>Da bi došlo do recepcije (primanja djela i njegovog</a:t>
            </a:r>
          </a:p>
          <a:p>
            <a:pPr marL="0" indent="0">
              <a:buNone/>
            </a:pPr>
            <a:r>
              <a:rPr lang="vi-VN" dirty="0" smtClean="0"/>
              <a:t>razumijevanja) neophodno je da postoji</a:t>
            </a:r>
          </a:p>
          <a:p>
            <a:pPr marL="0" indent="0">
              <a:buNone/>
            </a:pPr>
            <a:r>
              <a:rPr lang="vi-VN" dirty="0" smtClean="0"/>
              <a:t>odgovarajući </a:t>
            </a:r>
            <a:r>
              <a:rPr lang="vi-VN" dirty="0" smtClean="0">
                <a:solidFill>
                  <a:schemeClr val="tx2">
                    <a:lumMod val="75000"/>
                  </a:schemeClr>
                </a:solidFill>
              </a:rPr>
              <a:t>horizont očekivanja </a:t>
            </a:r>
            <a:r>
              <a:rPr lang="vi-VN" dirty="0" smtClean="0"/>
              <a:t>i kod čitalaca. To će</a:t>
            </a:r>
          </a:p>
          <a:p>
            <a:pPr marL="0" indent="0">
              <a:buNone/>
            </a:pPr>
            <a:r>
              <a:rPr lang="vi-VN" dirty="0" smtClean="0"/>
              <a:t>se dogoditi ako čitalac (publika) raspolaže</a:t>
            </a:r>
          </a:p>
          <a:p>
            <a:pPr marL="0" indent="0">
              <a:buNone/>
            </a:pPr>
            <a:r>
              <a:rPr lang="vi-VN" dirty="0" smtClean="0"/>
              <a:t>odgovarajućim estetskim iskustvom stečenim čitanjem</a:t>
            </a:r>
          </a:p>
          <a:p>
            <a:pPr marL="0" indent="0">
              <a:buNone/>
            </a:pPr>
            <a:r>
              <a:rPr lang="vi-VN" dirty="0" smtClean="0"/>
              <a:t>drugih tekstova</a:t>
            </a:r>
            <a:r>
              <a:rPr lang="sr-Latn-ME" dirty="0" smtClean="0"/>
              <a:t>.</a:t>
            </a:r>
            <a:r>
              <a:rPr lang="vi-VN" dirty="0" smtClean="0"/>
              <a:t> Predrazumijevanje</a:t>
            </a:r>
            <a:r>
              <a:rPr lang="sr-Latn-ME" dirty="0" smtClean="0"/>
              <a:t> </a:t>
            </a:r>
            <a:r>
              <a:rPr lang="vi-VN" dirty="0" smtClean="0"/>
              <a:t>obuhvata čitaočeva konkretna očekivanja koja p</a:t>
            </a:r>
            <a:r>
              <a:rPr lang="sr-Latn-ME" dirty="0" smtClean="0"/>
              <a:t>ripadaju </a:t>
            </a:r>
            <a:r>
              <a:rPr lang="vi-VN" dirty="0" smtClean="0"/>
              <a:t>"vidokrugu</a:t>
            </a:r>
            <a:r>
              <a:rPr lang="sr-Latn-ME" dirty="0" smtClean="0"/>
              <a:t>“</a:t>
            </a:r>
            <a:r>
              <a:rPr lang="vi-VN" dirty="0" smtClean="0"/>
              <a:t> </a:t>
            </a:r>
            <a:r>
              <a:rPr lang="sr-Latn-ME" dirty="0" smtClean="0"/>
              <a:t> njegovih </a:t>
            </a:r>
            <a:r>
              <a:rPr lang="vi-VN" dirty="0" smtClean="0"/>
              <a:t>interesovanja,</a:t>
            </a:r>
            <a:r>
              <a:rPr lang="sr-Latn-ME" dirty="0" smtClean="0"/>
              <a:t> želja potreba i iskustva.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Unutrašnji pristup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196752"/>
            <a:ext cx="6624736" cy="5256584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sr-Latn-ME" dirty="0" smtClean="0"/>
              <a:t>Unutrašnji pristup je novijeg datuma i vezuje se za moderne teorije tumačenja književnog djela. </a:t>
            </a:r>
          </a:p>
          <a:p>
            <a:pPr marL="68580" indent="0">
              <a:buNone/>
            </a:pPr>
            <a:r>
              <a:rPr lang="sr-Latn-ME" dirty="0" smtClean="0"/>
              <a:t>Ovaj pristup posmatra književno djelo kao jezički znak.</a:t>
            </a:r>
          </a:p>
          <a:p>
            <a:pPr marL="68580" indent="0">
              <a:buNone/>
            </a:pPr>
            <a:r>
              <a:rPr lang="sr-Latn-ME" dirty="0" smtClean="0"/>
              <a:t>Unutrašnji metod je proizveo interpretaciju.</a:t>
            </a:r>
          </a:p>
          <a:p>
            <a:pPr indent="0">
              <a:buNone/>
            </a:pPr>
            <a:r>
              <a:rPr lang="sr-Latn-ME" dirty="0" smtClean="0"/>
              <a:t>Bavi se: </a:t>
            </a:r>
          </a:p>
          <a:p>
            <a:r>
              <a:rPr lang="sr-Latn-ME" dirty="0" smtClean="0"/>
              <a:t>analizom jezika</a:t>
            </a:r>
          </a:p>
          <a:p>
            <a:r>
              <a:rPr lang="sr-Latn-ME" dirty="0"/>
              <a:t>t</a:t>
            </a:r>
            <a:r>
              <a:rPr lang="sr-Latn-ME" dirty="0" smtClean="0"/>
              <a:t>ematikom</a:t>
            </a:r>
          </a:p>
          <a:p>
            <a:r>
              <a:rPr lang="sr-Latn-ME" dirty="0"/>
              <a:t>l</a:t>
            </a:r>
            <a:r>
              <a:rPr lang="sr-Latn-ME" dirty="0" smtClean="0"/>
              <a:t>ikovima i njihovim karakterima</a:t>
            </a:r>
          </a:p>
          <a:p>
            <a:r>
              <a:rPr lang="sr-Latn-ME" dirty="0"/>
              <a:t>v</a:t>
            </a:r>
            <a:r>
              <a:rPr lang="sr-Latn-ME" dirty="0" smtClean="0"/>
              <a:t>remenom</a:t>
            </a:r>
          </a:p>
          <a:p>
            <a:r>
              <a:rPr lang="sr-Latn-ME" dirty="0"/>
              <a:t>p</a:t>
            </a:r>
            <a:r>
              <a:rPr lang="sr-Latn-ME" dirty="0" smtClean="0"/>
              <a:t>rostorom </a:t>
            </a:r>
          </a:p>
          <a:p>
            <a:r>
              <a:rPr lang="sr-Latn-ME" dirty="0"/>
              <a:t>s</a:t>
            </a:r>
            <a:r>
              <a:rPr lang="sr-Latn-ME" dirty="0" smtClean="0"/>
              <a:t>trukturom</a:t>
            </a:r>
          </a:p>
          <a:p>
            <a:r>
              <a:rPr lang="sr-Latn-ME" dirty="0"/>
              <a:t>o</a:t>
            </a:r>
            <a:r>
              <a:rPr lang="sr-Latn-ME" dirty="0" smtClean="0"/>
              <a:t>dnosima među pojedinačnim  elementima i njihovo funkcionisanje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1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Stilistički metod -</a:t>
            </a:r>
            <a:r>
              <a:rPr lang="sr-Latn-CS" dirty="0" smtClean="0"/>
              <a:t>proučava </a:t>
            </a:r>
            <a:r>
              <a:rPr lang="sr-Latn-CS" dirty="0"/>
              <a:t>stil književnog djela koristeći rezultate lingvističke stilistike.</a:t>
            </a:r>
          </a:p>
          <a:p>
            <a:endParaRPr lang="sr-Latn-ME" dirty="0" smtClean="0"/>
          </a:p>
          <a:p>
            <a:r>
              <a:rPr lang="sr-Latn-ME" dirty="0" smtClean="0"/>
              <a:t>Predmet pročavanja je: jezik, unutrašnja struktura djela,</a:t>
            </a:r>
            <a:r>
              <a:rPr lang="en-US" dirty="0" smtClean="0"/>
              <a:t> </a:t>
            </a:r>
            <a:r>
              <a:rPr lang="sr-Latn-ME" dirty="0" smtClean="0"/>
              <a:t>struktura lika, jezik kao nosilac  značenja, smisao  i poruka, simbolika  jezika i višeznačnost.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2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Psihološki metod -objašnjenje književnog djela traži u psihologiji pisca , junaka djela ili vremena u kome je nastalo.</a:t>
            </a:r>
          </a:p>
          <a:p>
            <a:r>
              <a:rPr lang="sr-Latn-ME" dirty="0" smtClean="0"/>
              <a:t>Ovaj metod podstaknut  je psihoanalizom Sigmunda Frojda.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228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6632"/>
            <a:ext cx="8424936" cy="6624736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sr-Latn-ME" dirty="0" smtClean="0"/>
              <a:t>Formalistički metod</a:t>
            </a:r>
          </a:p>
          <a:p>
            <a:pPr>
              <a:buNone/>
            </a:pPr>
            <a:r>
              <a:rPr lang="sr-Latn-CS" dirty="0" smtClean="0"/>
              <a:t>      U </a:t>
            </a:r>
            <a:r>
              <a:rPr lang="sr-Latn-CS" dirty="0"/>
              <a:t>središtu njihovog ispitivanja su forma, materijal (građa) i postupak. Suština književnog djela nije u sadržini (šta) nego u postupku (kako).</a:t>
            </a:r>
            <a:endParaRPr lang="en-US" dirty="0"/>
          </a:p>
          <a:p>
            <a:pPr>
              <a:buNone/>
            </a:pPr>
            <a:endParaRPr lang="sr-Latn-CS" dirty="0"/>
          </a:p>
          <a:p>
            <a:pPr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Ruski formalizam </a:t>
            </a:r>
            <a:r>
              <a:rPr lang="sr-Latn-ME" dirty="0" smtClean="0"/>
              <a:t>se razvijao kroz dvije škole .</a:t>
            </a:r>
          </a:p>
          <a:p>
            <a:pPr indent="0">
              <a:buNone/>
            </a:pPr>
            <a:r>
              <a:rPr lang="sr-Latn-ME" dirty="0" smtClean="0"/>
              <a:t>-Moskovska škola ( Roman Jakobson) akcenat je na lingvističkim ispitivanjima i pjesničkom jeziku.</a:t>
            </a:r>
          </a:p>
          <a:p>
            <a:pPr indent="0">
              <a:buNone/>
            </a:pPr>
            <a:r>
              <a:rPr lang="sr-Latn-ME" dirty="0" smtClean="0"/>
              <a:t>-Petrogradska škola bavi se teorijskim problemima( poetikom, teorijom književnosti)</a:t>
            </a:r>
            <a:endParaRPr lang="en-US" dirty="0" smtClean="0"/>
          </a:p>
          <a:p>
            <a:pPr indent="0">
              <a:buNone/>
            </a:pPr>
            <a:r>
              <a:rPr lang="en-US" dirty="0" smtClean="0"/>
              <a:t>U </a:t>
            </a:r>
            <a:r>
              <a:rPr lang="en-US" dirty="0" err="1" smtClean="0"/>
              <a:t>sredi</a:t>
            </a:r>
            <a:r>
              <a:rPr lang="sr-Latn-ME" dirty="0" smtClean="0"/>
              <a:t>š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ispitivanja</a:t>
            </a:r>
            <a:r>
              <a:rPr lang="en-US" dirty="0" smtClean="0"/>
              <a:t> </a:t>
            </a:r>
            <a:r>
              <a:rPr lang="en-US" dirty="0" err="1" smtClean="0"/>
              <a:t>formalista</a:t>
            </a:r>
            <a:r>
              <a:rPr lang="en-US" dirty="0" smtClean="0"/>
              <a:t> je </a:t>
            </a:r>
            <a:r>
              <a:rPr lang="en-US" dirty="0" err="1" smtClean="0"/>
              <a:t>forma,materijal</a:t>
            </a:r>
            <a:r>
              <a:rPr lang="en-US" dirty="0" smtClean="0"/>
              <a:t> I </a:t>
            </a:r>
            <a:r>
              <a:rPr lang="en-US" dirty="0" err="1" smtClean="0"/>
              <a:t>postupak</a:t>
            </a:r>
            <a:r>
              <a:rPr lang="en-US" dirty="0" smtClean="0"/>
              <a:t>.</a:t>
            </a:r>
            <a:endParaRPr lang="sr-Latn-ME" dirty="0" smtClean="0"/>
          </a:p>
          <a:p>
            <a:pPr indent="0">
              <a:buNone/>
            </a:pPr>
            <a:r>
              <a:rPr lang="sr-Latn-ME" dirty="0" smtClean="0"/>
              <a:t>Suština nije u sadržini nego u postupku.</a:t>
            </a:r>
          </a:p>
          <a:p>
            <a:pPr indent="0">
              <a:buNone/>
            </a:pPr>
            <a:r>
              <a:rPr lang="sr-Latn-ME" dirty="0" smtClean="0"/>
              <a:t>Umjetničko stavranje je postupak a književno djelo sveukupnost postupaka.</a:t>
            </a:r>
          </a:p>
          <a:p>
            <a:pPr indent="0">
              <a:buNone/>
            </a:pPr>
            <a:r>
              <a:rPr lang="sr-Latn-ME" dirty="0" smtClean="0"/>
              <a:t>U učenju Viktora Šklovskog umjetnost se shvata kao postupak a književno djelo kao suma postupaka.</a:t>
            </a:r>
          </a:p>
          <a:p>
            <a:pPr indent="0">
              <a:buNone/>
            </a:pPr>
            <a:r>
              <a:rPr lang="sr-Latn-ME" dirty="0" smtClean="0"/>
              <a:t>Termin POSTUPAK – ključni </a:t>
            </a:r>
            <a:r>
              <a:rPr lang="en-US" dirty="0" smtClean="0"/>
              <a:t> je </a:t>
            </a:r>
            <a:r>
              <a:rPr lang="sr-Latn-ME" dirty="0" smtClean="0"/>
              <a:t>termin formalizma</a:t>
            </a:r>
          </a:p>
          <a:p>
            <a:pPr indent="0">
              <a:buNone/>
            </a:pPr>
            <a:r>
              <a:rPr lang="sr-Latn-ME" dirty="0" smtClean="0"/>
              <a:t>Težište je na estetskim osobenostima – istražuje se umjetnička funkcija jezika.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43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60949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sr-Latn-ME" dirty="0" smtClean="0"/>
              <a:t>Fenomenološki metod</a:t>
            </a:r>
          </a:p>
          <a:p>
            <a:pPr marL="68580" indent="0">
              <a:buNone/>
            </a:pPr>
            <a:endParaRPr lang="sr-Latn-ME" dirty="0" smtClean="0"/>
          </a:p>
          <a:p>
            <a:pPr indent="0">
              <a:buNone/>
            </a:pPr>
            <a:r>
              <a:rPr lang="sr-Latn-ME" dirty="0" smtClean="0"/>
              <a:t>Književno djelo treba analizirati kao predmet u strukturi naše svijesti.</a:t>
            </a:r>
          </a:p>
          <a:p>
            <a:pPr indent="0">
              <a:buNone/>
            </a:pPr>
            <a:r>
              <a:rPr lang="sr-Latn-ME" dirty="0" smtClean="0"/>
              <a:t>Roman  Ingarden  razvija teoriju o slojevima književnog djela.</a:t>
            </a:r>
          </a:p>
          <a:p>
            <a:pPr indent="0">
              <a:buNone/>
            </a:pPr>
            <a:r>
              <a:rPr lang="sr-Latn-ME" dirty="0" smtClean="0"/>
              <a:t>On  razlikuje </a:t>
            </a:r>
            <a:r>
              <a:rPr lang="sr-Latn-ME" dirty="0" smtClean="0"/>
              <a:t>čet</a:t>
            </a:r>
            <a:r>
              <a:rPr lang="en-US" dirty="0" smtClean="0"/>
              <a:t>i</a:t>
            </a:r>
            <a:r>
              <a:rPr lang="sr-Latn-ME" dirty="0" smtClean="0"/>
              <a:t>ri </a:t>
            </a:r>
            <a:r>
              <a:rPr lang="sr-Latn-ME" dirty="0" smtClean="0"/>
              <a:t>sloja:</a:t>
            </a:r>
          </a:p>
          <a:p>
            <a:pPr indent="0">
              <a:buNone/>
            </a:pPr>
            <a:r>
              <a:rPr lang="sr-Latn-ME" dirty="0">
                <a:solidFill>
                  <a:srgbClr val="C00000"/>
                </a:solidFill>
              </a:rPr>
              <a:t>z</a:t>
            </a:r>
            <a:r>
              <a:rPr lang="sr-Latn-ME" dirty="0" smtClean="0">
                <a:solidFill>
                  <a:srgbClr val="C00000"/>
                </a:solidFill>
              </a:rPr>
              <a:t>vukovni sloj riječi</a:t>
            </a:r>
          </a:p>
          <a:p>
            <a:pPr indent="0">
              <a:buNone/>
            </a:pPr>
            <a:r>
              <a:rPr lang="sr-Latn-ME" dirty="0">
                <a:solidFill>
                  <a:srgbClr val="C00000"/>
                </a:solidFill>
              </a:rPr>
              <a:t>s</a:t>
            </a:r>
            <a:r>
              <a:rPr lang="sr-Latn-ME" dirty="0" smtClean="0">
                <a:solidFill>
                  <a:srgbClr val="C00000"/>
                </a:solidFill>
              </a:rPr>
              <a:t>loj značenja ri</a:t>
            </a:r>
            <a:r>
              <a:rPr lang="en-US" dirty="0" smtClean="0">
                <a:solidFill>
                  <a:srgbClr val="C00000"/>
                </a:solidFill>
              </a:rPr>
              <a:t>j</a:t>
            </a:r>
            <a:r>
              <a:rPr lang="sr-Latn-ME" dirty="0" smtClean="0">
                <a:solidFill>
                  <a:srgbClr val="C00000"/>
                </a:solidFill>
              </a:rPr>
              <a:t>eči</a:t>
            </a:r>
          </a:p>
          <a:p>
            <a:pPr indent="0">
              <a:buNone/>
            </a:pPr>
            <a:r>
              <a:rPr lang="sr-Latn-ME" dirty="0">
                <a:solidFill>
                  <a:srgbClr val="C00000"/>
                </a:solidFill>
              </a:rPr>
              <a:t>s</a:t>
            </a:r>
            <a:r>
              <a:rPr lang="sr-Latn-ME" dirty="0" smtClean="0">
                <a:solidFill>
                  <a:srgbClr val="C00000"/>
                </a:solidFill>
              </a:rPr>
              <a:t>loj predmetnosti </a:t>
            </a:r>
          </a:p>
          <a:p>
            <a:pPr indent="0">
              <a:buNone/>
            </a:pPr>
            <a:r>
              <a:rPr lang="sr-Latn-ME" dirty="0" smtClean="0">
                <a:solidFill>
                  <a:srgbClr val="C00000"/>
                </a:solidFill>
              </a:rPr>
              <a:t>sloj shematizovanih aspekata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506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sr-Latn-ME" dirty="0" smtClean="0">
                <a:solidFill>
                  <a:schemeClr val="tx2">
                    <a:lumMod val="50000"/>
                  </a:schemeClr>
                </a:solidFill>
              </a:rPr>
              <a:t>Zvukovni sloj </a:t>
            </a:r>
            <a:r>
              <a:rPr lang="sr-Latn-ME" dirty="0" smtClean="0"/>
              <a:t>počiva na glasovnoj zvučnosti riječi koja se postiže ponavljanjem istih ili sličnih glasova ili glasovnih grupa.</a:t>
            </a:r>
          </a:p>
          <a:p>
            <a:pPr indent="0">
              <a:buNone/>
            </a:pPr>
            <a:r>
              <a:rPr lang="sr-Latn-ME" dirty="0" smtClean="0"/>
              <a:t>Svaka riječ u književnom djelu zvuči na sebi svojstven način zavisno od konteksta u kojem se nalazi. 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kern="0" dirty="0">
              <a:solidFill>
                <a:sysClr val="windowText" lastClr="000000"/>
              </a:solidFill>
              <a:latin typeface="Franklin Gothic Book"/>
            </a:endParaRPr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75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dirty="0" smtClean="0">
                <a:solidFill>
                  <a:schemeClr val="accent2">
                    <a:lumMod val="75000"/>
                  </a:schemeClr>
                </a:solidFill>
              </a:rPr>
              <a:t>Sloj značenja- </a:t>
            </a:r>
            <a:r>
              <a:rPr lang="sr-Latn-ME" dirty="0" smtClean="0"/>
              <a:t>svaka riječ ima svoje osnovno značenje. U svijetu književnog djela riječi dobijaju preneseno značenje koje predstavlja ključ za razumijevanje istog. </a:t>
            </a:r>
          </a:p>
          <a:p>
            <a:r>
              <a:rPr lang="sr-Latn-ME" dirty="0" smtClean="0"/>
              <a:t>Sa fenomenološkog aspekta važna je  i emocionalna obojenost riječi , rečenica.  Ingarden ukazuje na mrtve riječi  koje imaju nedvosmisleno značenje i žive riječi tipične za književnoumjetničko djelo-snažne su i pune života.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35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00B050"/>
                </a:solidFill>
              </a:rPr>
              <a:t>Sloj  predmetnosti </a:t>
            </a:r>
            <a:r>
              <a:rPr lang="sr-Latn-ME" dirty="0" smtClean="0"/>
              <a:t> - predstavlja skup svih predmeta koj</a:t>
            </a:r>
            <a:r>
              <a:rPr lang="en-US" dirty="0" smtClean="0"/>
              <a:t>i </a:t>
            </a:r>
            <a:r>
              <a:rPr lang="sr-Latn-ME" dirty="0" smtClean="0"/>
              <a:t>čine svijet književnog djela: stvari, predjeli, ljudi , događaji, osjećanja, raspoloženja.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02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dirty="0" smtClean="0"/>
              <a:t>Književnost kao umjetnost riječi predmet je prouča</a:t>
            </a:r>
            <a:r>
              <a:rPr lang="en-US" dirty="0" err="1" smtClean="0"/>
              <a:t>vanja</a:t>
            </a:r>
            <a:r>
              <a:rPr lang="en-US" dirty="0" smtClean="0"/>
              <a:t> </a:t>
            </a:r>
            <a:r>
              <a:rPr lang="sr-Latn-ME" dirty="0" smtClean="0"/>
              <a:t> pojedinih disciplina nauke o književnosti</a:t>
            </a:r>
            <a:r>
              <a:rPr lang="sr-Cyrl-ME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k</a:t>
            </a:r>
            <a:r>
              <a:rPr lang="en-US" dirty="0" err="1" smtClean="0"/>
              <a:t>nji</a:t>
            </a:r>
            <a:r>
              <a:rPr lang="sr-Latn-ME" dirty="0" smtClean="0"/>
              <a:t>ž</a:t>
            </a:r>
            <a:r>
              <a:rPr lang="en-US" dirty="0" err="1" smtClean="0"/>
              <a:t>evne</a:t>
            </a:r>
            <a:r>
              <a:rPr lang="en-US" dirty="0" smtClean="0"/>
              <a:t> </a:t>
            </a:r>
            <a:r>
              <a:rPr lang="en-US" dirty="0" err="1" smtClean="0"/>
              <a:t>kritike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istorije književnosti 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teorije književnosti</a:t>
            </a:r>
          </a:p>
          <a:p>
            <a:pPr marL="0" indent="0">
              <a:buNone/>
            </a:pPr>
            <a:r>
              <a:rPr lang="sr-Latn-ME" dirty="0" smtClean="0"/>
              <a:t>Proučavanje k</a:t>
            </a:r>
            <a:r>
              <a:rPr lang="en-US" dirty="0" smtClean="0"/>
              <a:t>n</a:t>
            </a:r>
            <a:r>
              <a:rPr lang="sr-Latn-ME" dirty="0" smtClean="0"/>
              <a:t>jiževnosti jeste otkrivanje književnoumjetničkog djela i mjesta koje ima u odnosu n</a:t>
            </a:r>
            <a:r>
              <a:rPr lang="en-US" dirty="0" smtClean="0"/>
              <a:t>a</a:t>
            </a:r>
            <a:r>
              <a:rPr lang="sr-Latn-ME" dirty="0" smtClean="0"/>
              <a:t> druge umjetnosti ili druga književna djela.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16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dirty="0" smtClean="0">
                <a:solidFill>
                  <a:srgbClr val="00B0F0"/>
                </a:solidFill>
              </a:rPr>
              <a:t>Sloj shematizovanih aspekata </a:t>
            </a:r>
            <a:r>
              <a:rPr lang="sr-Latn-ME" dirty="0" smtClean="0"/>
              <a:t>predstavlja onaj dio koji čitalac dopunjava svojom maštom čitajući neko djelo. Pisac nikada ne prikazuje predmetnosti u svim detaljima,  ne daje potpuni opis mjesta.  Pisac prepušta čiatocu da  dopuni djelo na osnovu znanja , iskustva i doživljaja. Na primjer u opisu portreta nekog junaka dati su samo neki detalji, ali će čitalac aktivirati svoju maštu, doživljaj , iskustvo i dopuniti portret. Svaki čitalac na svoj način dopunjava djelo i dobija svoju sliku čovjeka, ulice, pejzaža itd.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97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dirty="0" smtClean="0"/>
              <a:t>Strukturalistički metod</a:t>
            </a:r>
          </a:p>
          <a:p>
            <a:pPr marL="68580" indent="0">
              <a:buNone/>
            </a:pPr>
            <a:r>
              <a:rPr lang="sr-Latn-ME" dirty="0" smtClean="0"/>
              <a:t>Strukturalna kritika želi da otkrije principe na kojima je zasnovano i struktuirano djelo.</a:t>
            </a:r>
          </a:p>
          <a:p>
            <a:pPr marL="68580" indent="0">
              <a:buNone/>
            </a:pPr>
            <a:r>
              <a:rPr lang="sr-Latn-ME" dirty="0" smtClean="0"/>
              <a:t>Struktura označava izvjesnu cjelinu sačinjenu od odrđenog broja djelova; način  na koji se izgrađuje neka v</a:t>
            </a:r>
            <a:r>
              <a:rPr lang="en-US" dirty="0" err="1" smtClean="0"/>
              <a:t>rs</a:t>
            </a:r>
            <a:r>
              <a:rPr lang="sr-Latn-ME" dirty="0" smtClean="0"/>
              <a:t>ta ljudskog izražavanja; skup kompozicionih obilježja ko</a:t>
            </a:r>
            <a:r>
              <a:rPr lang="en-US" smtClean="0"/>
              <a:t>j</a:t>
            </a:r>
            <a:r>
              <a:rPr lang="sr-Latn-ME" smtClean="0"/>
              <a:t>a </a:t>
            </a:r>
            <a:r>
              <a:rPr lang="sr-Latn-ME" dirty="0" smtClean="0"/>
              <a:t>su zajednička djelima istog žanra ;unutrašnju formu književnog djela koja je izgrađena od različitih elemenata među kojima postoji usaglašenost.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3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Knji</a:t>
            </a:r>
            <a:r>
              <a:rPr lang="sr-Latn-ME" dirty="0" smtClean="0"/>
              <a:t>ž</a:t>
            </a:r>
            <a:r>
              <a:rPr lang="en-US" dirty="0" err="1" smtClean="0"/>
              <a:t>evnost</a:t>
            </a:r>
            <a:r>
              <a:rPr lang="en-US" dirty="0" smtClean="0"/>
              <a:t> </a:t>
            </a:r>
            <a:r>
              <a:rPr lang="sr-Latn-ME" dirty="0" smtClean="0"/>
              <a:t>, u šir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sr-Latn-ME" dirty="0" smtClean="0"/>
              <a:t>smislu riječi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podrazumijeva</a:t>
            </a:r>
            <a:r>
              <a:rPr lang="en-US" dirty="0" smtClean="0"/>
              <a:t> </a:t>
            </a:r>
            <a:r>
              <a:rPr lang="sr-Latn-ME" dirty="0" smtClean="0"/>
              <a:t>cjelokupnu naučnu i umjetničko</a:t>
            </a:r>
            <a:r>
              <a:rPr lang="en-US" dirty="0" smtClean="0"/>
              <a:t>-</a:t>
            </a:r>
            <a:r>
              <a:rPr lang="sr-Latn-ME" dirty="0" smtClean="0"/>
              <a:t>književnu djelatnost  i u tom smislu ona je ravna značenju koje ima riječ </a:t>
            </a:r>
            <a:r>
              <a:rPr lang="sr-Latn-ME" dirty="0" smtClean="0">
                <a:solidFill>
                  <a:srgbClr val="002060"/>
                </a:solidFill>
              </a:rPr>
              <a:t>literatura.</a:t>
            </a:r>
          </a:p>
          <a:p>
            <a:pPr marL="0" indent="0">
              <a:buNone/>
            </a:pPr>
            <a:r>
              <a:rPr lang="sr-Latn-ME" dirty="0" smtClean="0"/>
              <a:t> Književnost  i literatura imaju i uže značenje </a:t>
            </a:r>
            <a:r>
              <a:rPr lang="sr-Latn-ME" dirty="0" smtClean="0">
                <a:solidFill>
                  <a:srgbClr val="FF0000"/>
                </a:solidFill>
              </a:rPr>
              <a:t>umjetnička književnost 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sr-Latn-ME" dirty="0" smtClean="0">
                <a:solidFill>
                  <a:srgbClr val="FF0000"/>
                </a:solidFill>
              </a:rPr>
              <a:t> beletristika </a:t>
            </a:r>
            <a:r>
              <a:rPr lang="sr-Latn-ME" dirty="0" smtClean="0"/>
              <a:t>. </a:t>
            </a:r>
          </a:p>
          <a:p>
            <a:pPr marL="0" indent="0">
              <a:buNone/>
            </a:pPr>
            <a:r>
              <a:rPr lang="sr-Latn-ME" dirty="0" smtClean="0"/>
              <a:t>Riječ poezija od grčke riječi -poiesis ( stvaranje, stvaralaštvo) značila je u početku muzičko i književno stvaranje, kasnije  je poezij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podrazumijevala</a:t>
            </a:r>
            <a:r>
              <a:rPr lang="en-US" dirty="0" smtClean="0"/>
              <a:t> </a:t>
            </a:r>
            <a:r>
              <a:rPr lang="sr-Latn-ME" dirty="0" smtClean="0"/>
              <a:t>književnoumjetničko stvaranje</a:t>
            </a:r>
            <a:r>
              <a:rPr lang="en-US" dirty="0" smtClean="0"/>
              <a:t>,  </a:t>
            </a:r>
            <a:r>
              <a:rPr lang="en-US" dirty="0" err="1" smtClean="0"/>
              <a:t>takvo</a:t>
            </a:r>
            <a:r>
              <a:rPr lang="en-US" dirty="0" smtClean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čenje ima i danas.</a:t>
            </a: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Poezija u svakodnevnom g</a:t>
            </a:r>
            <a:r>
              <a:rPr lang="en-US" dirty="0" smtClean="0"/>
              <a:t>o</a:t>
            </a:r>
            <a:r>
              <a:rPr lang="sr-Latn-ME" dirty="0" smtClean="0"/>
              <a:t>voru znači samo ona djela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sr-Latn-ME" dirty="0" smtClean="0"/>
              <a:t> pisana u stihovima.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0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83560"/>
            <a:ext cx="8219256" cy="4572000"/>
          </a:xfrm>
        </p:spPr>
        <p:txBody>
          <a:bodyPr/>
          <a:lstStyle/>
          <a:p>
            <a:r>
              <a:rPr lang="sr-Latn-ME" dirty="0" smtClean="0"/>
              <a:t>Naučna literatura označava sva naučna djela</a:t>
            </a:r>
          </a:p>
          <a:p>
            <a:r>
              <a:rPr lang="sr-Latn-ME" dirty="0" smtClean="0"/>
              <a:t>Umjetnička ili lijepa književnost  </a:t>
            </a:r>
            <a:r>
              <a:rPr lang="sr-Cyrl-ME" dirty="0" smtClean="0"/>
              <a:t>(</a:t>
            </a:r>
            <a:r>
              <a:rPr lang="en-US" dirty="0" err="1" smtClean="0"/>
              <a:t>poezija</a:t>
            </a:r>
            <a:r>
              <a:rPr lang="en-US" dirty="0" smtClean="0"/>
              <a:t>  i </a:t>
            </a:r>
            <a:r>
              <a:rPr lang="en-US" dirty="0" err="1" smtClean="0"/>
              <a:t>pjesni</a:t>
            </a:r>
            <a:r>
              <a:rPr lang="sr-Latn-ME" dirty="0" smtClean="0"/>
              <a:t>štvo) označava sva</a:t>
            </a:r>
            <a:r>
              <a:rPr lang="en-US" dirty="0" smtClean="0"/>
              <a:t> </a:t>
            </a:r>
            <a:r>
              <a:rPr lang="sr-Latn-ME" dirty="0" smtClean="0"/>
              <a:t>književnoumjetnička djela u stihu i prozi.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0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48680"/>
            <a:ext cx="7772400" cy="5806880"/>
          </a:xfrm>
        </p:spPr>
        <p:txBody>
          <a:bodyPr>
            <a:normAutofit fontScale="92500" lnSpcReduction="20000"/>
          </a:bodyPr>
          <a:lstStyle/>
          <a:p>
            <a:pPr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NAUKA O KNJIŽEVNOSTI </a:t>
            </a:r>
            <a:r>
              <a:rPr lang="sr-Latn-ME" dirty="0" smtClean="0"/>
              <a:t>obuhvata </a:t>
            </a:r>
            <a:r>
              <a:rPr lang="sr-Latn-ME" dirty="0" smtClean="0">
                <a:solidFill>
                  <a:srgbClr val="00B050"/>
                </a:solidFill>
              </a:rPr>
              <a:t>teoriju književnosti, 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00B050"/>
                </a:solidFill>
              </a:rPr>
              <a:t>književnu kritiku  </a:t>
            </a:r>
            <a:r>
              <a:rPr lang="sr-Latn-ME" dirty="0" smtClean="0"/>
              <a:t>i </a:t>
            </a:r>
            <a:r>
              <a:rPr lang="en-US" dirty="0" smtClean="0"/>
              <a:t> </a:t>
            </a:r>
            <a:r>
              <a:rPr lang="sr-Latn-ME" dirty="0" smtClean="0">
                <a:solidFill>
                  <a:srgbClr val="00B050"/>
                </a:solidFill>
              </a:rPr>
              <a:t>istoriju književnosti</a:t>
            </a:r>
            <a:r>
              <a:rPr lang="sr-Latn-ME" dirty="0" smtClean="0"/>
              <a:t>.</a:t>
            </a:r>
            <a:endParaRPr lang="sr-Latn-ME" dirty="0"/>
          </a:p>
          <a:p>
            <a:r>
              <a:rPr lang="sr-Latn-ME" dirty="0" smtClean="0"/>
              <a:t>Teorija književnosti ili poetika je teorijska naučna disciplina koja se bavi opštim osobinama književnog djela.  </a:t>
            </a:r>
            <a:endParaRPr lang="en-US" dirty="0" smtClean="0"/>
          </a:p>
          <a:p>
            <a:r>
              <a:rPr lang="sr-Latn-ME" dirty="0" smtClean="0"/>
              <a:t>Teorija književnosti ispituje:</a:t>
            </a:r>
          </a:p>
          <a:p>
            <a:pPr indent="0">
              <a:buNone/>
            </a:pPr>
            <a:r>
              <a:rPr lang="sr-Latn-ME" dirty="0" smtClean="0"/>
              <a:t>-prirodu književnog djela  kao osobenog vida čovjekovog duhovnog stvaranja</a:t>
            </a:r>
          </a:p>
          <a:p>
            <a:pPr indent="0">
              <a:buNone/>
            </a:pPr>
            <a:r>
              <a:rPr lang="sr-Latn-ME" dirty="0" smtClean="0"/>
              <a:t>-ispituje jezik kao sredstvo kojim se ostvaruje književnoumjetničko djelo, čime u oblast svog ispitivanja uključuje stilistiku.</a:t>
            </a:r>
          </a:p>
          <a:p>
            <a:pPr indent="0">
              <a:buNone/>
            </a:pPr>
            <a:r>
              <a:rPr lang="sr-Latn-ME" dirty="0" smtClean="0"/>
              <a:t>-proučava  oblik , strukturu djela kao umjetničku formu ( književni rodovi i vrste)</a:t>
            </a:r>
          </a:p>
          <a:p>
            <a:pPr indent="0">
              <a:buNone/>
            </a:pPr>
            <a:endParaRPr lang="sr-Latn-ME" dirty="0"/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6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Književna kritika </a:t>
            </a:r>
            <a:r>
              <a:rPr lang="sr-Latn-ME" dirty="0" smtClean="0"/>
              <a:t>je spona između književnog djela i  čitalaca. Bavi se vrednovanjem i interpretacijom književnih djela.</a:t>
            </a:r>
          </a:p>
          <a:p>
            <a:r>
              <a:rPr lang="sr-Latn-ME" dirty="0"/>
              <a:t> </a:t>
            </a:r>
            <a:r>
              <a:rPr lang="sr-Latn-ME" dirty="0" smtClean="0">
                <a:solidFill>
                  <a:srgbClr val="FF0000"/>
                </a:solidFill>
              </a:rPr>
              <a:t>Istorija književnosti </a:t>
            </a:r>
            <a:r>
              <a:rPr lang="sr-Latn-ME" dirty="0" smtClean="0"/>
              <a:t>je treći sastavni dio nauke o književnosti i proučava istorijski razvoj književnosti jednog naroda ili jedne epohe uključ</a:t>
            </a:r>
            <a:r>
              <a:rPr lang="en-US" dirty="0" smtClean="0"/>
              <a:t>u</a:t>
            </a:r>
            <a:r>
              <a:rPr lang="sr-Latn-ME" dirty="0" smtClean="0"/>
              <a:t>jući u krug svog ispitivanja pojedine pisce i njihova djela. </a:t>
            </a:r>
          </a:p>
          <a:p>
            <a:pPr marL="68580" indent="0">
              <a:buNone/>
            </a:pPr>
            <a:r>
              <a:rPr lang="sr-Latn-ME" dirty="0" smtClean="0"/>
              <a:t>Istorija književnosti može proučvati književnost samo jednog naroda –</a:t>
            </a:r>
            <a:r>
              <a:rPr lang="en-US" dirty="0" smtClean="0"/>
              <a:t> </a:t>
            </a:r>
            <a:r>
              <a:rPr lang="sr-Latn-ME" dirty="0" smtClean="0"/>
              <a:t>nacionalna  istorija, a može posmatrati i veći broj nacionalnih književnosti, opštu ili svjetsku književnost.</a:t>
            </a:r>
          </a:p>
          <a:p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1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Različiti su pristupi književnoumjetničkom djelu, različiti su i rezultati tih pristupa</a:t>
            </a:r>
            <a:r>
              <a:rPr lang="en-US" dirty="0" smtClean="0"/>
              <a:t> </a:t>
            </a:r>
            <a:r>
              <a:rPr lang="sr-Latn-ME" dirty="0" smtClean="0"/>
              <a:t> tj. način kako se  neko djelo procjenjuje i vrednuje. </a:t>
            </a:r>
          </a:p>
          <a:p>
            <a:pPr marL="0" indent="0">
              <a:buNone/>
            </a:pPr>
            <a:r>
              <a:rPr lang="sr-Latn-ME" dirty="0" smtClean="0"/>
              <a:t> Dva osnovna pristupa književno-umjetničkom djelu su :</a:t>
            </a:r>
          </a:p>
          <a:p>
            <a:pPr marL="0" indent="0">
              <a:buNone/>
            </a:pPr>
            <a:r>
              <a:rPr lang="sr-Latn-ME" dirty="0" smtClean="0">
                <a:solidFill>
                  <a:srgbClr val="7030A0"/>
                </a:solidFill>
              </a:rPr>
              <a:t>-spoljašnji</a:t>
            </a:r>
          </a:p>
          <a:p>
            <a:pPr marL="0" indent="0">
              <a:buNone/>
            </a:pPr>
            <a:r>
              <a:rPr lang="sr-Latn-ME" dirty="0" smtClean="0"/>
              <a:t>-</a:t>
            </a:r>
            <a:r>
              <a:rPr lang="sr-Latn-ME" dirty="0" smtClean="0">
                <a:solidFill>
                  <a:srgbClr val="FF0000"/>
                </a:solidFill>
              </a:rPr>
              <a:t>unutrašnji 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41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8640"/>
            <a:ext cx="7632848" cy="6336704"/>
          </a:xfrm>
        </p:spPr>
        <p:txBody>
          <a:bodyPr>
            <a:normAutofit fontScale="92500" lnSpcReduction="20000"/>
          </a:bodyPr>
          <a:lstStyle/>
          <a:p>
            <a:r>
              <a:rPr lang="sr-Latn-ME" dirty="0" smtClean="0"/>
              <a:t>Spoljašnji pristup je je stariji, njime je i započelo proučav</a:t>
            </a:r>
            <a:r>
              <a:rPr lang="en-US" dirty="0" smtClean="0"/>
              <a:t>a</a:t>
            </a:r>
            <a:r>
              <a:rPr lang="sr-Latn-ME" dirty="0" smtClean="0"/>
              <a:t>nje književnog djela.</a:t>
            </a:r>
          </a:p>
          <a:p>
            <a:r>
              <a:rPr lang="sr-Latn-ME" dirty="0" smtClean="0"/>
              <a:t>Spoljašnji pristup se zanima za sve ono što je  izvan književnog djela uticalo  na njegov nastanak i smisao:</a:t>
            </a:r>
          </a:p>
          <a:p>
            <a:pPr marL="0" indent="0">
              <a:buNone/>
            </a:pPr>
            <a:r>
              <a:rPr lang="sr-Latn-ME" dirty="0" smtClean="0"/>
              <a:t>        -podsticaji koji su uticali na stv</a:t>
            </a:r>
            <a:r>
              <a:rPr lang="en-US" dirty="0" smtClean="0"/>
              <a:t>a</a:t>
            </a:r>
            <a:r>
              <a:rPr lang="sr-Latn-ME" dirty="0" smtClean="0"/>
              <a:t>ranje djela</a:t>
            </a:r>
          </a:p>
          <a:p>
            <a:pPr marL="0" indent="0">
              <a:buNone/>
            </a:pPr>
            <a:r>
              <a:rPr lang="sr-Latn-ME" dirty="0" smtClean="0"/>
              <a:t>        -društveno istorijski ambijent</a:t>
            </a:r>
          </a:p>
          <a:p>
            <a:pPr marL="0" indent="0">
              <a:buNone/>
            </a:pPr>
            <a:r>
              <a:rPr lang="sr-Latn-ME" dirty="0" smtClean="0"/>
              <a:t>         -kulturna klima u kojoj je djelo nastalo</a:t>
            </a:r>
          </a:p>
          <a:p>
            <a:pPr marL="0" indent="0">
              <a:buNone/>
            </a:pPr>
            <a:r>
              <a:rPr lang="sr-Latn-ME" dirty="0" smtClean="0"/>
              <a:t>         -tradicija na koju se djelo oslanja</a:t>
            </a:r>
          </a:p>
          <a:p>
            <a:pPr marL="0" indent="0">
              <a:buNone/>
            </a:pPr>
            <a:r>
              <a:rPr lang="sr-Latn-ME" dirty="0" smtClean="0"/>
              <a:t>         -</a:t>
            </a:r>
            <a:r>
              <a:rPr lang="sr-Latn-ME" dirty="0"/>
              <a:t>k</a:t>
            </a:r>
            <a:r>
              <a:rPr lang="sr-Latn-ME" dirty="0" smtClean="0"/>
              <a:t>njiževni kontekst-uticaji</a:t>
            </a:r>
          </a:p>
          <a:p>
            <a:pPr marL="0" indent="0">
              <a:buNone/>
            </a:pPr>
            <a:r>
              <a:rPr lang="sr-Latn-ME" dirty="0" smtClean="0"/>
              <a:t>         -društevna, politička i filozofska shvatanja koja djelo odražava-</a:t>
            </a:r>
          </a:p>
          <a:p>
            <a:pPr marL="0" indent="0">
              <a:buNone/>
            </a:pPr>
            <a:r>
              <a:rPr lang="sr-Latn-ME" dirty="0" smtClean="0"/>
              <a:t>          -piščeva biografija 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          -recepcija djela u različtim vremenima i sredinama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17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32656"/>
            <a:ext cx="7772400" cy="6022904"/>
          </a:xfrm>
        </p:spPr>
        <p:txBody>
          <a:bodyPr>
            <a:normAutofit/>
          </a:bodyPr>
          <a:lstStyle/>
          <a:p>
            <a:r>
              <a:rPr lang="sr-Latn-ME" dirty="0" smtClean="0"/>
              <a:t> U spoljašnji pristup književnom djelu spadaju: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pozitivistički metod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filološka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biografska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sociološka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psihološka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filozofska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komparativni metod i </a:t>
            </a:r>
          </a:p>
          <a:p>
            <a:pPr marL="0" indent="0">
              <a:buNone/>
            </a:pPr>
            <a:r>
              <a:rPr lang="sr-Latn-ME" dirty="0" smtClean="0"/>
              <a:t>metod teorije recepcije.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70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281</TotalTime>
  <Words>1180</Words>
  <Application>Microsoft Office PowerPoint</Application>
  <PresentationFormat>On-screen Show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Metro</vt:lpstr>
      <vt:lpstr>Metodologija proučavanja književnosti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Unutrašnji pristup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Metodologija proučavanja književnosti</dc:title>
  <dc:creator>Korisnik</dc:creator>
  <cp:lastModifiedBy>Korisnik</cp:lastModifiedBy>
  <cp:revision>34</cp:revision>
  <dcterms:created xsi:type="dcterms:W3CDTF">2020-08-17T13:40:42Z</dcterms:created>
  <dcterms:modified xsi:type="dcterms:W3CDTF">2020-09-29T19:43:18Z</dcterms:modified>
</cp:coreProperties>
</file>