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56" r:id="rId3"/>
    <p:sldId id="257" r:id="rId4"/>
    <p:sldId id="286" r:id="rId5"/>
    <p:sldId id="259" r:id="rId6"/>
    <p:sldId id="271" r:id="rId7"/>
    <p:sldId id="260" r:id="rId8"/>
    <p:sldId id="269" r:id="rId9"/>
    <p:sldId id="266" r:id="rId10"/>
    <p:sldId id="274" r:id="rId11"/>
    <p:sldId id="265" r:id="rId12"/>
    <p:sldId id="291" r:id="rId13"/>
    <p:sldId id="292" r:id="rId14"/>
    <p:sldId id="272" r:id="rId15"/>
    <p:sldId id="287" r:id="rId16"/>
    <p:sldId id="282" r:id="rId17"/>
    <p:sldId id="281" r:id="rId18"/>
    <p:sldId id="270" r:id="rId19"/>
    <p:sldId id="273" r:id="rId20"/>
    <p:sldId id="285" r:id="rId21"/>
    <p:sldId id="280" r:id="rId22"/>
    <p:sldId id="279" r:id="rId23"/>
    <p:sldId id="283" r:id="rId24"/>
    <p:sldId id="288" r:id="rId25"/>
    <p:sldId id="28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030B47E4-47DB-4413-924E-835D9A4C9CFB}" type="datetimeFigureOut">
              <a:rPr lang="en-US" smtClean="0"/>
              <a:t>19.09.2020</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F2F03F2-B17C-4E8E-86CF-F26033D44B03}"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0B47E4-47DB-4413-924E-835D9A4C9CFB}" type="datetimeFigureOut">
              <a:rPr lang="en-US" smtClean="0"/>
              <a:t>19.09.2020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F03F2-B17C-4E8E-86CF-F26033D44B0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0B47E4-47DB-4413-924E-835D9A4C9CFB}" type="datetimeFigureOut">
              <a:rPr lang="en-US" smtClean="0"/>
              <a:t>19.09.2020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F2F03F2-B17C-4E8E-86CF-F26033D44B0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0B47E4-47DB-4413-924E-835D9A4C9CFB}" type="datetimeFigureOut">
              <a:rPr lang="en-US" smtClean="0"/>
              <a:t>19.09.2020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F03F2-B17C-4E8E-86CF-F26033D44B03}"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030B47E4-47DB-4413-924E-835D9A4C9CFB}" type="datetimeFigureOut">
              <a:rPr lang="en-US" smtClean="0"/>
              <a:t>19.09.2020</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F2F03F2-B17C-4E8E-86CF-F26033D44B03}"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0B47E4-47DB-4413-924E-835D9A4C9CFB}" type="datetimeFigureOut">
              <a:rPr lang="en-US" smtClean="0"/>
              <a:t>19.09.2020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2F03F2-B17C-4E8E-86CF-F26033D44B03}"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0B47E4-47DB-4413-924E-835D9A4C9CFB}" type="datetimeFigureOut">
              <a:rPr lang="en-US" smtClean="0"/>
              <a:t>19.09.2020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2F03F2-B17C-4E8E-86CF-F26033D44B03}"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30B47E4-47DB-4413-924E-835D9A4C9CFB}" type="datetimeFigureOut">
              <a:rPr lang="en-US" smtClean="0"/>
              <a:t>19.09.2020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2F03F2-B17C-4E8E-86CF-F26033D44B03}"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30B47E4-47DB-4413-924E-835D9A4C9CFB}" type="datetimeFigureOut">
              <a:rPr lang="en-US" smtClean="0"/>
              <a:t>19.09.2020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2F03F2-B17C-4E8E-86CF-F26033D44B0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B47E4-47DB-4413-924E-835D9A4C9CFB}" type="datetimeFigureOut">
              <a:rPr lang="en-US" smtClean="0"/>
              <a:t>19.09.2020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F2F03F2-B17C-4E8E-86CF-F26033D44B03}"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B47E4-47DB-4413-924E-835D9A4C9CFB}" type="datetimeFigureOut">
              <a:rPr lang="en-US" smtClean="0"/>
              <a:t>19.09.2020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2F03F2-B17C-4E8E-86CF-F26033D44B03}"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030B47E4-47DB-4413-924E-835D9A4C9CFB}" type="datetimeFigureOut">
              <a:rPr lang="en-US" smtClean="0"/>
              <a:t>19.09.2020</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7F2F03F2-B17C-4E8E-86CF-F26033D44B0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smtClean="0"/>
              <a:t/>
            </a:r>
            <a:br>
              <a:rPr lang="sr-Latn-ME" dirty="0" smtClean="0"/>
            </a:br>
            <a:r>
              <a:rPr lang="sr-Latn-ME" i="1" dirty="0" smtClean="0"/>
              <a:t>Hamlet</a:t>
            </a:r>
            <a:br>
              <a:rPr lang="sr-Latn-ME" i="1" dirty="0" smtClean="0"/>
            </a:br>
            <a:r>
              <a:rPr lang="en-US" sz="2000" dirty="0" err="1"/>
              <a:t>Vilijam</a:t>
            </a:r>
            <a:r>
              <a:rPr lang="en-US" sz="2000" dirty="0"/>
              <a:t> </a:t>
            </a:r>
            <a:r>
              <a:rPr lang="sr-Latn-ME" sz="2000" dirty="0"/>
              <a:t>Šekspir</a:t>
            </a:r>
            <a:r>
              <a:rPr lang="sr-Latn-ME" dirty="0"/>
              <a:t/>
            </a:r>
            <a:br>
              <a:rPr lang="sr-Latn-ME" dirty="0"/>
            </a:br>
            <a:endParaRPr lang="en-US"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60648"/>
            <a:ext cx="7014801" cy="195725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789040"/>
            <a:ext cx="8496944" cy="2880320"/>
          </a:xfrm>
          <a:prstGeom prst="rect">
            <a:avLst/>
          </a:prstGeom>
        </p:spPr>
      </p:pic>
    </p:spTree>
    <p:extLst>
      <p:ext uri="{BB962C8B-B14F-4D97-AF65-F5344CB8AC3E}">
        <p14:creationId xmlns:p14="http://schemas.microsoft.com/office/powerpoint/2010/main" val="3290245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sr-Latn-ME" dirty="0"/>
              <a:t>Dramska radnja  odvija se  u pet etapa :</a:t>
            </a:r>
            <a:endParaRPr lang="en-US" dirty="0"/>
          </a:p>
          <a:p>
            <a:r>
              <a:rPr lang="sr-Latn-ME" dirty="0"/>
              <a:t>1. Ekspozicija</a:t>
            </a:r>
            <a:endParaRPr lang="en-US" dirty="0"/>
          </a:p>
          <a:p>
            <a:r>
              <a:rPr lang="sr-Latn-ME" dirty="0"/>
              <a:t>2. Zaplet</a:t>
            </a:r>
            <a:endParaRPr lang="en-US" dirty="0"/>
          </a:p>
          <a:p>
            <a:r>
              <a:rPr lang="sr-Latn-ME" dirty="0"/>
              <a:t>3. Kulminacija</a:t>
            </a:r>
            <a:endParaRPr lang="en-US" dirty="0"/>
          </a:p>
          <a:p>
            <a:r>
              <a:rPr lang="sr-Latn-ME" dirty="0"/>
              <a:t>4. Peripetija </a:t>
            </a:r>
            <a:endParaRPr lang="en-US" dirty="0"/>
          </a:p>
          <a:p>
            <a:r>
              <a:rPr lang="sr-Latn-ME" dirty="0"/>
              <a:t>5. Rasplet</a:t>
            </a:r>
            <a:endParaRPr lang="en-US" dirty="0"/>
          </a:p>
          <a:p>
            <a:pPr marL="0" indent="0">
              <a:buNone/>
            </a:pPr>
            <a:r>
              <a:rPr lang="sr-Latn-ME" dirty="0"/>
              <a:t>Ekspozicija  uvodi publiku u situaciju, zaplet donosi neki sukob i napetost koja raste sve do kulminacije, a peripetija ili preokret priprema rasplet kojim se drama završava.</a:t>
            </a:r>
            <a:br>
              <a:rPr lang="sr-Latn-ME" dirty="0"/>
            </a:br>
            <a:endParaRPr lang="en-US" dirty="0"/>
          </a:p>
          <a:p>
            <a:endParaRPr lang="en-US" dirty="0"/>
          </a:p>
        </p:txBody>
      </p:sp>
    </p:spTree>
    <p:extLst>
      <p:ext uri="{BB962C8B-B14F-4D97-AF65-F5344CB8AC3E}">
        <p14:creationId xmlns:p14="http://schemas.microsoft.com/office/powerpoint/2010/main" val="2054604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sr-Latn-ME" b="1" u="sng" dirty="0"/>
              <a:t>Tragedija</a:t>
            </a:r>
            <a:r>
              <a:rPr lang="sr-Latn-ME" dirty="0"/>
              <a:t>  </a:t>
            </a:r>
            <a:br>
              <a:rPr lang="sr-Latn-ME" dirty="0"/>
            </a:br>
            <a:r>
              <a:rPr lang="en-US" dirty="0" err="1"/>
              <a:t>Tragedija</a:t>
            </a:r>
            <a:r>
              <a:rPr lang="en-US" dirty="0"/>
              <a:t> </a:t>
            </a:r>
            <a:r>
              <a:rPr lang="en-US" dirty="0" err="1"/>
              <a:t>ima</a:t>
            </a:r>
            <a:r>
              <a:rPr lang="en-US" dirty="0"/>
              <a:t> </a:t>
            </a:r>
            <a:r>
              <a:rPr lang="en-US" dirty="0" err="1"/>
              <a:t>tragičnog</a:t>
            </a:r>
            <a:r>
              <a:rPr lang="en-US" dirty="0"/>
              <a:t> </a:t>
            </a:r>
            <a:r>
              <a:rPr lang="en-US" dirty="0" err="1" smtClean="0"/>
              <a:t>junaka</a:t>
            </a:r>
            <a:r>
              <a:rPr lang="en-US" dirty="0"/>
              <a:t>,</a:t>
            </a:r>
            <a:r>
              <a:rPr lang="en-US" dirty="0" smtClean="0"/>
              <a:t> tragi</a:t>
            </a:r>
            <a:r>
              <a:rPr lang="sr-Latn-ME" dirty="0" smtClean="0"/>
              <a:t>čnu </a:t>
            </a:r>
            <a:r>
              <a:rPr lang="en-US" dirty="0" err="1" smtClean="0"/>
              <a:t>junakinju</a:t>
            </a:r>
            <a:r>
              <a:rPr lang="en-US" dirty="0"/>
              <a:t>, </a:t>
            </a:r>
            <a:r>
              <a:rPr lang="en-US" dirty="0" err="1"/>
              <a:t>tragičnu</a:t>
            </a:r>
            <a:r>
              <a:rPr lang="en-US" dirty="0"/>
              <a:t> </a:t>
            </a:r>
            <a:r>
              <a:rPr lang="en-US" dirty="0" err="1"/>
              <a:t>krivicu</a:t>
            </a:r>
            <a:r>
              <a:rPr lang="en-US" dirty="0"/>
              <a:t> i </a:t>
            </a:r>
            <a:r>
              <a:rPr lang="en-US" dirty="0" err="1"/>
              <a:t>tragičan</a:t>
            </a:r>
            <a:r>
              <a:rPr lang="en-US" dirty="0"/>
              <a:t> </a:t>
            </a:r>
            <a:r>
              <a:rPr lang="en-US" dirty="0" err="1"/>
              <a:t>kraj</a:t>
            </a:r>
            <a:r>
              <a:rPr lang="en-US" dirty="0"/>
              <a:t>. </a:t>
            </a:r>
            <a:r>
              <a:rPr lang="en-US" dirty="0" err="1"/>
              <a:t>Ovo</a:t>
            </a:r>
            <a:r>
              <a:rPr lang="en-US" dirty="0"/>
              <a:t> je </a:t>
            </a:r>
            <a:r>
              <a:rPr lang="en-US" dirty="0" err="1"/>
              <a:t>vrsta</a:t>
            </a:r>
            <a:r>
              <a:rPr lang="en-US" dirty="0"/>
              <a:t> </a:t>
            </a:r>
            <a:r>
              <a:rPr lang="en-US" dirty="0" err="1"/>
              <a:t>drame</a:t>
            </a:r>
            <a:r>
              <a:rPr lang="en-US" dirty="0"/>
              <a:t> </a:t>
            </a:r>
            <a:r>
              <a:rPr lang="en-US" dirty="0" err="1"/>
              <a:t>karakteristična</a:t>
            </a:r>
            <a:r>
              <a:rPr lang="en-US" dirty="0"/>
              <a:t> </a:t>
            </a:r>
            <a:r>
              <a:rPr lang="en-US" dirty="0" err="1"/>
              <a:t>po</a:t>
            </a:r>
            <a:r>
              <a:rPr lang="en-US" dirty="0"/>
              <a:t> tome </a:t>
            </a:r>
            <a:r>
              <a:rPr lang="en-US" dirty="0" err="1"/>
              <a:t>što</a:t>
            </a:r>
            <a:r>
              <a:rPr lang="en-US" dirty="0"/>
              <a:t> </a:t>
            </a:r>
            <a:r>
              <a:rPr lang="en-US" dirty="0" err="1"/>
              <a:t>glavni</a:t>
            </a:r>
            <a:r>
              <a:rPr lang="en-US" dirty="0"/>
              <a:t> </a:t>
            </a:r>
            <a:r>
              <a:rPr lang="en-US" dirty="0" err="1"/>
              <a:t>junak</a:t>
            </a:r>
            <a:r>
              <a:rPr lang="en-US" dirty="0"/>
              <a:t> u </a:t>
            </a:r>
            <a:r>
              <a:rPr lang="en-US" dirty="0" err="1"/>
              <a:t>sebi</a:t>
            </a:r>
            <a:r>
              <a:rPr lang="en-US" dirty="0"/>
              <a:t> </a:t>
            </a:r>
            <a:r>
              <a:rPr lang="en-US" dirty="0" err="1"/>
              <a:t>nosi</a:t>
            </a:r>
            <a:r>
              <a:rPr lang="en-US" dirty="0"/>
              <a:t> </a:t>
            </a:r>
            <a:r>
              <a:rPr lang="en-US" dirty="0" err="1"/>
              <a:t>neku</a:t>
            </a:r>
            <a:r>
              <a:rPr lang="en-US" dirty="0"/>
              <a:t> </a:t>
            </a:r>
            <a:r>
              <a:rPr lang="en-US" dirty="0" err="1"/>
              <a:t>uzvišenu</a:t>
            </a:r>
            <a:r>
              <a:rPr lang="en-US" dirty="0"/>
              <a:t> </a:t>
            </a:r>
            <a:r>
              <a:rPr lang="en-US" dirty="0" err="1"/>
              <a:t>ideju</a:t>
            </a:r>
            <a:r>
              <a:rPr lang="en-US" dirty="0"/>
              <a:t> </a:t>
            </a:r>
            <a:r>
              <a:rPr lang="en-US" dirty="0" err="1"/>
              <a:t>ili</a:t>
            </a:r>
            <a:r>
              <a:rPr lang="en-US" dirty="0"/>
              <a:t> ideal. </a:t>
            </a:r>
            <a:r>
              <a:rPr lang="en-US" dirty="0" err="1"/>
              <a:t>Taj</a:t>
            </a:r>
            <a:r>
              <a:rPr lang="en-US" dirty="0"/>
              <a:t> ideal </a:t>
            </a:r>
            <a:r>
              <a:rPr lang="en-US" dirty="0" err="1"/>
              <a:t>ga</a:t>
            </a:r>
            <a:r>
              <a:rPr lang="en-US" dirty="0"/>
              <a:t> </a:t>
            </a:r>
            <a:r>
              <a:rPr lang="en-US" dirty="0" err="1"/>
              <a:t>obično</a:t>
            </a:r>
            <a:r>
              <a:rPr lang="en-US" dirty="0"/>
              <a:t> </a:t>
            </a:r>
            <a:r>
              <a:rPr lang="en-US" dirty="0" err="1"/>
              <a:t>sukobljava</a:t>
            </a:r>
            <a:r>
              <a:rPr lang="en-US" dirty="0"/>
              <a:t> </a:t>
            </a:r>
            <a:r>
              <a:rPr lang="en-US" dirty="0" err="1"/>
              <a:t>sa</a:t>
            </a:r>
            <a:r>
              <a:rPr lang="en-US" dirty="0"/>
              <a:t> </a:t>
            </a:r>
            <a:r>
              <a:rPr lang="en-US" dirty="0" err="1"/>
              <a:t>sredinom</a:t>
            </a:r>
            <a:r>
              <a:rPr lang="en-US" dirty="0"/>
              <a:t> i </a:t>
            </a:r>
            <a:r>
              <a:rPr lang="en-US" dirty="0" err="1"/>
              <a:t>zbog</a:t>
            </a:r>
            <a:r>
              <a:rPr lang="en-US" dirty="0"/>
              <a:t> </a:t>
            </a:r>
            <a:r>
              <a:rPr lang="en-US" dirty="0" err="1"/>
              <a:t>njega</a:t>
            </a:r>
            <a:r>
              <a:rPr lang="en-US" dirty="0"/>
              <a:t> </a:t>
            </a:r>
            <a:r>
              <a:rPr lang="en-US" dirty="0" err="1"/>
              <a:t>strada</a:t>
            </a:r>
            <a:r>
              <a:rPr lang="en-US" dirty="0"/>
              <a:t>. </a:t>
            </a:r>
            <a:r>
              <a:rPr lang="en-US" dirty="0" err="1"/>
              <a:t>Velika</a:t>
            </a:r>
            <a:r>
              <a:rPr lang="en-US" dirty="0"/>
              <a:t> </a:t>
            </a:r>
            <a:r>
              <a:rPr lang="en-US" dirty="0" err="1"/>
              <a:t>strast</a:t>
            </a:r>
            <a:r>
              <a:rPr lang="en-US" dirty="0"/>
              <a:t> u </a:t>
            </a:r>
            <a:r>
              <a:rPr lang="en-US" dirty="0" err="1"/>
              <a:t>junaku</a:t>
            </a:r>
            <a:r>
              <a:rPr lang="en-US" dirty="0"/>
              <a:t> je </a:t>
            </a:r>
            <a:r>
              <a:rPr lang="en-US" dirty="0" err="1"/>
              <a:t>njegov</a:t>
            </a:r>
            <a:r>
              <a:rPr lang="en-US" dirty="0"/>
              <a:t> </a:t>
            </a:r>
            <a:r>
              <a:rPr lang="en-US" dirty="0" err="1"/>
              <a:t>podstrek</a:t>
            </a:r>
            <a:r>
              <a:rPr lang="en-US" dirty="0"/>
              <a:t> </a:t>
            </a:r>
            <a:r>
              <a:rPr lang="en-US" dirty="0" err="1"/>
              <a:t>za</a:t>
            </a:r>
            <a:r>
              <a:rPr lang="en-US" dirty="0"/>
              <a:t> </a:t>
            </a:r>
            <a:r>
              <a:rPr lang="en-US" dirty="0" err="1"/>
              <a:t>borbu</a:t>
            </a:r>
            <a:r>
              <a:rPr lang="en-US" dirty="0"/>
              <a:t>, </a:t>
            </a:r>
            <a:r>
              <a:rPr lang="en-US" dirty="0" err="1"/>
              <a:t>uglavnom</a:t>
            </a:r>
            <a:r>
              <a:rPr lang="en-US" dirty="0"/>
              <a:t> </a:t>
            </a:r>
            <a:r>
              <a:rPr lang="en-US" dirty="0" err="1"/>
              <a:t>neravnopravnu</a:t>
            </a:r>
            <a:r>
              <a:rPr lang="en-US" dirty="0"/>
              <a:t>, </a:t>
            </a:r>
            <a:r>
              <a:rPr lang="en-US" dirty="0" err="1"/>
              <a:t>jer</a:t>
            </a:r>
            <a:r>
              <a:rPr lang="en-US" dirty="0"/>
              <a:t> se u </a:t>
            </a:r>
            <a:r>
              <a:rPr lang="en-US" dirty="0" err="1"/>
              <a:t>većini</a:t>
            </a:r>
            <a:r>
              <a:rPr lang="en-US" dirty="0"/>
              <a:t> </a:t>
            </a:r>
            <a:r>
              <a:rPr lang="en-US" dirty="0" err="1"/>
              <a:t>slučajeva</a:t>
            </a:r>
            <a:r>
              <a:rPr lang="en-US" dirty="0"/>
              <a:t> </a:t>
            </a:r>
            <a:r>
              <a:rPr lang="en-US" dirty="0" err="1"/>
              <a:t>sukobljava</a:t>
            </a:r>
            <a:r>
              <a:rPr lang="en-US" dirty="0"/>
              <a:t> </a:t>
            </a:r>
            <a:r>
              <a:rPr lang="en-US" dirty="0" err="1"/>
              <a:t>sa</a:t>
            </a:r>
            <a:r>
              <a:rPr lang="en-US" dirty="0"/>
              <a:t> </a:t>
            </a:r>
            <a:r>
              <a:rPr lang="en-US" dirty="0" err="1"/>
              <a:t>nepobjedivom</a:t>
            </a:r>
            <a:r>
              <a:rPr lang="en-US" dirty="0"/>
              <a:t> </a:t>
            </a:r>
            <a:r>
              <a:rPr lang="en-US" dirty="0" err="1"/>
              <a:t>drugom</a:t>
            </a:r>
            <a:r>
              <a:rPr lang="en-US" dirty="0"/>
              <a:t> </a:t>
            </a:r>
            <a:r>
              <a:rPr lang="en-US" dirty="0" err="1"/>
              <a:t>stranom</a:t>
            </a:r>
            <a:r>
              <a:rPr lang="en-US" dirty="0"/>
              <a:t>. </a:t>
            </a:r>
            <a:r>
              <a:rPr lang="en-US" dirty="0" err="1"/>
              <a:t>Glavni</a:t>
            </a:r>
            <a:r>
              <a:rPr lang="en-US" dirty="0"/>
              <a:t> </a:t>
            </a:r>
            <a:r>
              <a:rPr lang="en-US" dirty="0" err="1"/>
              <a:t>junak</a:t>
            </a:r>
            <a:r>
              <a:rPr lang="en-US" dirty="0"/>
              <a:t> je </a:t>
            </a:r>
            <a:r>
              <a:rPr lang="en-US" dirty="0" err="1"/>
              <a:t>gotovo</a:t>
            </a:r>
            <a:r>
              <a:rPr lang="en-US" dirty="0"/>
              <a:t> </a:t>
            </a:r>
            <a:r>
              <a:rPr lang="en-US" dirty="0" err="1"/>
              <a:t>uvijek</a:t>
            </a:r>
            <a:r>
              <a:rPr lang="en-US" dirty="0"/>
              <a:t> </a:t>
            </a:r>
            <a:r>
              <a:rPr lang="en-US" dirty="0" err="1" smtClean="0"/>
              <a:t>snažni</a:t>
            </a:r>
            <a:r>
              <a:rPr lang="en-US" dirty="0" smtClean="0"/>
              <a:t> </a:t>
            </a:r>
            <a:r>
              <a:rPr lang="en-US" dirty="0" err="1"/>
              <a:t>dramski</a:t>
            </a:r>
            <a:r>
              <a:rPr lang="en-US" dirty="0"/>
              <a:t> </a:t>
            </a:r>
            <a:r>
              <a:rPr lang="en-US" dirty="0" err="1"/>
              <a:t>karakter</a:t>
            </a:r>
            <a:r>
              <a:rPr lang="en-US" dirty="0"/>
              <a:t>, </a:t>
            </a:r>
            <a:r>
              <a:rPr lang="en-US" dirty="0" err="1"/>
              <a:t>nosilac</a:t>
            </a:r>
            <a:r>
              <a:rPr lang="en-US" dirty="0"/>
              <a:t> </a:t>
            </a:r>
            <a:r>
              <a:rPr lang="en-US" dirty="0" err="1"/>
              <a:t>naglašenih</a:t>
            </a:r>
            <a:r>
              <a:rPr lang="en-US" dirty="0"/>
              <a:t> </a:t>
            </a:r>
            <a:r>
              <a:rPr lang="en-US" dirty="0" err="1"/>
              <a:t>vrlina</a:t>
            </a:r>
            <a:r>
              <a:rPr lang="en-US" dirty="0"/>
              <a:t> i on </a:t>
            </a:r>
            <a:r>
              <a:rPr lang="en-US" dirty="0" err="1"/>
              <a:t>svojim</a:t>
            </a:r>
            <a:r>
              <a:rPr lang="en-US" dirty="0"/>
              <a:t> </a:t>
            </a:r>
            <a:r>
              <a:rPr lang="en-US" dirty="0" err="1"/>
              <a:t>postupcima</a:t>
            </a:r>
            <a:r>
              <a:rPr lang="en-US" dirty="0"/>
              <a:t>  </a:t>
            </a:r>
            <a:r>
              <a:rPr lang="en-US" dirty="0" err="1"/>
              <a:t>brani</a:t>
            </a:r>
            <a:r>
              <a:rPr lang="en-US" dirty="0"/>
              <a:t> ne </a:t>
            </a:r>
            <a:r>
              <a:rPr lang="en-US" dirty="0" err="1"/>
              <a:t>samo</a:t>
            </a:r>
            <a:r>
              <a:rPr lang="en-US" dirty="0"/>
              <a:t> </a:t>
            </a:r>
            <a:r>
              <a:rPr lang="en-US" dirty="0" err="1"/>
              <a:t>lični</a:t>
            </a:r>
            <a:r>
              <a:rPr lang="en-US" dirty="0"/>
              <a:t> ideal, </a:t>
            </a:r>
            <a:r>
              <a:rPr lang="en-US" dirty="0" err="1"/>
              <a:t>već</a:t>
            </a:r>
            <a:r>
              <a:rPr lang="en-US" dirty="0"/>
              <a:t> </a:t>
            </a:r>
            <a:r>
              <a:rPr lang="en-US" dirty="0" err="1" smtClean="0"/>
              <a:t>društvo</a:t>
            </a:r>
            <a:r>
              <a:rPr lang="en-US" dirty="0" smtClean="0"/>
              <a:t> </a:t>
            </a:r>
            <a:r>
              <a:rPr lang="en-US" dirty="0"/>
              <a:t>u </a:t>
            </a:r>
            <a:r>
              <a:rPr lang="en-US" dirty="0" err="1"/>
              <a:t>cjelini</a:t>
            </a:r>
            <a:r>
              <a:rPr lang="en-US" dirty="0"/>
              <a:t>.</a:t>
            </a:r>
            <a:br>
              <a:rPr lang="en-US" dirty="0"/>
            </a:br>
            <a:r>
              <a:rPr lang="en-US" dirty="0" err="1"/>
              <a:t>Upravo</a:t>
            </a:r>
            <a:r>
              <a:rPr lang="en-US" dirty="0"/>
              <a:t> </a:t>
            </a:r>
            <a:r>
              <a:rPr lang="en-US" dirty="0" err="1"/>
              <a:t>iz</a:t>
            </a:r>
            <a:r>
              <a:rPr lang="en-US" dirty="0"/>
              <a:t> </a:t>
            </a:r>
            <a:r>
              <a:rPr lang="en-US" dirty="0" err="1"/>
              <a:t>ovog</a:t>
            </a:r>
            <a:r>
              <a:rPr lang="en-US" dirty="0"/>
              <a:t> </a:t>
            </a:r>
            <a:r>
              <a:rPr lang="en-US" dirty="0" err="1"/>
              <a:t>razloga</a:t>
            </a:r>
            <a:r>
              <a:rPr lang="en-US" dirty="0"/>
              <a:t> </a:t>
            </a:r>
            <a:r>
              <a:rPr lang="en-US" dirty="0" err="1"/>
              <a:t>njegovo</a:t>
            </a:r>
            <a:r>
              <a:rPr lang="en-US" dirty="0"/>
              <a:t> </a:t>
            </a:r>
            <a:r>
              <a:rPr lang="en-US" dirty="0" err="1"/>
              <a:t>stradanje</a:t>
            </a:r>
            <a:r>
              <a:rPr lang="en-US" dirty="0"/>
              <a:t>  </a:t>
            </a:r>
            <a:r>
              <a:rPr lang="en-US" dirty="0" err="1"/>
              <a:t>pogađa</a:t>
            </a:r>
            <a:r>
              <a:rPr lang="en-US" dirty="0"/>
              <a:t> </a:t>
            </a:r>
            <a:r>
              <a:rPr lang="en-US" dirty="0" err="1"/>
              <a:t>čitaoca</a:t>
            </a:r>
            <a:r>
              <a:rPr lang="en-US" dirty="0"/>
              <a:t> </a:t>
            </a:r>
            <a:r>
              <a:rPr lang="en-US" dirty="0" err="1"/>
              <a:t>koji</a:t>
            </a:r>
            <a:r>
              <a:rPr lang="en-US" dirty="0"/>
              <a:t> </a:t>
            </a:r>
            <a:r>
              <a:rPr lang="en-US" dirty="0" err="1"/>
              <a:t>pomno</a:t>
            </a:r>
            <a:r>
              <a:rPr lang="en-US" dirty="0"/>
              <a:t> </a:t>
            </a:r>
            <a:r>
              <a:rPr lang="en-US" dirty="0" err="1"/>
              <a:t>prati</a:t>
            </a:r>
            <a:r>
              <a:rPr lang="en-US" dirty="0"/>
              <a:t> </a:t>
            </a:r>
            <a:r>
              <a:rPr lang="en-US" dirty="0" err="1"/>
              <a:t>njegovu</a:t>
            </a:r>
            <a:r>
              <a:rPr lang="en-US" dirty="0"/>
              <a:t> </a:t>
            </a:r>
            <a:r>
              <a:rPr lang="en-US" dirty="0" err="1"/>
              <a:t>borbu</a:t>
            </a:r>
            <a:r>
              <a:rPr lang="en-US" dirty="0"/>
              <a:t>.</a:t>
            </a:r>
            <a:br>
              <a:rPr lang="en-US" dirty="0"/>
            </a:br>
            <a:endParaRPr lang="en-US" dirty="0" smtClean="0"/>
          </a:p>
        </p:txBody>
      </p:sp>
    </p:spTree>
    <p:extLst>
      <p:ext uri="{BB962C8B-B14F-4D97-AF65-F5344CB8AC3E}">
        <p14:creationId xmlns:p14="http://schemas.microsoft.com/office/powerpoint/2010/main" val="2892353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5022298"/>
          </a:xfrm>
        </p:spPr>
        <p:txBody>
          <a:bodyPr>
            <a:normAutofit fontScale="55000" lnSpcReduction="20000"/>
          </a:bodyPr>
          <a:lstStyle/>
          <a:p>
            <a:pPr marL="45720" indent="0">
              <a:lnSpc>
                <a:spcPct val="150000"/>
              </a:lnSpc>
              <a:spcAft>
                <a:spcPts val="1000"/>
              </a:spcAft>
              <a:buNone/>
            </a:pPr>
            <a:r>
              <a:rPr lang="en-US" sz="2900" u="sng" dirty="0" smtClean="0">
                <a:latin typeface="Times New Roman"/>
                <a:ea typeface="Times New Roman"/>
                <a:cs typeface="Times New Roman"/>
              </a:rPr>
              <a:t>KOMEDIJA -</a:t>
            </a:r>
            <a:r>
              <a:rPr lang="en-US" sz="2900" dirty="0" smtClean="0">
                <a:latin typeface="Times New Roman"/>
                <a:ea typeface="Times New Roman"/>
                <a:cs typeface="Times New Roman"/>
              </a:rPr>
              <a:t>  </a:t>
            </a:r>
            <a:r>
              <a:rPr lang="en-US" sz="2900" dirty="0" err="1" smtClean="0">
                <a:latin typeface="Times New Roman"/>
                <a:ea typeface="Times New Roman"/>
                <a:cs typeface="Times New Roman"/>
              </a:rPr>
              <a:t>Vrsta</a:t>
            </a:r>
            <a:r>
              <a:rPr lang="en-US" sz="2900" dirty="0" smtClean="0">
                <a:latin typeface="Times New Roman"/>
                <a:ea typeface="Times New Roman"/>
                <a:cs typeface="Times New Roman"/>
              </a:rPr>
              <a:t> </a:t>
            </a:r>
            <a:r>
              <a:rPr lang="en-US" sz="2900" dirty="0" err="1" smtClean="0">
                <a:latin typeface="Times New Roman"/>
                <a:ea typeface="Times New Roman"/>
                <a:cs typeface="Times New Roman"/>
              </a:rPr>
              <a:t>drame</a:t>
            </a:r>
            <a:r>
              <a:rPr lang="en-US" sz="2900" dirty="0" smtClean="0">
                <a:latin typeface="Times New Roman"/>
                <a:ea typeface="Times New Roman"/>
                <a:cs typeface="Times New Roman"/>
              </a:rPr>
              <a:t> </a:t>
            </a:r>
            <a:r>
              <a:rPr lang="en-US" sz="2900" dirty="0">
                <a:latin typeface="Times New Roman"/>
                <a:ea typeface="Times New Roman"/>
                <a:cs typeface="Times New Roman"/>
              </a:rPr>
              <a:t>u </a:t>
            </a:r>
            <a:r>
              <a:rPr lang="en-US" sz="2900" dirty="0" err="1">
                <a:latin typeface="Times New Roman"/>
                <a:ea typeface="Times New Roman"/>
                <a:cs typeface="Times New Roman"/>
              </a:rPr>
              <a:t>kojoj</a:t>
            </a:r>
            <a:r>
              <a:rPr lang="en-US" sz="2900" dirty="0">
                <a:latin typeface="Times New Roman"/>
                <a:ea typeface="Times New Roman"/>
                <a:cs typeface="Times New Roman"/>
              </a:rPr>
              <a:t> se </a:t>
            </a:r>
            <a:r>
              <a:rPr lang="en-US" sz="2900" dirty="0" err="1">
                <a:latin typeface="Times New Roman"/>
                <a:ea typeface="Times New Roman"/>
                <a:cs typeface="Times New Roman"/>
              </a:rPr>
              <a:t>ismijavaju</a:t>
            </a:r>
            <a:r>
              <a:rPr lang="en-US" sz="2900" dirty="0">
                <a:latin typeface="Times New Roman"/>
                <a:ea typeface="Times New Roman"/>
                <a:cs typeface="Times New Roman"/>
              </a:rPr>
              <a:t> mane </a:t>
            </a:r>
            <a:r>
              <a:rPr lang="en-US" sz="2900" dirty="0" err="1">
                <a:latin typeface="Times New Roman"/>
                <a:ea typeface="Times New Roman"/>
                <a:cs typeface="Times New Roman"/>
              </a:rPr>
              <a:t>pojedinca</a:t>
            </a:r>
            <a:r>
              <a:rPr lang="en-US" sz="2900" dirty="0">
                <a:latin typeface="Times New Roman"/>
                <a:ea typeface="Times New Roman"/>
                <a:cs typeface="Times New Roman"/>
              </a:rPr>
              <a:t> </a:t>
            </a:r>
            <a:r>
              <a:rPr lang="en-US" sz="2900" dirty="0" err="1">
                <a:latin typeface="Times New Roman"/>
                <a:ea typeface="Times New Roman"/>
                <a:cs typeface="Times New Roman"/>
              </a:rPr>
              <a:t>ili</a:t>
            </a:r>
            <a:r>
              <a:rPr lang="en-US" sz="2900" dirty="0">
                <a:latin typeface="Times New Roman"/>
                <a:ea typeface="Times New Roman"/>
                <a:cs typeface="Times New Roman"/>
              </a:rPr>
              <a:t> </a:t>
            </a:r>
            <a:r>
              <a:rPr lang="en-US" sz="2900" dirty="0" err="1">
                <a:latin typeface="Times New Roman"/>
                <a:ea typeface="Times New Roman"/>
                <a:cs typeface="Times New Roman"/>
              </a:rPr>
              <a:t>društva</a:t>
            </a:r>
            <a:r>
              <a:rPr lang="en-US" sz="2900" dirty="0">
                <a:latin typeface="Times New Roman"/>
                <a:ea typeface="Times New Roman"/>
                <a:cs typeface="Times New Roman"/>
              </a:rPr>
              <a:t>. </a:t>
            </a:r>
          </a:p>
          <a:p>
            <a:pPr>
              <a:lnSpc>
                <a:spcPct val="150000"/>
              </a:lnSpc>
              <a:spcAft>
                <a:spcPts val="1000"/>
              </a:spcAft>
            </a:pPr>
            <a:r>
              <a:rPr lang="en-US" sz="2900" dirty="0" err="1" smtClean="0">
                <a:latin typeface="Times New Roman"/>
                <a:ea typeface="Times New Roman"/>
                <a:cs typeface="Times New Roman"/>
              </a:rPr>
              <a:t>Komedija</a:t>
            </a:r>
            <a:r>
              <a:rPr lang="en-US" sz="2900" dirty="0" smtClean="0">
                <a:latin typeface="Times New Roman"/>
                <a:ea typeface="Times New Roman"/>
                <a:cs typeface="Times New Roman"/>
              </a:rPr>
              <a:t> </a:t>
            </a:r>
            <a:r>
              <a:rPr lang="en-US" sz="2900" dirty="0">
                <a:latin typeface="Times New Roman"/>
                <a:ea typeface="Times New Roman"/>
                <a:cs typeface="Times New Roman"/>
              </a:rPr>
              <a:t>je </a:t>
            </a:r>
            <a:r>
              <a:rPr lang="en-US" sz="2900" dirty="0" err="1">
                <a:latin typeface="Times New Roman"/>
                <a:ea typeface="Times New Roman"/>
                <a:cs typeface="Times New Roman"/>
              </a:rPr>
              <a:t>nastala</a:t>
            </a:r>
            <a:r>
              <a:rPr lang="en-US" sz="2900" dirty="0">
                <a:latin typeface="Times New Roman"/>
                <a:ea typeface="Times New Roman"/>
                <a:cs typeface="Times New Roman"/>
              </a:rPr>
              <a:t> od </a:t>
            </a:r>
            <a:r>
              <a:rPr lang="en-US" sz="2900" dirty="0" err="1">
                <a:latin typeface="Times New Roman"/>
                <a:ea typeface="Times New Roman"/>
                <a:cs typeface="Times New Roman"/>
              </a:rPr>
              <a:t>grčke</a:t>
            </a:r>
            <a:r>
              <a:rPr lang="en-US" sz="2900" dirty="0">
                <a:latin typeface="Times New Roman"/>
                <a:ea typeface="Times New Roman"/>
                <a:cs typeface="Times New Roman"/>
              </a:rPr>
              <a:t> </a:t>
            </a:r>
            <a:r>
              <a:rPr lang="en-US" sz="2900" dirty="0" err="1">
                <a:latin typeface="Times New Roman"/>
                <a:ea typeface="Times New Roman"/>
                <a:cs typeface="Times New Roman"/>
              </a:rPr>
              <a:t>riječi</a:t>
            </a:r>
            <a:r>
              <a:rPr lang="en-US" sz="2900" dirty="0">
                <a:latin typeface="Times New Roman"/>
                <a:ea typeface="Times New Roman"/>
                <a:cs typeface="Times New Roman"/>
              </a:rPr>
              <a:t> </a:t>
            </a:r>
            <a:r>
              <a:rPr lang="en-US" sz="2900" dirty="0" err="1">
                <a:latin typeface="Times New Roman"/>
                <a:ea typeface="Times New Roman"/>
                <a:cs typeface="Times New Roman"/>
              </a:rPr>
              <a:t>comos</a:t>
            </a:r>
            <a:r>
              <a:rPr lang="en-US" sz="2900" dirty="0">
                <a:latin typeface="Times New Roman"/>
                <a:ea typeface="Times New Roman"/>
                <a:cs typeface="Times New Roman"/>
              </a:rPr>
              <a:t>, </a:t>
            </a:r>
            <a:r>
              <a:rPr lang="en-US" sz="2900" dirty="0" err="1">
                <a:latin typeface="Times New Roman"/>
                <a:ea typeface="Times New Roman"/>
                <a:cs typeface="Times New Roman"/>
              </a:rPr>
              <a:t>koja</a:t>
            </a:r>
            <a:r>
              <a:rPr lang="en-US" sz="2900" dirty="0">
                <a:latin typeface="Times New Roman"/>
                <a:ea typeface="Times New Roman"/>
                <a:cs typeface="Times New Roman"/>
              </a:rPr>
              <a:t> </a:t>
            </a:r>
            <a:r>
              <a:rPr lang="en-US" sz="2900" dirty="0" err="1">
                <a:latin typeface="Times New Roman"/>
                <a:ea typeface="Times New Roman"/>
                <a:cs typeface="Times New Roman"/>
              </a:rPr>
              <a:t>označava</a:t>
            </a:r>
            <a:r>
              <a:rPr lang="en-US" sz="2900" dirty="0">
                <a:latin typeface="Times New Roman"/>
                <a:ea typeface="Times New Roman"/>
                <a:cs typeface="Times New Roman"/>
              </a:rPr>
              <a:t> </a:t>
            </a:r>
            <a:r>
              <a:rPr lang="en-US" sz="2900" dirty="0" err="1">
                <a:latin typeface="Times New Roman"/>
                <a:ea typeface="Times New Roman"/>
                <a:cs typeface="Times New Roman"/>
              </a:rPr>
              <a:t>veselje</a:t>
            </a:r>
            <a:r>
              <a:rPr lang="en-US" sz="2900" dirty="0">
                <a:latin typeface="Times New Roman"/>
                <a:ea typeface="Times New Roman"/>
                <a:cs typeface="Times New Roman"/>
              </a:rPr>
              <a:t>, a </a:t>
            </a:r>
            <a:r>
              <a:rPr lang="en-US" sz="2900" dirty="0" err="1">
                <a:latin typeface="Times New Roman"/>
                <a:ea typeface="Times New Roman"/>
                <a:cs typeface="Times New Roman"/>
              </a:rPr>
              <a:t>nastala</a:t>
            </a:r>
            <a:r>
              <a:rPr lang="en-US" sz="2900" dirty="0">
                <a:latin typeface="Times New Roman"/>
                <a:ea typeface="Times New Roman"/>
                <a:cs typeface="Times New Roman"/>
              </a:rPr>
              <a:t> je </a:t>
            </a:r>
            <a:r>
              <a:rPr lang="en-US" sz="2900" dirty="0" err="1">
                <a:latin typeface="Times New Roman"/>
                <a:ea typeface="Times New Roman"/>
                <a:cs typeface="Times New Roman"/>
              </a:rPr>
              <a:t>iz</a:t>
            </a:r>
            <a:r>
              <a:rPr lang="en-US" sz="2900" dirty="0">
                <a:latin typeface="Times New Roman"/>
                <a:ea typeface="Times New Roman"/>
                <a:cs typeface="Times New Roman"/>
              </a:rPr>
              <a:t> </a:t>
            </a:r>
            <a:r>
              <a:rPr lang="en-US" sz="2900" dirty="0" err="1">
                <a:latin typeface="Times New Roman"/>
                <a:ea typeface="Times New Roman"/>
                <a:cs typeface="Times New Roman"/>
              </a:rPr>
              <a:t>potrebe</a:t>
            </a:r>
            <a:r>
              <a:rPr lang="en-US" sz="2900" dirty="0">
                <a:latin typeface="Times New Roman"/>
                <a:ea typeface="Times New Roman"/>
                <a:cs typeface="Times New Roman"/>
              </a:rPr>
              <a:t> da </a:t>
            </a:r>
            <a:r>
              <a:rPr lang="en-US" sz="2900" dirty="0" err="1">
                <a:latin typeface="Times New Roman"/>
                <a:ea typeface="Times New Roman"/>
                <a:cs typeface="Times New Roman"/>
              </a:rPr>
              <a:t>uveseli</a:t>
            </a:r>
            <a:r>
              <a:rPr lang="en-US" sz="2900" dirty="0">
                <a:latin typeface="Times New Roman"/>
                <a:ea typeface="Times New Roman"/>
                <a:cs typeface="Times New Roman"/>
              </a:rPr>
              <a:t> i </a:t>
            </a:r>
            <a:r>
              <a:rPr lang="en-US" sz="2900" dirty="0" err="1">
                <a:latin typeface="Times New Roman"/>
                <a:ea typeface="Times New Roman"/>
                <a:cs typeface="Times New Roman"/>
              </a:rPr>
              <a:t>nasmije</a:t>
            </a:r>
            <a:r>
              <a:rPr lang="en-US" sz="2900" dirty="0">
                <a:latin typeface="Times New Roman"/>
                <a:ea typeface="Times New Roman"/>
                <a:cs typeface="Times New Roman"/>
              </a:rPr>
              <a:t>. I </a:t>
            </a:r>
            <a:r>
              <a:rPr lang="en-US" sz="2900" dirty="0" err="1">
                <a:latin typeface="Times New Roman"/>
                <a:ea typeface="Times New Roman"/>
                <a:cs typeface="Times New Roman"/>
              </a:rPr>
              <a:t>komedija</a:t>
            </a:r>
            <a:r>
              <a:rPr lang="en-US" sz="2900" dirty="0">
                <a:latin typeface="Times New Roman"/>
                <a:ea typeface="Times New Roman"/>
                <a:cs typeface="Times New Roman"/>
              </a:rPr>
              <a:t> je </a:t>
            </a:r>
            <a:r>
              <a:rPr lang="en-US" sz="2900" dirty="0" err="1">
                <a:latin typeface="Times New Roman"/>
                <a:ea typeface="Times New Roman"/>
                <a:cs typeface="Times New Roman"/>
              </a:rPr>
              <a:t>uvijek</a:t>
            </a:r>
            <a:r>
              <a:rPr lang="en-US" sz="2900" dirty="0">
                <a:latin typeface="Times New Roman"/>
                <a:ea typeface="Times New Roman"/>
                <a:cs typeface="Times New Roman"/>
              </a:rPr>
              <a:t> </a:t>
            </a:r>
            <a:r>
              <a:rPr lang="en-US" sz="2900" dirty="0" err="1">
                <a:latin typeface="Times New Roman"/>
                <a:ea typeface="Times New Roman"/>
                <a:cs typeface="Times New Roman"/>
              </a:rPr>
              <a:t>ima</a:t>
            </a:r>
            <a:r>
              <a:rPr lang="en-US" sz="2900" dirty="0">
                <a:latin typeface="Times New Roman"/>
                <a:ea typeface="Times New Roman"/>
                <a:cs typeface="Times New Roman"/>
              </a:rPr>
              <a:t> </a:t>
            </a:r>
            <a:r>
              <a:rPr lang="en-US" sz="2900" dirty="0" err="1">
                <a:latin typeface="Times New Roman"/>
                <a:ea typeface="Times New Roman"/>
                <a:cs typeface="Times New Roman"/>
              </a:rPr>
              <a:t>neki</a:t>
            </a:r>
            <a:r>
              <a:rPr lang="en-US" sz="2900" dirty="0">
                <a:latin typeface="Times New Roman"/>
                <a:ea typeface="Times New Roman"/>
                <a:cs typeface="Times New Roman"/>
              </a:rPr>
              <a:t> </a:t>
            </a:r>
            <a:r>
              <a:rPr lang="en-US" sz="2900" dirty="0" err="1">
                <a:latin typeface="Times New Roman"/>
                <a:ea typeface="Times New Roman"/>
                <a:cs typeface="Times New Roman"/>
              </a:rPr>
              <a:t>edukativni</a:t>
            </a:r>
            <a:r>
              <a:rPr lang="en-US" sz="2900" dirty="0">
                <a:latin typeface="Times New Roman"/>
                <a:ea typeface="Times New Roman"/>
                <a:cs typeface="Times New Roman"/>
              </a:rPr>
              <a:t> i </a:t>
            </a:r>
            <a:r>
              <a:rPr lang="en-US" sz="2900" dirty="0" err="1">
                <a:latin typeface="Times New Roman"/>
                <a:ea typeface="Times New Roman"/>
                <a:cs typeface="Times New Roman"/>
              </a:rPr>
              <a:t>moralni</a:t>
            </a:r>
            <a:r>
              <a:rPr lang="en-US" sz="2900" dirty="0">
                <a:latin typeface="Times New Roman"/>
                <a:ea typeface="Times New Roman"/>
                <a:cs typeface="Times New Roman"/>
              </a:rPr>
              <a:t> </a:t>
            </a:r>
            <a:r>
              <a:rPr lang="en-US" sz="2900" dirty="0" err="1">
                <a:latin typeface="Times New Roman"/>
                <a:ea typeface="Times New Roman"/>
                <a:cs typeface="Times New Roman"/>
              </a:rPr>
              <a:t>zadatak</a:t>
            </a:r>
            <a:r>
              <a:rPr lang="en-US" sz="2900" dirty="0">
                <a:latin typeface="Times New Roman"/>
                <a:ea typeface="Times New Roman"/>
                <a:cs typeface="Times New Roman"/>
              </a:rPr>
              <a:t>, </a:t>
            </a:r>
            <a:r>
              <a:rPr lang="en-US" sz="2900" dirty="0" err="1">
                <a:latin typeface="Times New Roman"/>
                <a:ea typeface="Times New Roman"/>
                <a:cs typeface="Times New Roman"/>
              </a:rPr>
              <a:t>koji</a:t>
            </a:r>
            <a:r>
              <a:rPr lang="en-US" sz="2900" dirty="0">
                <a:latin typeface="Times New Roman"/>
                <a:ea typeface="Times New Roman"/>
                <a:cs typeface="Times New Roman"/>
              </a:rPr>
              <a:t> je </a:t>
            </a:r>
            <a:r>
              <a:rPr lang="en-US" sz="2900" dirty="0" err="1">
                <a:latin typeface="Times New Roman"/>
                <a:ea typeface="Times New Roman"/>
                <a:cs typeface="Times New Roman"/>
              </a:rPr>
              <a:t>uspješno</a:t>
            </a:r>
            <a:r>
              <a:rPr lang="en-US" sz="2900" dirty="0">
                <a:latin typeface="Times New Roman"/>
                <a:ea typeface="Times New Roman"/>
                <a:cs typeface="Times New Roman"/>
              </a:rPr>
              <a:t> </a:t>
            </a:r>
            <a:r>
              <a:rPr lang="en-US" sz="2900" dirty="0" err="1">
                <a:latin typeface="Times New Roman"/>
                <a:ea typeface="Times New Roman"/>
                <a:cs typeface="Times New Roman"/>
              </a:rPr>
              <a:t>izvršavala</a:t>
            </a:r>
            <a:r>
              <a:rPr lang="en-US" sz="2900" dirty="0">
                <a:latin typeface="Times New Roman"/>
                <a:ea typeface="Times New Roman"/>
                <a:cs typeface="Times New Roman"/>
              </a:rPr>
              <a:t>. </a:t>
            </a:r>
            <a:r>
              <a:rPr lang="en-US" sz="2900" dirty="0" err="1">
                <a:latin typeface="Times New Roman"/>
                <a:ea typeface="Times New Roman"/>
                <a:cs typeface="Times New Roman"/>
              </a:rPr>
              <a:t>Komično</a:t>
            </a:r>
            <a:r>
              <a:rPr lang="en-US" sz="2900" dirty="0">
                <a:latin typeface="Times New Roman"/>
                <a:ea typeface="Times New Roman"/>
                <a:cs typeface="Times New Roman"/>
              </a:rPr>
              <a:t> je </a:t>
            </a:r>
            <a:r>
              <a:rPr lang="en-US" sz="2900" dirty="0" err="1">
                <a:latin typeface="Times New Roman"/>
                <a:ea typeface="Times New Roman"/>
                <a:cs typeface="Times New Roman"/>
              </a:rPr>
              <a:t>sve</a:t>
            </a:r>
            <a:r>
              <a:rPr lang="en-US" sz="2900" dirty="0">
                <a:latin typeface="Times New Roman"/>
                <a:ea typeface="Times New Roman"/>
                <a:cs typeface="Times New Roman"/>
              </a:rPr>
              <a:t> </a:t>
            </a:r>
            <a:r>
              <a:rPr lang="en-US" sz="2900" dirty="0" err="1">
                <a:latin typeface="Times New Roman"/>
                <a:ea typeface="Times New Roman"/>
                <a:cs typeface="Times New Roman"/>
              </a:rPr>
              <a:t>ono</a:t>
            </a:r>
            <a:r>
              <a:rPr lang="en-US" sz="2900" dirty="0">
                <a:latin typeface="Times New Roman"/>
                <a:ea typeface="Times New Roman"/>
                <a:cs typeface="Times New Roman"/>
              </a:rPr>
              <a:t> u </a:t>
            </a:r>
            <a:r>
              <a:rPr lang="en-US" sz="2900" dirty="0" err="1">
                <a:latin typeface="Times New Roman"/>
                <a:ea typeface="Times New Roman"/>
                <a:cs typeface="Times New Roman"/>
              </a:rPr>
              <a:t>čemu</a:t>
            </a:r>
            <a:r>
              <a:rPr lang="en-US" sz="2900" dirty="0">
                <a:latin typeface="Times New Roman"/>
                <a:ea typeface="Times New Roman"/>
                <a:cs typeface="Times New Roman"/>
              </a:rPr>
              <a:t> </a:t>
            </a:r>
            <a:r>
              <a:rPr lang="en-US" sz="2900" dirty="0" err="1">
                <a:latin typeface="Times New Roman"/>
                <a:ea typeface="Times New Roman"/>
                <a:cs typeface="Times New Roman"/>
              </a:rPr>
              <a:t>postoji</a:t>
            </a:r>
            <a:r>
              <a:rPr lang="en-US" sz="2900" dirty="0">
                <a:latin typeface="Times New Roman"/>
                <a:ea typeface="Times New Roman"/>
                <a:cs typeface="Times New Roman"/>
              </a:rPr>
              <a:t> </a:t>
            </a:r>
            <a:r>
              <a:rPr lang="en-US" sz="2900" dirty="0" err="1">
                <a:latin typeface="Times New Roman"/>
                <a:ea typeface="Times New Roman"/>
                <a:cs typeface="Times New Roman"/>
              </a:rPr>
              <a:t>nesklad</a:t>
            </a:r>
            <a:r>
              <a:rPr lang="en-US" sz="2900" dirty="0">
                <a:latin typeface="Times New Roman"/>
                <a:ea typeface="Times New Roman"/>
                <a:cs typeface="Times New Roman"/>
              </a:rPr>
              <a:t> </a:t>
            </a:r>
            <a:r>
              <a:rPr lang="en-US" sz="2900" dirty="0" err="1">
                <a:latin typeface="Times New Roman"/>
                <a:ea typeface="Times New Roman"/>
                <a:cs typeface="Times New Roman"/>
              </a:rPr>
              <a:t>između</a:t>
            </a:r>
            <a:r>
              <a:rPr lang="en-US" sz="2900" dirty="0">
                <a:latin typeface="Times New Roman"/>
                <a:ea typeface="Times New Roman"/>
                <a:cs typeface="Times New Roman"/>
              </a:rPr>
              <a:t> </a:t>
            </a:r>
            <a:r>
              <a:rPr lang="en-US" sz="2900" dirty="0" err="1">
                <a:latin typeface="Times New Roman"/>
                <a:ea typeface="Times New Roman"/>
                <a:cs typeface="Times New Roman"/>
              </a:rPr>
              <a:t>želja</a:t>
            </a:r>
            <a:r>
              <a:rPr lang="en-US" sz="2900" dirty="0">
                <a:latin typeface="Times New Roman"/>
                <a:ea typeface="Times New Roman"/>
                <a:cs typeface="Times New Roman"/>
              </a:rPr>
              <a:t> i </a:t>
            </a:r>
            <a:r>
              <a:rPr lang="en-US" sz="2900" dirty="0" err="1">
                <a:latin typeface="Times New Roman"/>
                <a:ea typeface="Times New Roman"/>
                <a:cs typeface="Times New Roman"/>
              </a:rPr>
              <a:t>mogućnosti</a:t>
            </a:r>
            <a:r>
              <a:rPr lang="en-US" sz="2900" dirty="0">
                <a:latin typeface="Times New Roman"/>
                <a:ea typeface="Times New Roman"/>
                <a:cs typeface="Times New Roman"/>
              </a:rPr>
              <a:t>. </a:t>
            </a:r>
            <a:r>
              <a:rPr lang="en-US" sz="2900" dirty="0" err="1">
                <a:latin typeface="Times New Roman"/>
                <a:ea typeface="Times New Roman"/>
                <a:cs typeface="Times New Roman"/>
              </a:rPr>
              <a:t>Izvrgavaju</a:t>
            </a:r>
            <a:r>
              <a:rPr lang="en-US" sz="2900" dirty="0">
                <a:latin typeface="Times New Roman"/>
                <a:ea typeface="Times New Roman"/>
                <a:cs typeface="Times New Roman"/>
              </a:rPr>
              <a:t> se </a:t>
            </a:r>
            <a:r>
              <a:rPr lang="en-US" sz="2900" dirty="0" err="1">
                <a:latin typeface="Times New Roman"/>
                <a:ea typeface="Times New Roman"/>
                <a:cs typeface="Times New Roman"/>
              </a:rPr>
              <a:t>podsmijehu</a:t>
            </a:r>
            <a:r>
              <a:rPr lang="en-US" sz="2900" dirty="0">
                <a:latin typeface="Times New Roman"/>
                <a:ea typeface="Times New Roman"/>
                <a:cs typeface="Times New Roman"/>
              </a:rPr>
              <a:t> </a:t>
            </a:r>
            <a:r>
              <a:rPr lang="en-US" sz="2900" dirty="0" err="1">
                <a:latin typeface="Times New Roman"/>
                <a:ea typeface="Times New Roman"/>
                <a:cs typeface="Times New Roman"/>
              </a:rPr>
              <a:t>hvalisavost</a:t>
            </a:r>
            <a:r>
              <a:rPr lang="en-US" sz="2900" dirty="0">
                <a:latin typeface="Times New Roman"/>
                <a:ea typeface="Times New Roman"/>
                <a:cs typeface="Times New Roman"/>
              </a:rPr>
              <a:t>, </a:t>
            </a:r>
            <a:r>
              <a:rPr lang="en-US" sz="2900" dirty="0" err="1">
                <a:latin typeface="Times New Roman"/>
                <a:ea typeface="Times New Roman"/>
                <a:cs typeface="Times New Roman"/>
              </a:rPr>
              <a:t>ljubomora</a:t>
            </a:r>
            <a:r>
              <a:rPr lang="en-US" sz="2900" dirty="0">
                <a:latin typeface="Times New Roman"/>
                <a:ea typeface="Times New Roman"/>
                <a:cs typeface="Times New Roman"/>
              </a:rPr>
              <a:t>, </a:t>
            </a:r>
            <a:r>
              <a:rPr lang="en-US" sz="2900" dirty="0" err="1">
                <a:latin typeface="Times New Roman"/>
                <a:ea typeface="Times New Roman"/>
                <a:cs typeface="Times New Roman"/>
              </a:rPr>
              <a:t>sebičnost</a:t>
            </a:r>
            <a:r>
              <a:rPr lang="en-US" sz="2900" dirty="0">
                <a:latin typeface="Times New Roman"/>
                <a:ea typeface="Times New Roman"/>
                <a:cs typeface="Times New Roman"/>
              </a:rPr>
              <a:t>, </a:t>
            </a:r>
            <a:r>
              <a:rPr lang="en-US" sz="2900" dirty="0" err="1">
                <a:latin typeface="Times New Roman"/>
                <a:ea typeface="Times New Roman"/>
                <a:cs typeface="Times New Roman"/>
              </a:rPr>
              <a:t>tvrdičluk</a:t>
            </a:r>
            <a:r>
              <a:rPr lang="en-US" sz="2900" dirty="0">
                <a:latin typeface="Times New Roman"/>
                <a:ea typeface="Times New Roman"/>
                <a:cs typeface="Times New Roman"/>
              </a:rPr>
              <a:t>, </a:t>
            </a:r>
            <a:r>
              <a:rPr lang="en-US" sz="2900" dirty="0" err="1">
                <a:latin typeface="Times New Roman"/>
                <a:ea typeface="Times New Roman"/>
                <a:cs typeface="Times New Roman"/>
              </a:rPr>
              <a:t>kukavičluk</a:t>
            </a:r>
            <a:r>
              <a:rPr lang="en-US" sz="2900" dirty="0">
                <a:latin typeface="Times New Roman"/>
                <a:ea typeface="Times New Roman"/>
                <a:cs typeface="Times New Roman"/>
              </a:rPr>
              <a:t>, </a:t>
            </a:r>
            <a:r>
              <a:rPr lang="en-US" sz="2900" dirty="0" err="1">
                <a:latin typeface="Times New Roman"/>
                <a:ea typeface="Times New Roman"/>
                <a:cs typeface="Times New Roman"/>
              </a:rPr>
              <a:t>neumjerenost</a:t>
            </a:r>
            <a:r>
              <a:rPr lang="en-US" sz="2900" dirty="0">
                <a:latin typeface="Times New Roman"/>
                <a:ea typeface="Times New Roman"/>
                <a:cs typeface="Times New Roman"/>
              </a:rPr>
              <a:t>, </a:t>
            </a:r>
            <a:r>
              <a:rPr lang="en-US" sz="2900" dirty="0" err="1">
                <a:latin typeface="Times New Roman"/>
                <a:ea typeface="Times New Roman"/>
                <a:cs typeface="Times New Roman"/>
              </a:rPr>
              <a:t>podlost</a:t>
            </a:r>
            <a:r>
              <a:rPr lang="en-US" sz="2900" dirty="0">
                <a:latin typeface="Times New Roman"/>
                <a:ea typeface="Times New Roman"/>
                <a:cs typeface="Times New Roman"/>
              </a:rPr>
              <a:t>, </a:t>
            </a:r>
            <a:r>
              <a:rPr lang="en-US" sz="2900" dirty="0" err="1">
                <a:latin typeface="Times New Roman"/>
                <a:ea typeface="Times New Roman"/>
                <a:cs typeface="Times New Roman"/>
              </a:rPr>
              <a:t>zloba</a:t>
            </a:r>
            <a:r>
              <a:rPr lang="en-US" sz="2900" dirty="0">
                <a:latin typeface="Times New Roman"/>
                <a:ea typeface="Times New Roman"/>
                <a:cs typeface="Times New Roman"/>
              </a:rPr>
              <a:t>, </a:t>
            </a:r>
            <a:r>
              <a:rPr lang="en-US" sz="2900" dirty="0" err="1">
                <a:latin typeface="Times New Roman"/>
                <a:ea typeface="Times New Roman"/>
                <a:cs typeface="Times New Roman"/>
              </a:rPr>
              <a:t>pretjerana</a:t>
            </a:r>
            <a:r>
              <a:rPr lang="en-US" sz="2900" dirty="0">
                <a:latin typeface="Times New Roman"/>
                <a:ea typeface="Times New Roman"/>
                <a:cs typeface="Times New Roman"/>
              </a:rPr>
              <a:t> i </a:t>
            </a:r>
            <a:r>
              <a:rPr lang="en-US" sz="2900" dirty="0" err="1">
                <a:latin typeface="Times New Roman"/>
                <a:ea typeface="Times New Roman"/>
                <a:cs typeface="Times New Roman"/>
              </a:rPr>
              <a:t>nerealna</a:t>
            </a:r>
            <a:r>
              <a:rPr lang="en-US" sz="2900" dirty="0">
                <a:latin typeface="Times New Roman"/>
                <a:ea typeface="Times New Roman"/>
                <a:cs typeface="Times New Roman"/>
              </a:rPr>
              <a:t> </a:t>
            </a:r>
            <a:r>
              <a:rPr lang="en-US" sz="2900" dirty="0" err="1">
                <a:latin typeface="Times New Roman"/>
                <a:ea typeface="Times New Roman"/>
                <a:cs typeface="Times New Roman"/>
              </a:rPr>
              <a:t>ambicija</a:t>
            </a:r>
            <a:r>
              <a:rPr lang="en-US" sz="2900" dirty="0">
                <a:latin typeface="Times New Roman"/>
                <a:ea typeface="Times New Roman"/>
                <a:cs typeface="Times New Roman"/>
              </a:rPr>
              <a:t>, </a:t>
            </a:r>
            <a:r>
              <a:rPr lang="en-US" sz="2900" dirty="0" err="1">
                <a:latin typeface="Times New Roman"/>
                <a:ea typeface="Times New Roman"/>
                <a:cs typeface="Times New Roman"/>
              </a:rPr>
              <a:t>malograđanština</a:t>
            </a:r>
            <a:r>
              <a:rPr lang="en-US" sz="2900" dirty="0">
                <a:latin typeface="Times New Roman"/>
                <a:ea typeface="Times New Roman"/>
                <a:cs typeface="Times New Roman"/>
              </a:rPr>
              <a:t>.</a:t>
            </a:r>
            <a:br>
              <a:rPr lang="en-US" sz="2900" dirty="0">
                <a:latin typeface="Times New Roman"/>
                <a:ea typeface="Times New Roman"/>
                <a:cs typeface="Times New Roman"/>
              </a:rPr>
            </a:br>
            <a:r>
              <a:rPr lang="en-US" sz="2900" dirty="0">
                <a:latin typeface="Times New Roman"/>
                <a:ea typeface="Times New Roman"/>
                <a:cs typeface="Times New Roman"/>
              </a:rPr>
              <a:t>U </a:t>
            </a:r>
            <a:r>
              <a:rPr lang="en-US" sz="2900" dirty="0" err="1">
                <a:latin typeface="Times New Roman"/>
                <a:ea typeface="Times New Roman"/>
                <a:cs typeface="Times New Roman"/>
              </a:rPr>
              <a:t>komediji</a:t>
            </a:r>
            <a:r>
              <a:rPr lang="en-US" sz="2900" dirty="0">
                <a:latin typeface="Times New Roman"/>
                <a:ea typeface="Times New Roman"/>
                <a:cs typeface="Times New Roman"/>
              </a:rPr>
              <a:t> je </a:t>
            </a:r>
            <a:r>
              <a:rPr lang="en-US" sz="2900" dirty="0" err="1">
                <a:latin typeface="Times New Roman"/>
                <a:ea typeface="Times New Roman"/>
                <a:cs typeface="Times New Roman"/>
              </a:rPr>
              <a:t>uglavnom</a:t>
            </a:r>
            <a:r>
              <a:rPr lang="en-US" sz="2900" dirty="0">
                <a:latin typeface="Times New Roman"/>
                <a:ea typeface="Times New Roman"/>
                <a:cs typeface="Times New Roman"/>
              </a:rPr>
              <a:t> </a:t>
            </a:r>
            <a:r>
              <a:rPr lang="en-US" sz="2900" dirty="0" err="1">
                <a:latin typeface="Times New Roman"/>
                <a:ea typeface="Times New Roman"/>
                <a:cs typeface="Times New Roman"/>
              </a:rPr>
              <a:t>aktuelno</a:t>
            </a:r>
            <a:r>
              <a:rPr lang="en-US" sz="2900" dirty="0">
                <a:latin typeface="Times New Roman"/>
                <a:ea typeface="Times New Roman"/>
                <a:cs typeface="Times New Roman"/>
              </a:rPr>
              <a:t>  </a:t>
            </a:r>
            <a:r>
              <a:rPr lang="en-US" sz="2900" dirty="0" err="1">
                <a:latin typeface="Times New Roman"/>
                <a:ea typeface="Times New Roman"/>
                <a:cs typeface="Times New Roman"/>
              </a:rPr>
              <a:t>više</a:t>
            </a:r>
            <a:r>
              <a:rPr lang="en-US" sz="2900" dirty="0">
                <a:latin typeface="Times New Roman"/>
                <a:ea typeface="Times New Roman"/>
                <a:cs typeface="Times New Roman"/>
              </a:rPr>
              <a:t> </a:t>
            </a:r>
            <a:r>
              <a:rPr lang="en-US" sz="2900" dirty="0" err="1">
                <a:latin typeface="Times New Roman"/>
                <a:ea typeface="Times New Roman"/>
                <a:cs typeface="Times New Roman"/>
              </a:rPr>
              <a:t>lica</a:t>
            </a:r>
            <a:r>
              <a:rPr lang="en-US" sz="2900" dirty="0">
                <a:latin typeface="Times New Roman"/>
                <a:ea typeface="Times New Roman"/>
                <a:cs typeface="Times New Roman"/>
              </a:rPr>
              <a:t> i </a:t>
            </a:r>
            <a:r>
              <a:rPr lang="en-US" sz="2900" dirty="0" err="1">
                <a:latin typeface="Times New Roman"/>
                <a:ea typeface="Times New Roman"/>
                <a:cs typeface="Times New Roman"/>
              </a:rPr>
              <a:t>zapleta</a:t>
            </a:r>
            <a:r>
              <a:rPr lang="en-US" sz="2900" dirty="0">
                <a:latin typeface="Times New Roman"/>
                <a:ea typeface="Times New Roman"/>
                <a:cs typeface="Times New Roman"/>
              </a:rPr>
              <a:t>,  a </a:t>
            </a:r>
            <a:r>
              <a:rPr lang="en-US" sz="2900" dirty="0" err="1">
                <a:latin typeface="Times New Roman"/>
                <a:ea typeface="Times New Roman"/>
                <a:cs typeface="Times New Roman"/>
              </a:rPr>
              <a:t>rasplet</a:t>
            </a:r>
            <a:r>
              <a:rPr lang="en-US" sz="2900" dirty="0">
                <a:latin typeface="Times New Roman"/>
                <a:ea typeface="Times New Roman"/>
                <a:cs typeface="Times New Roman"/>
              </a:rPr>
              <a:t> je </a:t>
            </a:r>
            <a:r>
              <a:rPr lang="en-US" sz="2900" dirty="0" err="1">
                <a:latin typeface="Times New Roman"/>
                <a:ea typeface="Times New Roman"/>
                <a:cs typeface="Times New Roman"/>
              </a:rPr>
              <a:t>gotovo</a:t>
            </a:r>
            <a:r>
              <a:rPr lang="en-US" sz="2900" dirty="0">
                <a:latin typeface="Times New Roman"/>
                <a:ea typeface="Times New Roman"/>
                <a:cs typeface="Times New Roman"/>
              </a:rPr>
              <a:t> </a:t>
            </a:r>
            <a:r>
              <a:rPr lang="en-US" sz="2900" dirty="0" err="1">
                <a:latin typeface="Times New Roman"/>
                <a:ea typeface="Times New Roman"/>
                <a:cs typeface="Times New Roman"/>
              </a:rPr>
              <a:t>uvijek</a:t>
            </a:r>
            <a:r>
              <a:rPr lang="en-US" sz="2900" dirty="0">
                <a:latin typeface="Times New Roman"/>
                <a:ea typeface="Times New Roman"/>
                <a:cs typeface="Times New Roman"/>
              </a:rPr>
              <a:t> </a:t>
            </a:r>
            <a:r>
              <a:rPr lang="en-US" sz="2900" dirty="0" err="1">
                <a:latin typeface="Times New Roman"/>
                <a:ea typeface="Times New Roman"/>
                <a:cs typeface="Times New Roman"/>
              </a:rPr>
              <a:t>srećan</a:t>
            </a:r>
            <a:r>
              <a:rPr lang="en-US" sz="2900" dirty="0">
                <a:latin typeface="Times New Roman"/>
                <a:ea typeface="Times New Roman"/>
                <a:cs typeface="Times New Roman"/>
              </a:rPr>
              <a:t>. </a:t>
            </a:r>
            <a:br>
              <a:rPr lang="en-US" sz="2900" dirty="0">
                <a:latin typeface="Times New Roman"/>
                <a:ea typeface="Times New Roman"/>
                <a:cs typeface="Times New Roman"/>
              </a:rPr>
            </a:br>
            <a:r>
              <a:rPr lang="en-US" sz="2900" dirty="0" err="1">
                <a:latin typeface="Times New Roman"/>
                <a:ea typeface="Times New Roman"/>
                <a:cs typeface="Times New Roman"/>
              </a:rPr>
              <a:t>Komedija</a:t>
            </a:r>
            <a:r>
              <a:rPr lang="en-US" sz="2900" dirty="0">
                <a:latin typeface="Times New Roman"/>
                <a:ea typeface="Times New Roman"/>
                <a:cs typeface="Times New Roman"/>
              </a:rPr>
              <a:t> </a:t>
            </a:r>
            <a:r>
              <a:rPr lang="en-US" sz="2900" dirty="0" err="1">
                <a:latin typeface="Times New Roman"/>
                <a:ea typeface="Times New Roman"/>
                <a:cs typeface="Times New Roman"/>
              </a:rPr>
              <a:t>završava</a:t>
            </a:r>
            <a:r>
              <a:rPr lang="en-US" sz="2900" dirty="0">
                <a:latin typeface="Times New Roman"/>
                <a:ea typeface="Times New Roman"/>
                <a:cs typeface="Times New Roman"/>
              </a:rPr>
              <a:t> </a:t>
            </a:r>
            <a:r>
              <a:rPr lang="en-US" sz="2900" dirty="0" err="1">
                <a:latin typeface="Times New Roman"/>
                <a:ea typeface="Times New Roman"/>
                <a:cs typeface="Times New Roman"/>
              </a:rPr>
              <a:t>pobjedom</a:t>
            </a:r>
            <a:r>
              <a:rPr lang="en-US" sz="2900" dirty="0">
                <a:latin typeface="Times New Roman"/>
                <a:ea typeface="Times New Roman"/>
                <a:cs typeface="Times New Roman"/>
              </a:rPr>
              <a:t> </a:t>
            </a:r>
            <a:r>
              <a:rPr lang="en-US" sz="2900" dirty="0" err="1">
                <a:latin typeface="Times New Roman"/>
                <a:ea typeface="Times New Roman"/>
                <a:cs typeface="Times New Roman"/>
              </a:rPr>
              <a:t>pravde</a:t>
            </a:r>
            <a:r>
              <a:rPr lang="en-US" sz="2900" dirty="0">
                <a:latin typeface="Times New Roman"/>
                <a:ea typeface="Times New Roman"/>
                <a:cs typeface="Times New Roman"/>
              </a:rPr>
              <a:t> i </a:t>
            </a:r>
            <a:r>
              <a:rPr lang="en-US" sz="2900" dirty="0" err="1">
                <a:latin typeface="Times New Roman"/>
                <a:ea typeface="Times New Roman"/>
                <a:cs typeface="Times New Roman"/>
              </a:rPr>
              <a:t>razuma</a:t>
            </a:r>
            <a:r>
              <a:rPr lang="en-US" sz="2900" dirty="0">
                <a:latin typeface="Times New Roman"/>
                <a:ea typeface="Times New Roman"/>
                <a:cs typeface="Times New Roman"/>
              </a:rPr>
              <a:t>, i </a:t>
            </a:r>
            <a:r>
              <a:rPr lang="en-US" sz="2900" dirty="0" err="1">
                <a:latin typeface="Times New Roman"/>
                <a:ea typeface="Times New Roman"/>
                <a:cs typeface="Times New Roman"/>
              </a:rPr>
              <a:t>njena</a:t>
            </a:r>
            <a:r>
              <a:rPr lang="en-US" sz="2900" dirty="0">
                <a:latin typeface="Times New Roman"/>
                <a:ea typeface="Times New Roman"/>
                <a:cs typeface="Times New Roman"/>
              </a:rPr>
              <a:t> </a:t>
            </a:r>
            <a:r>
              <a:rPr lang="en-US" sz="2900" dirty="0" err="1">
                <a:latin typeface="Times New Roman"/>
                <a:ea typeface="Times New Roman"/>
                <a:cs typeface="Times New Roman"/>
              </a:rPr>
              <a:t>uloga</a:t>
            </a:r>
            <a:r>
              <a:rPr lang="en-US" sz="2900" dirty="0">
                <a:latin typeface="Times New Roman"/>
                <a:ea typeface="Times New Roman"/>
                <a:cs typeface="Times New Roman"/>
              </a:rPr>
              <a:t> je da </a:t>
            </a:r>
            <a:r>
              <a:rPr lang="en-US" sz="2900" dirty="0" err="1">
                <a:latin typeface="Times New Roman"/>
                <a:ea typeface="Times New Roman"/>
                <a:cs typeface="Times New Roman"/>
              </a:rPr>
              <a:t>pojedinca</a:t>
            </a:r>
            <a:r>
              <a:rPr lang="en-US" sz="2900" dirty="0">
                <a:latin typeface="Times New Roman"/>
                <a:ea typeface="Times New Roman"/>
                <a:cs typeface="Times New Roman"/>
              </a:rPr>
              <a:t> i </a:t>
            </a:r>
            <a:r>
              <a:rPr lang="en-US" sz="2900" dirty="0" err="1">
                <a:latin typeface="Times New Roman"/>
                <a:ea typeface="Times New Roman"/>
                <a:cs typeface="Times New Roman"/>
              </a:rPr>
              <a:t>društvo</a:t>
            </a:r>
            <a:r>
              <a:rPr lang="en-US" sz="2900" dirty="0">
                <a:latin typeface="Times New Roman"/>
                <a:ea typeface="Times New Roman"/>
                <a:cs typeface="Times New Roman"/>
              </a:rPr>
              <a:t> </a:t>
            </a:r>
            <a:r>
              <a:rPr lang="en-US" sz="2900" dirty="0" err="1">
                <a:latin typeface="Times New Roman"/>
                <a:ea typeface="Times New Roman"/>
                <a:cs typeface="Times New Roman"/>
              </a:rPr>
              <a:t>učini</a:t>
            </a:r>
            <a:r>
              <a:rPr lang="en-US" sz="2900" dirty="0">
                <a:latin typeface="Times New Roman"/>
                <a:ea typeface="Times New Roman"/>
                <a:cs typeface="Times New Roman"/>
              </a:rPr>
              <a:t> </a:t>
            </a:r>
            <a:r>
              <a:rPr lang="en-US" sz="2900" dirty="0" err="1">
                <a:latin typeface="Times New Roman"/>
                <a:ea typeface="Times New Roman"/>
                <a:cs typeface="Times New Roman"/>
              </a:rPr>
              <a:t>boljim</a:t>
            </a:r>
            <a:r>
              <a:rPr lang="en-US" sz="2900" dirty="0">
                <a:latin typeface="Times New Roman"/>
                <a:ea typeface="Times New Roman"/>
                <a:cs typeface="Times New Roman"/>
              </a:rPr>
              <a:t>, </a:t>
            </a:r>
            <a:r>
              <a:rPr lang="en-US" sz="2900" dirty="0" err="1">
                <a:latin typeface="Times New Roman"/>
                <a:ea typeface="Times New Roman"/>
                <a:cs typeface="Times New Roman"/>
              </a:rPr>
              <a:t>tako</a:t>
            </a:r>
            <a:r>
              <a:rPr lang="en-US" sz="2900" dirty="0">
                <a:latin typeface="Times New Roman"/>
                <a:ea typeface="Times New Roman"/>
                <a:cs typeface="Times New Roman"/>
              </a:rPr>
              <a:t> </a:t>
            </a:r>
            <a:r>
              <a:rPr lang="en-US" sz="2900" dirty="0" err="1">
                <a:latin typeface="Times New Roman"/>
                <a:ea typeface="Times New Roman"/>
                <a:cs typeface="Times New Roman"/>
              </a:rPr>
              <a:t>što</a:t>
            </a:r>
            <a:r>
              <a:rPr lang="en-US" sz="2900" dirty="0">
                <a:latin typeface="Times New Roman"/>
                <a:ea typeface="Times New Roman"/>
                <a:cs typeface="Times New Roman"/>
              </a:rPr>
              <a:t> </a:t>
            </a:r>
            <a:r>
              <a:rPr lang="en-US" sz="2900" dirty="0" err="1">
                <a:latin typeface="Times New Roman"/>
                <a:ea typeface="Times New Roman"/>
                <a:cs typeface="Times New Roman"/>
              </a:rPr>
              <a:t>će</a:t>
            </a:r>
            <a:r>
              <a:rPr lang="en-US" sz="2900" dirty="0">
                <a:latin typeface="Times New Roman"/>
                <a:ea typeface="Times New Roman"/>
                <a:cs typeface="Times New Roman"/>
              </a:rPr>
              <a:t> </a:t>
            </a:r>
            <a:r>
              <a:rPr lang="en-US" sz="2900" dirty="0" err="1">
                <a:latin typeface="Times New Roman"/>
                <a:ea typeface="Times New Roman"/>
                <a:cs typeface="Times New Roman"/>
              </a:rPr>
              <a:t>navedene</a:t>
            </a:r>
            <a:r>
              <a:rPr lang="en-US" sz="2900" dirty="0">
                <a:latin typeface="Times New Roman"/>
                <a:ea typeface="Times New Roman"/>
                <a:cs typeface="Times New Roman"/>
              </a:rPr>
              <a:t> „</a:t>
            </a:r>
            <a:r>
              <a:rPr lang="en-US" sz="2900" dirty="0" err="1">
                <a:latin typeface="Times New Roman"/>
                <a:ea typeface="Times New Roman"/>
                <a:cs typeface="Times New Roman"/>
              </a:rPr>
              <a:t>štetne</a:t>
            </a:r>
            <a:r>
              <a:rPr lang="en-US" sz="2900" dirty="0">
                <a:latin typeface="Times New Roman"/>
                <a:ea typeface="Times New Roman"/>
                <a:cs typeface="Times New Roman"/>
              </a:rPr>
              <a:t>“ </a:t>
            </a:r>
            <a:r>
              <a:rPr lang="en-US" sz="2900" dirty="0" err="1">
                <a:latin typeface="Times New Roman"/>
                <a:ea typeface="Times New Roman"/>
                <a:cs typeface="Times New Roman"/>
              </a:rPr>
              <a:t>osobine</a:t>
            </a:r>
            <a:r>
              <a:rPr lang="en-US" sz="2900" dirty="0">
                <a:latin typeface="Times New Roman"/>
                <a:ea typeface="Times New Roman"/>
                <a:cs typeface="Times New Roman"/>
              </a:rPr>
              <a:t> </a:t>
            </a:r>
            <a:r>
              <a:rPr lang="en-US" sz="2900" dirty="0" err="1">
                <a:latin typeface="Times New Roman"/>
                <a:ea typeface="Times New Roman"/>
                <a:cs typeface="Times New Roman"/>
              </a:rPr>
              <a:t>predstaviti</a:t>
            </a:r>
            <a:r>
              <a:rPr lang="en-US" sz="2900" dirty="0">
                <a:latin typeface="Times New Roman"/>
                <a:ea typeface="Times New Roman"/>
                <a:cs typeface="Times New Roman"/>
              </a:rPr>
              <a:t>  </a:t>
            </a:r>
            <a:r>
              <a:rPr lang="en-US" sz="2900" dirty="0" err="1">
                <a:latin typeface="Times New Roman"/>
                <a:ea typeface="Times New Roman"/>
                <a:cs typeface="Times New Roman"/>
              </a:rPr>
              <a:t>na</a:t>
            </a:r>
            <a:r>
              <a:rPr lang="en-US" sz="2900" dirty="0">
                <a:latin typeface="Times New Roman"/>
                <a:ea typeface="Times New Roman"/>
                <a:cs typeface="Times New Roman"/>
              </a:rPr>
              <a:t> </a:t>
            </a:r>
            <a:r>
              <a:rPr lang="en-US" sz="2900" dirty="0" err="1">
                <a:latin typeface="Times New Roman"/>
                <a:ea typeface="Times New Roman"/>
                <a:cs typeface="Times New Roman"/>
              </a:rPr>
              <a:t>komičan</a:t>
            </a:r>
            <a:r>
              <a:rPr lang="en-US" sz="2900" dirty="0">
                <a:latin typeface="Times New Roman"/>
                <a:ea typeface="Times New Roman"/>
                <a:cs typeface="Times New Roman"/>
              </a:rPr>
              <a:t> </a:t>
            </a:r>
            <a:r>
              <a:rPr lang="en-US" sz="2900" dirty="0" err="1">
                <a:latin typeface="Times New Roman"/>
                <a:ea typeface="Times New Roman"/>
                <a:cs typeface="Times New Roman"/>
              </a:rPr>
              <a:t>način</a:t>
            </a:r>
            <a:r>
              <a:rPr lang="en-US" sz="2900" dirty="0">
                <a:latin typeface="Times New Roman"/>
                <a:ea typeface="Times New Roman"/>
                <a:cs typeface="Times New Roman"/>
              </a:rPr>
              <a:t>.</a:t>
            </a:r>
            <a:endParaRPr lang="en-US" sz="2900" dirty="0">
              <a:latin typeface="Calibri"/>
              <a:ea typeface="Calibri"/>
              <a:cs typeface="Times New Roman"/>
            </a:endParaRPr>
          </a:p>
          <a:p>
            <a:pPr>
              <a:lnSpc>
                <a:spcPct val="150000"/>
              </a:lnSpc>
              <a:spcAft>
                <a:spcPts val="1000"/>
              </a:spcAft>
            </a:pPr>
            <a:r>
              <a:rPr lang="en-US" sz="2900" dirty="0" err="1">
                <a:latin typeface="Times New Roman"/>
                <a:ea typeface="Times New Roman"/>
                <a:cs typeface="Times New Roman"/>
              </a:rPr>
              <a:t>Podjela</a:t>
            </a:r>
            <a:r>
              <a:rPr lang="en-US" sz="2900" dirty="0">
                <a:latin typeface="Times New Roman"/>
                <a:ea typeface="Times New Roman"/>
                <a:cs typeface="Times New Roman"/>
              </a:rPr>
              <a:t> </a:t>
            </a:r>
            <a:r>
              <a:rPr lang="en-US" sz="2900" dirty="0" err="1">
                <a:latin typeface="Times New Roman"/>
                <a:ea typeface="Times New Roman"/>
                <a:cs typeface="Times New Roman"/>
              </a:rPr>
              <a:t>komedije</a:t>
            </a:r>
            <a:r>
              <a:rPr lang="en-US" sz="2900" dirty="0">
                <a:latin typeface="Times New Roman"/>
                <a:ea typeface="Times New Roman"/>
                <a:cs typeface="Times New Roman"/>
              </a:rPr>
              <a:t> </a:t>
            </a:r>
            <a:r>
              <a:rPr lang="en-US" sz="2900" dirty="0" err="1">
                <a:latin typeface="Times New Roman"/>
                <a:ea typeface="Times New Roman"/>
                <a:cs typeface="Times New Roman"/>
              </a:rPr>
              <a:t>kao</a:t>
            </a:r>
            <a:r>
              <a:rPr lang="en-US" sz="2900" dirty="0">
                <a:latin typeface="Times New Roman"/>
                <a:ea typeface="Times New Roman"/>
                <a:cs typeface="Times New Roman"/>
              </a:rPr>
              <a:t> </a:t>
            </a:r>
            <a:r>
              <a:rPr lang="en-US" sz="2900" dirty="0" err="1">
                <a:latin typeface="Times New Roman"/>
                <a:ea typeface="Times New Roman"/>
                <a:cs typeface="Times New Roman"/>
              </a:rPr>
              <a:t>književne</a:t>
            </a:r>
            <a:r>
              <a:rPr lang="en-US" sz="2900" dirty="0">
                <a:latin typeface="Times New Roman"/>
                <a:ea typeface="Times New Roman"/>
                <a:cs typeface="Times New Roman"/>
              </a:rPr>
              <a:t> </a:t>
            </a:r>
            <a:r>
              <a:rPr lang="en-US" sz="2900" dirty="0" err="1">
                <a:latin typeface="Times New Roman"/>
                <a:ea typeface="Times New Roman"/>
                <a:cs typeface="Times New Roman"/>
              </a:rPr>
              <a:t>vrste</a:t>
            </a:r>
            <a:r>
              <a:rPr lang="en-US" sz="2900" dirty="0">
                <a:latin typeface="Times New Roman"/>
                <a:ea typeface="Times New Roman"/>
                <a:cs typeface="Times New Roman"/>
              </a:rPr>
              <a:t> je </a:t>
            </a:r>
            <a:r>
              <a:rPr lang="en-US" sz="2900" dirty="0" err="1">
                <a:latin typeface="Times New Roman"/>
                <a:ea typeface="Times New Roman"/>
                <a:cs typeface="Times New Roman"/>
              </a:rPr>
              <a:t>na</a:t>
            </a:r>
            <a:r>
              <a:rPr lang="en-US" sz="2900" dirty="0">
                <a:latin typeface="Times New Roman"/>
                <a:ea typeface="Times New Roman"/>
                <a:cs typeface="Times New Roman"/>
              </a:rPr>
              <a:t> </a:t>
            </a:r>
            <a:r>
              <a:rPr lang="en-US" sz="2900" dirty="0" err="1">
                <a:latin typeface="Times New Roman"/>
                <a:ea typeface="Times New Roman"/>
                <a:cs typeface="Times New Roman"/>
              </a:rPr>
              <a:t>komediju</a:t>
            </a:r>
            <a:r>
              <a:rPr lang="en-US" sz="2900" dirty="0">
                <a:latin typeface="Times New Roman"/>
                <a:ea typeface="Times New Roman"/>
                <a:cs typeface="Times New Roman"/>
              </a:rPr>
              <a:t> </a:t>
            </a:r>
            <a:r>
              <a:rPr lang="en-US" sz="2900" dirty="0" err="1">
                <a:latin typeface="Times New Roman"/>
                <a:ea typeface="Times New Roman"/>
                <a:cs typeface="Times New Roman"/>
              </a:rPr>
              <a:t>karaktera</a:t>
            </a:r>
            <a:r>
              <a:rPr lang="en-US" sz="2900" dirty="0">
                <a:latin typeface="Times New Roman"/>
                <a:ea typeface="Times New Roman"/>
                <a:cs typeface="Times New Roman"/>
              </a:rPr>
              <a:t>, </a:t>
            </a:r>
            <a:r>
              <a:rPr lang="en-US" sz="2900" dirty="0" err="1">
                <a:latin typeface="Times New Roman"/>
                <a:ea typeface="Times New Roman"/>
                <a:cs typeface="Times New Roman"/>
              </a:rPr>
              <a:t>komediju</a:t>
            </a:r>
            <a:r>
              <a:rPr lang="en-US" sz="2900" dirty="0">
                <a:latin typeface="Times New Roman"/>
                <a:ea typeface="Times New Roman"/>
                <a:cs typeface="Times New Roman"/>
              </a:rPr>
              <a:t> </a:t>
            </a:r>
            <a:r>
              <a:rPr lang="en-US" sz="2900" dirty="0" err="1">
                <a:latin typeface="Times New Roman"/>
                <a:ea typeface="Times New Roman"/>
                <a:cs typeface="Times New Roman"/>
              </a:rPr>
              <a:t>intrige</a:t>
            </a:r>
            <a:r>
              <a:rPr lang="en-US" sz="2900" dirty="0">
                <a:latin typeface="Times New Roman"/>
                <a:ea typeface="Times New Roman"/>
                <a:cs typeface="Times New Roman"/>
              </a:rPr>
              <a:t> i </a:t>
            </a:r>
            <a:r>
              <a:rPr lang="en-US" sz="2900" dirty="0" err="1">
                <a:latin typeface="Times New Roman"/>
                <a:ea typeface="Times New Roman"/>
                <a:cs typeface="Times New Roman"/>
              </a:rPr>
              <a:t>komediju</a:t>
            </a:r>
            <a:r>
              <a:rPr lang="en-US" sz="2900" dirty="0">
                <a:latin typeface="Times New Roman"/>
                <a:ea typeface="Times New Roman"/>
                <a:cs typeface="Times New Roman"/>
              </a:rPr>
              <a:t> </a:t>
            </a:r>
            <a:r>
              <a:rPr lang="en-US" sz="2900" dirty="0" err="1">
                <a:latin typeface="Times New Roman"/>
                <a:ea typeface="Times New Roman"/>
                <a:cs typeface="Times New Roman"/>
              </a:rPr>
              <a:t>naravi</a:t>
            </a:r>
            <a:r>
              <a:rPr lang="en-US" sz="2900" dirty="0">
                <a:latin typeface="Times New Roman"/>
                <a:ea typeface="Times New Roman"/>
                <a:cs typeface="Times New Roman"/>
              </a:rPr>
              <a:t>.</a:t>
            </a:r>
            <a:endParaRPr lang="en-US" sz="2900" dirty="0">
              <a:latin typeface="Calibri"/>
              <a:ea typeface="Calibri"/>
              <a:cs typeface="Times New Roman"/>
            </a:endParaRPr>
          </a:p>
          <a:p>
            <a:endParaRPr lang="en-US" dirty="0"/>
          </a:p>
        </p:txBody>
      </p:sp>
    </p:spTree>
    <p:extLst>
      <p:ext uri="{BB962C8B-B14F-4D97-AF65-F5344CB8AC3E}">
        <p14:creationId xmlns:p14="http://schemas.microsoft.com/office/powerpoint/2010/main" val="1937389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Latn-ME" b="1" u="sng" dirty="0">
                <a:latin typeface="Times New Roman"/>
                <a:ea typeface="Calibri"/>
              </a:rPr>
              <a:t>Drama u užem smislu</a:t>
            </a:r>
            <a:r>
              <a:rPr lang="sr-Latn-ME" dirty="0">
                <a:latin typeface="Times New Roman"/>
                <a:ea typeface="Calibri"/>
              </a:rPr>
              <a:t>.</a:t>
            </a:r>
            <a:r>
              <a:rPr lang="en-US" dirty="0">
                <a:latin typeface="Times New Roman"/>
                <a:ea typeface="Times New Roman"/>
              </a:rPr>
              <a:t> </a:t>
            </a:r>
            <a:r>
              <a:rPr lang="en-US" dirty="0" err="1">
                <a:latin typeface="Times New Roman"/>
                <a:ea typeface="Times New Roman"/>
              </a:rPr>
              <a:t>Predstavlja</a:t>
            </a:r>
            <a:r>
              <a:rPr lang="en-US" dirty="0">
                <a:latin typeface="Times New Roman"/>
                <a:ea typeface="Times New Roman"/>
              </a:rPr>
              <a:t> </a:t>
            </a:r>
            <a:r>
              <a:rPr lang="en-US" dirty="0" err="1">
                <a:latin typeface="Times New Roman"/>
                <a:ea typeface="Times New Roman"/>
              </a:rPr>
              <a:t>sve</a:t>
            </a:r>
            <a:r>
              <a:rPr lang="en-US" dirty="0">
                <a:latin typeface="Times New Roman"/>
                <a:ea typeface="Times New Roman"/>
              </a:rPr>
              <a:t> </a:t>
            </a:r>
            <a:r>
              <a:rPr lang="en-US" dirty="0" err="1">
                <a:latin typeface="Times New Roman"/>
                <a:ea typeface="Times New Roman"/>
              </a:rPr>
              <a:t>prelazne</a:t>
            </a:r>
            <a:r>
              <a:rPr lang="en-US" dirty="0">
                <a:latin typeface="Times New Roman"/>
                <a:ea typeface="Times New Roman"/>
              </a:rPr>
              <a:t> </a:t>
            </a:r>
            <a:r>
              <a:rPr lang="en-US" dirty="0" err="1">
                <a:latin typeface="Times New Roman"/>
                <a:ea typeface="Times New Roman"/>
              </a:rPr>
              <a:t>oblike</a:t>
            </a:r>
            <a:r>
              <a:rPr lang="en-US" dirty="0">
                <a:latin typeface="Times New Roman"/>
                <a:ea typeface="Times New Roman"/>
              </a:rPr>
              <a:t> </a:t>
            </a:r>
            <a:r>
              <a:rPr lang="en-US" dirty="0" err="1">
                <a:latin typeface="Times New Roman"/>
                <a:ea typeface="Times New Roman"/>
              </a:rPr>
              <a:t>drame</a:t>
            </a:r>
            <a:r>
              <a:rPr lang="en-US" dirty="0">
                <a:latin typeface="Times New Roman"/>
                <a:ea typeface="Times New Roman"/>
              </a:rPr>
              <a:t> </a:t>
            </a:r>
            <a:r>
              <a:rPr lang="en-US" dirty="0" err="1">
                <a:latin typeface="Times New Roman"/>
                <a:ea typeface="Times New Roman"/>
              </a:rPr>
              <a:t>koji</a:t>
            </a:r>
            <a:r>
              <a:rPr lang="en-US" dirty="0">
                <a:latin typeface="Times New Roman"/>
                <a:ea typeface="Times New Roman"/>
              </a:rPr>
              <a:t> </a:t>
            </a:r>
            <a:r>
              <a:rPr lang="en-US" dirty="0" err="1">
                <a:latin typeface="Times New Roman"/>
                <a:ea typeface="Times New Roman"/>
              </a:rPr>
              <a:t>pomalo</a:t>
            </a:r>
            <a:r>
              <a:rPr lang="en-US" dirty="0">
                <a:latin typeface="Times New Roman"/>
                <a:ea typeface="Times New Roman"/>
              </a:rPr>
              <a:t> </a:t>
            </a:r>
            <a:r>
              <a:rPr lang="en-US" dirty="0" err="1">
                <a:latin typeface="Times New Roman"/>
                <a:ea typeface="Times New Roman"/>
              </a:rPr>
              <a:t>imaju</a:t>
            </a:r>
            <a:r>
              <a:rPr lang="en-US" dirty="0">
                <a:latin typeface="Times New Roman"/>
                <a:ea typeface="Times New Roman"/>
              </a:rPr>
              <a:t> i od </a:t>
            </a:r>
            <a:r>
              <a:rPr lang="en-US" dirty="0" err="1">
                <a:latin typeface="Times New Roman"/>
                <a:ea typeface="Times New Roman"/>
              </a:rPr>
              <a:t>tragedije</a:t>
            </a:r>
            <a:r>
              <a:rPr lang="en-US" dirty="0">
                <a:latin typeface="Times New Roman"/>
                <a:ea typeface="Times New Roman"/>
              </a:rPr>
              <a:t> i od </a:t>
            </a:r>
            <a:r>
              <a:rPr lang="en-US" dirty="0" err="1">
                <a:latin typeface="Times New Roman"/>
                <a:ea typeface="Times New Roman"/>
              </a:rPr>
              <a:t>komedije</a:t>
            </a:r>
            <a:r>
              <a:rPr lang="en-US" dirty="0">
                <a:latin typeface="Times New Roman"/>
                <a:ea typeface="Times New Roman"/>
              </a:rPr>
              <a:t>, a </a:t>
            </a:r>
            <a:r>
              <a:rPr lang="en-US" dirty="0" err="1">
                <a:latin typeface="Times New Roman"/>
                <a:ea typeface="Times New Roman"/>
              </a:rPr>
              <a:t>opet</a:t>
            </a:r>
            <a:r>
              <a:rPr lang="en-US" dirty="0">
                <a:latin typeface="Times New Roman"/>
                <a:ea typeface="Times New Roman"/>
              </a:rPr>
              <a:t> u </a:t>
            </a:r>
            <a:r>
              <a:rPr lang="en-US" dirty="0" err="1">
                <a:latin typeface="Times New Roman"/>
                <a:ea typeface="Times New Roman"/>
              </a:rPr>
              <a:t>njoj</a:t>
            </a:r>
            <a:r>
              <a:rPr lang="en-US" dirty="0">
                <a:latin typeface="Times New Roman"/>
                <a:ea typeface="Times New Roman"/>
              </a:rPr>
              <a:t> </a:t>
            </a:r>
            <a:r>
              <a:rPr lang="en-US" dirty="0" err="1">
                <a:latin typeface="Times New Roman"/>
                <a:ea typeface="Times New Roman"/>
              </a:rPr>
              <a:t>nema</a:t>
            </a:r>
            <a:r>
              <a:rPr lang="en-US" dirty="0">
                <a:latin typeface="Times New Roman"/>
                <a:ea typeface="Times New Roman"/>
              </a:rPr>
              <a:t> </a:t>
            </a:r>
            <a:r>
              <a:rPr lang="en-US" dirty="0" err="1">
                <a:latin typeface="Times New Roman"/>
                <a:ea typeface="Times New Roman"/>
              </a:rPr>
              <a:t>previše</a:t>
            </a:r>
            <a:r>
              <a:rPr lang="en-US" dirty="0">
                <a:latin typeface="Times New Roman"/>
                <a:ea typeface="Times New Roman"/>
              </a:rPr>
              <a:t> </a:t>
            </a:r>
            <a:r>
              <a:rPr lang="en-US" dirty="0" err="1">
                <a:latin typeface="Times New Roman"/>
                <a:ea typeface="Times New Roman"/>
              </a:rPr>
              <a:t>ni</a:t>
            </a:r>
            <a:r>
              <a:rPr lang="en-US" dirty="0">
                <a:latin typeface="Times New Roman"/>
                <a:ea typeface="Times New Roman"/>
              </a:rPr>
              <a:t> </a:t>
            </a:r>
            <a:r>
              <a:rPr lang="en-US" dirty="0" err="1">
                <a:latin typeface="Times New Roman"/>
                <a:ea typeface="Times New Roman"/>
              </a:rPr>
              <a:t>komičnog</a:t>
            </a:r>
            <a:r>
              <a:rPr lang="en-US" dirty="0">
                <a:latin typeface="Times New Roman"/>
                <a:ea typeface="Times New Roman"/>
              </a:rPr>
              <a:t> </a:t>
            </a:r>
            <a:r>
              <a:rPr lang="en-US" dirty="0" err="1">
                <a:latin typeface="Times New Roman"/>
                <a:ea typeface="Times New Roman"/>
              </a:rPr>
              <a:t>ni</a:t>
            </a:r>
            <a:r>
              <a:rPr lang="en-US" dirty="0">
                <a:latin typeface="Times New Roman"/>
                <a:ea typeface="Times New Roman"/>
              </a:rPr>
              <a:t> </a:t>
            </a:r>
            <a:r>
              <a:rPr lang="en-US" dirty="0" err="1">
                <a:latin typeface="Times New Roman"/>
                <a:ea typeface="Times New Roman"/>
              </a:rPr>
              <a:t>tragičnog</a:t>
            </a:r>
            <a:r>
              <a:rPr lang="en-US" dirty="0">
                <a:latin typeface="Times New Roman"/>
                <a:ea typeface="Times New Roman"/>
              </a:rPr>
              <a:t>. </a:t>
            </a:r>
            <a:r>
              <a:rPr lang="en-US" dirty="0" err="1">
                <a:latin typeface="Times New Roman"/>
                <a:ea typeface="Times New Roman"/>
              </a:rPr>
              <a:t>Za</a:t>
            </a:r>
            <a:r>
              <a:rPr lang="en-US" dirty="0">
                <a:latin typeface="Times New Roman"/>
                <a:ea typeface="Times New Roman"/>
              </a:rPr>
              <a:t> </a:t>
            </a:r>
            <a:r>
              <a:rPr lang="en-US" dirty="0" err="1">
                <a:latin typeface="Times New Roman"/>
                <a:ea typeface="Times New Roman"/>
              </a:rPr>
              <a:t>temu</a:t>
            </a:r>
            <a:r>
              <a:rPr lang="en-US" dirty="0">
                <a:latin typeface="Times New Roman"/>
                <a:ea typeface="Times New Roman"/>
              </a:rPr>
              <a:t> </a:t>
            </a:r>
            <a:r>
              <a:rPr lang="en-US" dirty="0" err="1">
                <a:latin typeface="Times New Roman"/>
                <a:ea typeface="Times New Roman"/>
              </a:rPr>
              <a:t>ima</a:t>
            </a:r>
            <a:r>
              <a:rPr lang="en-US" dirty="0">
                <a:latin typeface="Times New Roman"/>
                <a:ea typeface="Times New Roman"/>
              </a:rPr>
              <a:t> </a:t>
            </a:r>
            <a:r>
              <a:rPr lang="en-US" dirty="0" err="1">
                <a:latin typeface="Times New Roman"/>
                <a:ea typeface="Times New Roman"/>
              </a:rPr>
              <a:t>društvenu</a:t>
            </a:r>
            <a:r>
              <a:rPr lang="en-US" dirty="0">
                <a:latin typeface="Times New Roman"/>
                <a:ea typeface="Times New Roman"/>
              </a:rPr>
              <a:t> </a:t>
            </a:r>
            <a:r>
              <a:rPr lang="en-US" dirty="0" err="1">
                <a:latin typeface="Times New Roman"/>
                <a:ea typeface="Times New Roman"/>
              </a:rPr>
              <a:t>stvarnost</a:t>
            </a:r>
            <a:r>
              <a:rPr lang="en-US" dirty="0">
                <a:latin typeface="Times New Roman"/>
                <a:ea typeface="Times New Roman"/>
              </a:rPr>
              <a:t> i </a:t>
            </a:r>
            <a:r>
              <a:rPr lang="en-US" dirty="0" err="1">
                <a:latin typeface="Times New Roman"/>
                <a:ea typeface="Times New Roman"/>
              </a:rPr>
              <a:t>običnog</a:t>
            </a:r>
            <a:r>
              <a:rPr lang="en-US" dirty="0">
                <a:latin typeface="Times New Roman"/>
                <a:ea typeface="Times New Roman"/>
              </a:rPr>
              <a:t> </a:t>
            </a:r>
            <a:r>
              <a:rPr lang="en-US" dirty="0" err="1">
                <a:latin typeface="Times New Roman"/>
                <a:ea typeface="Times New Roman"/>
              </a:rPr>
              <a:t>čovjeka</a:t>
            </a:r>
            <a:r>
              <a:rPr lang="en-US" dirty="0">
                <a:latin typeface="Times New Roman"/>
                <a:ea typeface="Times New Roman"/>
              </a:rPr>
              <a:t> </a:t>
            </a:r>
            <a:r>
              <a:rPr lang="en-US" dirty="0" err="1">
                <a:latin typeface="Times New Roman"/>
                <a:ea typeface="Times New Roman"/>
              </a:rPr>
              <a:t>sa</a:t>
            </a:r>
            <a:r>
              <a:rPr lang="en-US" dirty="0">
                <a:latin typeface="Times New Roman"/>
                <a:ea typeface="Times New Roman"/>
              </a:rPr>
              <a:t> </a:t>
            </a:r>
            <a:r>
              <a:rPr lang="en-US" dirty="0" err="1">
                <a:latin typeface="Times New Roman"/>
                <a:ea typeface="Times New Roman"/>
              </a:rPr>
              <a:t>svojim</a:t>
            </a:r>
            <a:r>
              <a:rPr lang="en-US" dirty="0">
                <a:latin typeface="Times New Roman"/>
                <a:ea typeface="Times New Roman"/>
              </a:rPr>
              <a:t> </a:t>
            </a:r>
            <a:r>
              <a:rPr lang="en-US" dirty="0" err="1">
                <a:latin typeface="Times New Roman"/>
                <a:ea typeface="Times New Roman"/>
              </a:rPr>
              <a:t>problemima</a:t>
            </a:r>
            <a:r>
              <a:rPr lang="en-US" dirty="0">
                <a:latin typeface="Times New Roman"/>
                <a:ea typeface="Times New Roman"/>
              </a:rPr>
              <a:t>. </a:t>
            </a:r>
            <a:endParaRPr lang="en-US" dirty="0"/>
          </a:p>
        </p:txBody>
      </p:sp>
    </p:spTree>
    <p:extLst>
      <p:ext uri="{BB962C8B-B14F-4D97-AF65-F5344CB8AC3E}">
        <p14:creationId xmlns:p14="http://schemas.microsoft.com/office/powerpoint/2010/main" val="953657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583489" cy="5138930"/>
          </a:xfrm>
        </p:spPr>
        <p:txBody>
          <a:bodyPr>
            <a:normAutofit/>
          </a:bodyPr>
          <a:lstStyle/>
          <a:p>
            <a:pPr marL="45720" indent="0">
              <a:buNone/>
            </a:pPr>
            <a:r>
              <a:rPr lang="en-US" dirty="0" smtClean="0"/>
              <a:t>Hamlet je </a:t>
            </a:r>
            <a:r>
              <a:rPr lang="en-US" dirty="0" err="1" smtClean="0"/>
              <a:t>jedno</a:t>
            </a:r>
            <a:r>
              <a:rPr lang="en-US" dirty="0" smtClean="0"/>
              <a:t> od </a:t>
            </a:r>
            <a:r>
              <a:rPr lang="en-US" dirty="0" err="1" smtClean="0"/>
              <a:t>najglasovitijih</a:t>
            </a:r>
            <a:r>
              <a:rPr lang="en-US" dirty="0" smtClean="0"/>
              <a:t> </a:t>
            </a:r>
            <a:r>
              <a:rPr lang="sr-Latn-ME" dirty="0" smtClean="0"/>
              <a:t>Š</a:t>
            </a:r>
            <a:r>
              <a:rPr lang="en-US" dirty="0" err="1" smtClean="0"/>
              <a:t>ekspirovih</a:t>
            </a:r>
            <a:r>
              <a:rPr lang="en-US" dirty="0" smtClean="0"/>
              <a:t> </a:t>
            </a:r>
            <a:r>
              <a:rPr lang="en-US" dirty="0" err="1" smtClean="0"/>
              <a:t>djela</a:t>
            </a:r>
            <a:r>
              <a:rPr lang="sr-Latn-ME" dirty="0" smtClean="0"/>
              <a:t>.</a:t>
            </a:r>
          </a:p>
          <a:p>
            <a:pPr marL="45720" indent="0">
              <a:buNone/>
            </a:pPr>
            <a:r>
              <a:rPr lang="sr-Latn-ME" dirty="0" smtClean="0"/>
              <a:t>Ovo djelo je najviše ali i najrazličitije tumačeno djelo u svjetskoj književnosti, što potvrđuje njegovu genijalnost.</a:t>
            </a:r>
          </a:p>
          <a:p>
            <a:pPr marL="45720" indent="0">
              <a:buNone/>
            </a:pPr>
            <a:r>
              <a:rPr lang="sr-Latn-ME" dirty="0" smtClean="0"/>
              <a:t>Radnja drame se odvija u Danskoj. Priča o Hamletu sadržana je u skandinavskoj legendi iz 10. vijeka</a:t>
            </a:r>
            <a:r>
              <a:rPr lang="en-US" dirty="0" smtClean="0"/>
              <a:t>, </a:t>
            </a:r>
            <a:r>
              <a:rPr lang="en-US" dirty="0" err="1" smtClean="0"/>
              <a:t>koju</a:t>
            </a:r>
            <a:r>
              <a:rPr lang="en-US" dirty="0" smtClean="0"/>
              <a:t> je </a:t>
            </a:r>
            <a:r>
              <a:rPr lang="en-US" dirty="0" err="1" smtClean="0"/>
              <a:t>danski</a:t>
            </a:r>
            <a:r>
              <a:rPr lang="en-US" dirty="0" smtClean="0"/>
              <a:t> </a:t>
            </a:r>
            <a:r>
              <a:rPr lang="en-US" dirty="0" err="1" smtClean="0"/>
              <a:t>istori</a:t>
            </a:r>
            <a:r>
              <a:rPr lang="sr-Latn-ME" dirty="0" smtClean="0"/>
              <a:t>č</a:t>
            </a:r>
            <a:r>
              <a:rPr lang="en-US" dirty="0" err="1" smtClean="0"/>
              <a:t>ar</a:t>
            </a:r>
            <a:r>
              <a:rPr lang="sr-Latn-ME" dirty="0" smtClean="0"/>
              <a:t>, </a:t>
            </a:r>
            <a:r>
              <a:rPr lang="en-US" dirty="0" smtClean="0"/>
              <a:t> </a:t>
            </a:r>
            <a:r>
              <a:rPr lang="en-US" dirty="0" err="1" smtClean="0"/>
              <a:t>Sakso</a:t>
            </a:r>
            <a:r>
              <a:rPr lang="en-US" dirty="0" smtClean="0"/>
              <a:t> </a:t>
            </a:r>
            <a:r>
              <a:rPr lang="en-US" dirty="0" err="1" smtClean="0"/>
              <a:t>Gramatikus</a:t>
            </a:r>
            <a:r>
              <a:rPr lang="sr-Latn-ME" dirty="0" smtClean="0"/>
              <a:t> u 12. vijeku zabilježio  u svojoj „Danskoj istoriji“.</a:t>
            </a:r>
          </a:p>
          <a:p>
            <a:pPr marL="45720" indent="0">
              <a:buNone/>
            </a:pPr>
            <a:r>
              <a:rPr lang="sr-Latn-ME" dirty="0" smtClean="0"/>
              <a:t>Veličina tragedije  je u njenom glavnom junaku koji je jedan od najzgonetnijih likova u svjetskoj književnosti.</a:t>
            </a:r>
            <a:r>
              <a:rPr lang="sr-Latn-ME" dirty="0"/>
              <a:t> </a:t>
            </a:r>
            <a:r>
              <a:rPr lang="en-US" dirty="0" smtClean="0"/>
              <a:t>O </a:t>
            </a:r>
            <a:r>
              <a:rPr lang="en-US" dirty="0" err="1" smtClean="0"/>
              <a:t>o</a:t>
            </a:r>
            <a:r>
              <a:rPr lang="sr-Latn-ME" dirty="0" smtClean="0"/>
              <a:t>vom junaku</a:t>
            </a:r>
            <a:r>
              <a:rPr lang="en-US" dirty="0" smtClean="0"/>
              <a:t> je </a:t>
            </a:r>
            <a:r>
              <a:rPr lang="en-US" dirty="0" err="1" smtClean="0"/>
              <a:t>dosta</a:t>
            </a:r>
            <a:r>
              <a:rPr lang="en-US" dirty="0" smtClean="0"/>
              <a:t> </a:t>
            </a:r>
            <a:r>
              <a:rPr lang="en-US" dirty="0" err="1" smtClean="0"/>
              <a:t>raspravljano</a:t>
            </a:r>
            <a:r>
              <a:rPr lang="sr-Latn-ME" dirty="0" smtClean="0"/>
              <a:t> ali suština njegove ličnosti još do kraja nije odgonetnuta.</a:t>
            </a:r>
            <a:endParaRPr lang="sr-Latn-ME" dirty="0"/>
          </a:p>
          <a:p>
            <a:pPr marL="45720" indent="0">
              <a:buNone/>
            </a:pPr>
            <a:endParaRPr lang="sr-Latn-ME" dirty="0" smtClean="0"/>
          </a:p>
          <a:p>
            <a:pPr marL="45720" indent="0">
              <a:buNone/>
            </a:pPr>
            <a:endParaRPr lang="en-US" dirty="0"/>
          </a:p>
        </p:txBody>
      </p:sp>
      <p:sp>
        <p:nvSpPr>
          <p:cNvPr id="3" name="Title 2"/>
          <p:cNvSpPr>
            <a:spLocks noGrp="1"/>
          </p:cNvSpPr>
          <p:nvPr>
            <p:ph type="title"/>
          </p:nvPr>
        </p:nvSpPr>
        <p:spPr/>
        <p:txBody>
          <a:bodyPr/>
          <a:lstStyle/>
          <a:p>
            <a:r>
              <a:rPr lang="en-US" dirty="0" smtClean="0"/>
              <a:t>HAMLET</a:t>
            </a:r>
            <a:endParaRPr lang="en-US" dirty="0"/>
          </a:p>
        </p:txBody>
      </p:sp>
    </p:spTree>
    <p:extLst>
      <p:ext uri="{BB962C8B-B14F-4D97-AF65-F5344CB8AC3E}">
        <p14:creationId xmlns:p14="http://schemas.microsoft.com/office/powerpoint/2010/main" val="1290700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sr-Latn-ME" dirty="0"/>
              <a:t>Drama je napisana u 5  činova. </a:t>
            </a:r>
          </a:p>
          <a:p>
            <a:pPr marL="45720" indent="0">
              <a:buNone/>
            </a:pPr>
            <a:r>
              <a:rPr lang="sr-Latn-ME" dirty="0"/>
              <a:t>Počinje riječima </a:t>
            </a:r>
            <a:r>
              <a:rPr lang="sr-Latn-ME" dirty="0">
                <a:solidFill>
                  <a:srgbClr val="00B050"/>
                </a:solidFill>
              </a:rPr>
              <a:t>„Ko je tamo“?</a:t>
            </a:r>
          </a:p>
          <a:p>
            <a:pPr marL="45720" indent="0">
              <a:buNone/>
            </a:pPr>
            <a:r>
              <a:rPr lang="sr-Latn-ME" dirty="0">
                <a:solidFill>
                  <a:srgbClr val="FF0000"/>
                </a:solidFill>
              </a:rPr>
              <a:t>Prvi čin </a:t>
            </a:r>
            <a:r>
              <a:rPr lang="sr-Latn-ME" dirty="0"/>
              <a:t>je uvod kojim se najavljuje tragedija.</a:t>
            </a:r>
          </a:p>
          <a:p>
            <a:pPr marL="45720" indent="0">
              <a:buNone/>
            </a:pPr>
            <a:r>
              <a:rPr lang="sr-Latn-ME" dirty="0">
                <a:solidFill>
                  <a:srgbClr val="FF0000"/>
                </a:solidFill>
              </a:rPr>
              <a:t>Drugi čin </a:t>
            </a:r>
            <a:r>
              <a:rPr lang="sr-Latn-ME" dirty="0"/>
              <a:t>sadrži  zaplet radnje koji će dostignuti vrhunac </a:t>
            </a:r>
            <a:r>
              <a:rPr lang="sr-Latn-ME" dirty="0" smtClean="0">
                <a:solidFill>
                  <a:srgbClr val="FF0000"/>
                </a:solidFill>
              </a:rPr>
              <a:t> </a:t>
            </a:r>
            <a:r>
              <a:rPr lang="sr-Latn-ME" dirty="0">
                <a:solidFill>
                  <a:srgbClr val="FF0000"/>
                </a:solidFill>
              </a:rPr>
              <a:t>trećem činu </a:t>
            </a:r>
            <a:r>
              <a:rPr lang="sr-Latn-ME" dirty="0"/>
              <a:t>kada se  odigra Hamletova </a:t>
            </a:r>
            <a:r>
              <a:rPr lang="sr-Latn-ME" dirty="0" smtClean="0"/>
              <a:t>predstava Mišolovka.</a:t>
            </a:r>
          </a:p>
          <a:p>
            <a:pPr marL="45720" indent="0">
              <a:buNone/>
            </a:pPr>
            <a:r>
              <a:rPr lang="sr-Latn-ME" dirty="0" smtClean="0">
                <a:solidFill>
                  <a:srgbClr val="FF0000"/>
                </a:solidFill>
              </a:rPr>
              <a:t>U</a:t>
            </a:r>
            <a:r>
              <a:rPr lang="sr-Latn-ME" dirty="0" smtClean="0"/>
              <a:t> </a:t>
            </a:r>
            <a:r>
              <a:rPr lang="sr-Latn-ME" dirty="0">
                <a:solidFill>
                  <a:srgbClr val="FF0000"/>
                </a:solidFill>
              </a:rPr>
              <a:t>četvrtom</a:t>
            </a:r>
            <a:r>
              <a:rPr lang="sr-Latn-ME" dirty="0"/>
              <a:t> činu dolazi do preokreta u radnji kada je  Hamlet zamalo stradao. </a:t>
            </a:r>
            <a:r>
              <a:rPr lang="sr-Latn-ME" dirty="0">
                <a:solidFill>
                  <a:srgbClr val="FF0000"/>
                </a:solidFill>
              </a:rPr>
              <a:t>U petom činu </a:t>
            </a:r>
            <a:r>
              <a:rPr lang="sr-Latn-ME" dirty="0"/>
              <a:t>strada veliki broj likova.</a:t>
            </a:r>
          </a:p>
          <a:p>
            <a:endParaRPr lang="en-US" dirty="0"/>
          </a:p>
        </p:txBody>
      </p:sp>
    </p:spTree>
    <p:extLst>
      <p:ext uri="{BB962C8B-B14F-4D97-AF65-F5344CB8AC3E}">
        <p14:creationId xmlns:p14="http://schemas.microsoft.com/office/powerpoint/2010/main" val="4147911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q"/>
            </a:pPr>
            <a:r>
              <a:rPr lang="sr-Latn-ME" dirty="0"/>
              <a:t>Hamlet</a:t>
            </a:r>
          </a:p>
          <a:p>
            <a:pPr>
              <a:buFont typeface="Wingdings" panose="05000000000000000000" pitchFamily="2" charset="2"/>
              <a:buChar char="q"/>
            </a:pPr>
            <a:r>
              <a:rPr lang="sr-Latn-ME" dirty="0"/>
              <a:t> Klaudije (kralj)</a:t>
            </a:r>
          </a:p>
          <a:p>
            <a:pPr>
              <a:buFont typeface="Wingdings" panose="05000000000000000000" pitchFamily="2" charset="2"/>
              <a:buChar char="q"/>
            </a:pPr>
            <a:r>
              <a:rPr lang="sr-Latn-ME" dirty="0"/>
              <a:t> Gertruda (kraljica)</a:t>
            </a:r>
          </a:p>
          <a:p>
            <a:pPr>
              <a:buFont typeface="Wingdings" panose="05000000000000000000" pitchFamily="2" charset="2"/>
              <a:buChar char="q"/>
            </a:pPr>
            <a:r>
              <a:rPr lang="sr-Latn-ME" dirty="0"/>
              <a:t> Polonije (kraljev savjetnik)</a:t>
            </a:r>
          </a:p>
          <a:p>
            <a:pPr>
              <a:buFont typeface="Wingdings" panose="05000000000000000000" pitchFamily="2" charset="2"/>
              <a:buChar char="q"/>
            </a:pPr>
            <a:r>
              <a:rPr lang="sr-Latn-ME" dirty="0"/>
              <a:t> Leart (njegov sin)</a:t>
            </a:r>
          </a:p>
          <a:p>
            <a:pPr>
              <a:buFont typeface="Wingdings" panose="05000000000000000000" pitchFamily="2" charset="2"/>
              <a:buChar char="q"/>
            </a:pPr>
            <a:r>
              <a:rPr lang="sr-Latn-ME" dirty="0"/>
              <a:t> Ofelija (njegova ćerka)</a:t>
            </a:r>
          </a:p>
          <a:p>
            <a:pPr>
              <a:buFont typeface="Wingdings" panose="05000000000000000000" pitchFamily="2" charset="2"/>
              <a:buChar char="q"/>
            </a:pPr>
            <a:r>
              <a:rPr lang="sr-Latn-ME" dirty="0"/>
              <a:t> Horacio (Hamletov prijatelj)</a:t>
            </a:r>
            <a:endParaRPr lang="en-US" dirty="0"/>
          </a:p>
          <a:p>
            <a:pPr>
              <a:buFont typeface="Wingdings" panose="05000000000000000000" pitchFamily="2" charset="2"/>
              <a:buChar char="q"/>
            </a:pPr>
            <a:r>
              <a:rPr lang="en-US" dirty="0"/>
              <a:t> </a:t>
            </a:r>
            <a:r>
              <a:rPr lang="en-US" dirty="0" err="1"/>
              <a:t>Rozenkranc</a:t>
            </a:r>
            <a:endParaRPr lang="en-US" dirty="0"/>
          </a:p>
          <a:p>
            <a:pPr>
              <a:buFont typeface="Wingdings" panose="05000000000000000000" pitchFamily="2" charset="2"/>
              <a:buChar char="q"/>
            </a:pPr>
            <a:r>
              <a:rPr lang="en-US" dirty="0"/>
              <a:t> </a:t>
            </a:r>
            <a:r>
              <a:rPr lang="en-US" dirty="0" err="1"/>
              <a:t>Gildestern</a:t>
            </a:r>
            <a:endParaRPr lang="en-US" dirty="0"/>
          </a:p>
          <a:p>
            <a:endParaRPr lang="en-US" dirty="0"/>
          </a:p>
          <a:p>
            <a:endParaRPr lang="en-US" dirty="0"/>
          </a:p>
        </p:txBody>
      </p:sp>
      <p:sp>
        <p:nvSpPr>
          <p:cNvPr id="3" name="Title 2"/>
          <p:cNvSpPr>
            <a:spLocks noGrp="1"/>
          </p:cNvSpPr>
          <p:nvPr>
            <p:ph type="title"/>
          </p:nvPr>
        </p:nvSpPr>
        <p:spPr/>
        <p:txBody>
          <a:bodyPr/>
          <a:lstStyle/>
          <a:p>
            <a:r>
              <a:rPr lang="sr-Latn-ME" dirty="0" smtClean="0"/>
              <a:t>Likovi</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5639" y="2132856"/>
            <a:ext cx="4248472" cy="3960440"/>
          </a:xfrm>
          <a:prstGeom prst="rect">
            <a:avLst/>
          </a:prstGeom>
        </p:spPr>
      </p:pic>
    </p:spTree>
    <p:extLst>
      <p:ext uri="{BB962C8B-B14F-4D97-AF65-F5344CB8AC3E}">
        <p14:creationId xmlns:p14="http://schemas.microsoft.com/office/powerpoint/2010/main" val="1255949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45720" indent="0">
              <a:buNone/>
            </a:pPr>
            <a:r>
              <a:rPr lang="sr-Latn-ME" sz="1400" dirty="0"/>
              <a:t>Danski princ Hamlet tuguje za ubijenim ocem i ne </a:t>
            </a:r>
            <a:r>
              <a:rPr lang="sr-Latn-ME" sz="1400" dirty="0" smtClean="0"/>
              <a:t>odobrava</a:t>
            </a:r>
            <a:r>
              <a:rPr lang="en-US" sz="1400" dirty="0" smtClean="0"/>
              <a:t> </a:t>
            </a:r>
            <a:r>
              <a:rPr lang="sr-Latn-ME" sz="1400" dirty="0" smtClean="0"/>
              <a:t>udaju </a:t>
            </a:r>
            <a:r>
              <a:rPr lang="sr-Latn-ME" sz="1400" dirty="0"/>
              <a:t>njegove majke  Gertrude za  očevog brata Klaudija. </a:t>
            </a:r>
          </a:p>
          <a:p>
            <a:pPr marL="45720" indent="0">
              <a:buNone/>
            </a:pPr>
            <a:r>
              <a:rPr lang="sr-Latn-ME" sz="1400" dirty="0"/>
              <a:t>Na zidinama se javlja duh Hamletovog oca koji mu otkriva da  ga je ubio Klaudije, rođeni </a:t>
            </a:r>
            <a:r>
              <a:rPr lang="sr-Latn-ME" sz="1400" dirty="0" smtClean="0"/>
              <a:t>brat </a:t>
            </a:r>
            <a:r>
              <a:rPr lang="sr-Latn-ME" sz="1400" dirty="0"/>
              <a:t>i zahtijeva </a:t>
            </a:r>
            <a:r>
              <a:rPr lang="sr-Latn-ME" sz="1400" dirty="0" smtClean="0"/>
              <a:t>osvetu.</a:t>
            </a:r>
            <a:r>
              <a:rPr lang="en-US" sz="1400" dirty="0" smtClean="0">
                <a:solidFill>
                  <a:srgbClr val="534949"/>
                </a:solidFill>
              </a:rPr>
              <a:t> </a:t>
            </a:r>
            <a:r>
              <a:rPr lang="en-US" sz="1400" dirty="0" err="1">
                <a:solidFill>
                  <a:srgbClr val="534949"/>
                </a:solidFill>
              </a:rPr>
              <a:t>Hamletov</a:t>
            </a:r>
            <a:r>
              <a:rPr lang="en-US" sz="1400" dirty="0">
                <a:solidFill>
                  <a:srgbClr val="534949"/>
                </a:solidFill>
              </a:rPr>
              <a:t> </a:t>
            </a:r>
            <a:r>
              <a:rPr lang="en-US" sz="1400" dirty="0" err="1">
                <a:solidFill>
                  <a:srgbClr val="534949"/>
                </a:solidFill>
              </a:rPr>
              <a:t>otac</a:t>
            </a:r>
            <a:r>
              <a:rPr lang="en-US" sz="1400" dirty="0">
                <a:solidFill>
                  <a:srgbClr val="534949"/>
                </a:solidFill>
              </a:rPr>
              <a:t> je </a:t>
            </a:r>
            <a:r>
              <a:rPr lang="en-US" sz="1400" dirty="0" err="1">
                <a:solidFill>
                  <a:srgbClr val="534949"/>
                </a:solidFill>
              </a:rPr>
              <a:t>ubijen</a:t>
            </a:r>
            <a:r>
              <a:rPr lang="en-US" sz="1400" dirty="0">
                <a:solidFill>
                  <a:srgbClr val="534949"/>
                </a:solidFill>
              </a:rPr>
              <a:t> </a:t>
            </a:r>
            <a:r>
              <a:rPr lang="en-US" sz="1400" dirty="0" err="1">
                <a:solidFill>
                  <a:srgbClr val="534949"/>
                </a:solidFill>
              </a:rPr>
              <a:t>tako</a:t>
            </a:r>
            <a:r>
              <a:rPr lang="en-US" sz="1400" dirty="0">
                <a:solidFill>
                  <a:srgbClr val="534949"/>
                </a:solidFill>
              </a:rPr>
              <a:t> </a:t>
            </a:r>
            <a:r>
              <a:rPr lang="sr-Latn-ME" sz="1400" dirty="0">
                <a:solidFill>
                  <a:srgbClr val="534949"/>
                </a:solidFill>
              </a:rPr>
              <a:t>š</a:t>
            </a:r>
            <a:r>
              <a:rPr lang="en-US" sz="1400" dirty="0">
                <a:solidFill>
                  <a:srgbClr val="534949"/>
                </a:solidFill>
              </a:rPr>
              <a:t>to mu je </a:t>
            </a:r>
            <a:r>
              <a:rPr lang="en-US" sz="1400" dirty="0" smtClean="0">
                <a:solidFill>
                  <a:srgbClr val="534949"/>
                </a:solidFill>
              </a:rPr>
              <a:t>brat </a:t>
            </a:r>
            <a:r>
              <a:rPr lang="en-US" sz="1400" dirty="0" err="1">
                <a:solidFill>
                  <a:srgbClr val="534949"/>
                </a:solidFill>
              </a:rPr>
              <a:t>sipao</a:t>
            </a:r>
            <a:r>
              <a:rPr lang="en-US" sz="1400" dirty="0">
                <a:solidFill>
                  <a:srgbClr val="534949"/>
                </a:solidFill>
              </a:rPr>
              <a:t> </a:t>
            </a:r>
            <a:r>
              <a:rPr lang="en-US" sz="1400" dirty="0" err="1">
                <a:solidFill>
                  <a:srgbClr val="534949"/>
                </a:solidFill>
              </a:rPr>
              <a:t>otrov</a:t>
            </a:r>
            <a:r>
              <a:rPr lang="en-US" sz="1400" dirty="0">
                <a:solidFill>
                  <a:srgbClr val="534949"/>
                </a:solidFill>
              </a:rPr>
              <a:t> u </a:t>
            </a:r>
            <a:r>
              <a:rPr lang="en-US" sz="1400" dirty="0" err="1">
                <a:solidFill>
                  <a:srgbClr val="534949"/>
                </a:solidFill>
              </a:rPr>
              <a:t>uho</a:t>
            </a:r>
            <a:r>
              <a:rPr lang="en-US" sz="1400" dirty="0">
                <a:solidFill>
                  <a:srgbClr val="534949"/>
                </a:solidFill>
              </a:rPr>
              <a:t> </a:t>
            </a:r>
            <a:r>
              <a:rPr lang="en-US" sz="1400" dirty="0" err="1">
                <a:solidFill>
                  <a:srgbClr val="534949"/>
                </a:solidFill>
              </a:rPr>
              <a:t>dok</a:t>
            </a:r>
            <a:r>
              <a:rPr lang="en-US" sz="1400" dirty="0">
                <a:solidFill>
                  <a:srgbClr val="534949"/>
                </a:solidFill>
              </a:rPr>
              <a:t> je </a:t>
            </a:r>
            <a:r>
              <a:rPr lang="en-US" sz="1400" dirty="0" err="1">
                <a:solidFill>
                  <a:srgbClr val="534949"/>
                </a:solidFill>
              </a:rPr>
              <a:t>spavao</a:t>
            </a:r>
            <a:r>
              <a:rPr lang="en-US" sz="1400" dirty="0" smtClean="0"/>
              <a:t>.</a:t>
            </a:r>
            <a:r>
              <a:rPr lang="sr-Latn-ME" sz="1400" dirty="0" smtClean="0"/>
              <a:t> Nakon toga se vjenačava sa Hamletovom majkom i preuzima presto. Hamlet poveruje u sve što je čuo </a:t>
            </a:r>
            <a:r>
              <a:rPr lang="sr-Latn-ME" sz="1400" dirty="0"/>
              <a:t>ali se ipak koleba kada je </a:t>
            </a:r>
            <a:r>
              <a:rPr lang="sr-Latn-ME" sz="1400" dirty="0" smtClean="0"/>
              <a:t> sama osveta </a:t>
            </a:r>
            <a:r>
              <a:rPr lang="sr-Latn-ME" sz="1400" dirty="0"/>
              <a:t>u pitanju. </a:t>
            </a:r>
            <a:endParaRPr lang="sr-Latn-ME" sz="1400" dirty="0" smtClean="0"/>
          </a:p>
          <a:p>
            <a:pPr marL="45720" indent="0">
              <a:buNone/>
            </a:pPr>
            <a:r>
              <a:rPr lang="sr-Latn-ME" sz="1400" dirty="0" smtClean="0"/>
              <a:t>Pravi </a:t>
            </a:r>
            <a:r>
              <a:rPr lang="sr-Latn-ME" sz="1400" dirty="0"/>
              <a:t>strategiju kako da osveti oca. Po </a:t>
            </a:r>
            <a:r>
              <a:rPr lang="sr-Latn-ME" sz="1400" dirty="0" smtClean="0"/>
              <a:t>njegovom </a:t>
            </a:r>
            <a:r>
              <a:rPr lang="sr-Latn-ME" sz="1400" dirty="0"/>
              <a:t>mišljenju najbolje je da odglumi ludilo pri traženju </a:t>
            </a:r>
            <a:r>
              <a:rPr lang="sr-Latn-ME" sz="1400" dirty="0" smtClean="0"/>
              <a:t>dokaz</a:t>
            </a:r>
            <a:r>
              <a:rPr lang="en-US" sz="1400" dirty="0" smtClean="0"/>
              <a:t>a </a:t>
            </a:r>
            <a:r>
              <a:rPr lang="en-US" sz="1400" dirty="0" err="1" smtClean="0"/>
              <a:t>za</a:t>
            </a:r>
            <a:r>
              <a:rPr lang="en-US" sz="1400" dirty="0" smtClean="0"/>
              <a:t> o</a:t>
            </a:r>
            <a:r>
              <a:rPr lang="sr-Latn-ME" sz="1400" dirty="0" smtClean="0"/>
              <a:t>čevo ubistvo.</a:t>
            </a:r>
          </a:p>
          <a:p>
            <a:pPr marL="45720" indent="0">
              <a:buNone/>
            </a:pPr>
            <a:r>
              <a:rPr lang="sr-Latn-ME" sz="1400" dirty="0" smtClean="0"/>
              <a:t>Na </a:t>
            </a:r>
            <a:r>
              <a:rPr lang="sr-Latn-ME" sz="1400" dirty="0"/>
              <a:t>dvoru živi </a:t>
            </a:r>
            <a:r>
              <a:rPr lang="sr-Latn-ME" sz="1400" dirty="0" smtClean="0"/>
              <a:t>Polonije</a:t>
            </a:r>
            <a:r>
              <a:rPr lang="en-US" sz="1400" dirty="0" smtClean="0"/>
              <a:t>,</a:t>
            </a:r>
            <a:r>
              <a:rPr lang="sr-Latn-ME" sz="1400" dirty="0" smtClean="0"/>
              <a:t> dvorski </a:t>
            </a:r>
            <a:r>
              <a:rPr lang="sr-Latn-ME" sz="1400" dirty="0"/>
              <a:t>službenik, koji ima sina Learta i kćer </a:t>
            </a:r>
            <a:r>
              <a:rPr lang="sr-Latn-ME" sz="1400" dirty="0" smtClean="0"/>
              <a:t>Ofeliju, </a:t>
            </a:r>
            <a:r>
              <a:rPr lang="sr-Latn-ME" sz="1400" dirty="0"/>
              <a:t>koju je </a:t>
            </a:r>
            <a:r>
              <a:rPr lang="sr-Latn-ME" sz="1400" dirty="0" smtClean="0"/>
              <a:t>Hamlet </a:t>
            </a:r>
            <a:r>
              <a:rPr lang="sr-Latn-ME" sz="1400" dirty="0"/>
              <a:t>volio. </a:t>
            </a:r>
            <a:r>
              <a:rPr lang="sr-Latn-ME" sz="1400" dirty="0" smtClean="0"/>
              <a:t>Polonije </a:t>
            </a:r>
            <a:r>
              <a:rPr lang="sr-Latn-ME" sz="1400" dirty="0"/>
              <a:t>i </a:t>
            </a:r>
            <a:r>
              <a:rPr lang="sr-Latn-ME" sz="1400" dirty="0" smtClean="0"/>
              <a:t>Leart </a:t>
            </a:r>
            <a:r>
              <a:rPr lang="sr-Latn-ME" sz="1400" dirty="0"/>
              <a:t>ne odobravaju tu ljubav jer je Hamlet „kraljević“ i nikada neće moći da ispuni </a:t>
            </a:r>
            <a:r>
              <a:rPr lang="sr-Latn-ME" sz="1400" dirty="0" smtClean="0"/>
              <a:t>Ofelijina očekivanja. </a:t>
            </a:r>
            <a:r>
              <a:rPr lang="sr-Latn-ME" sz="1400" dirty="0"/>
              <a:t>U svom haosu koji ga je </a:t>
            </a:r>
            <a:r>
              <a:rPr lang="sr-Latn-ME" sz="1400" dirty="0" smtClean="0"/>
              <a:t>zadesio Hamlet odbacuje  </a:t>
            </a:r>
            <a:r>
              <a:rPr lang="sr-Latn-ME" sz="1400" dirty="0"/>
              <a:t>Ofelijinu ljubav.  </a:t>
            </a:r>
            <a:endParaRPr lang="sr-Latn-ME" sz="1400" dirty="0" smtClean="0"/>
          </a:p>
          <a:p>
            <a:pPr marL="45720" indent="0">
              <a:buNone/>
            </a:pPr>
            <a:r>
              <a:rPr lang="sr-Latn-ME" sz="1400" dirty="0" smtClean="0"/>
              <a:t>Na </a:t>
            </a:r>
            <a:r>
              <a:rPr lang="sr-Latn-ME" sz="1400" dirty="0"/>
              <a:t>dvor stiže glumačka družina koja će Hamletu poslužiti da ostvari zamišljeno i sazna da li je Klaudije zaista ubio njegovog oca. On glumcima napiše </a:t>
            </a:r>
            <a:r>
              <a:rPr lang="sr-Latn-ME" sz="1400" dirty="0" smtClean="0"/>
              <a:t>tekst </a:t>
            </a:r>
            <a:r>
              <a:rPr lang="sr-Latn-ME" sz="1400" dirty="0"/>
              <a:t>u </a:t>
            </a:r>
            <a:r>
              <a:rPr lang="sr-Latn-ME" sz="1400" dirty="0" smtClean="0"/>
              <a:t>kome </a:t>
            </a:r>
            <a:r>
              <a:rPr lang="sr-Latn-ME" sz="1400" dirty="0"/>
              <a:t>kraljev brat ubije kralja i zavodi njegovu ženu. </a:t>
            </a:r>
            <a:endParaRPr lang="sr-Latn-ME" sz="1400" dirty="0" smtClean="0"/>
          </a:p>
          <a:p>
            <a:pPr marL="45720" indent="0">
              <a:buNone/>
            </a:pPr>
            <a:r>
              <a:rPr lang="sr-Latn-ME" sz="1400" dirty="0" smtClean="0"/>
              <a:t>Hamlet </a:t>
            </a:r>
            <a:r>
              <a:rPr lang="sr-Latn-ME" sz="1400" dirty="0"/>
              <a:t>će dobiti dokaz da je Klaudije ubica njegovog oca, kada vidi  njegovu reakciju na </a:t>
            </a:r>
            <a:r>
              <a:rPr lang="sr-Latn-ME" sz="1400" dirty="0" smtClean="0"/>
              <a:t>predstavu-Klaudije </a:t>
            </a:r>
            <a:r>
              <a:rPr lang="sr-Latn-ME" sz="1400" dirty="0"/>
              <a:t>nije mogao sačekati kraj predstave već </a:t>
            </a:r>
            <a:r>
              <a:rPr lang="sr-Latn-ME" sz="1400" dirty="0" smtClean="0"/>
              <a:t>je </a:t>
            </a:r>
            <a:r>
              <a:rPr lang="sr-Latn-ME" sz="1400" dirty="0"/>
              <a:t>uzenemireno </a:t>
            </a:r>
            <a:r>
              <a:rPr lang="sr-Latn-ME" sz="1400" dirty="0" smtClean="0"/>
              <a:t>napustio dvoranu. </a:t>
            </a:r>
            <a:r>
              <a:rPr lang="sr-Latn-ME" sz="1400" dirty="0"/>
              <a:t>Hamlet ga zatiče u molitvi i odustaje od osvete u tom </a:t>
            </a:r>
            <a:r>
              <a:rPr lang="sr-Latn-ME" sz="1400" dirty="0" smtClean="0"/>
              <a:t>trenutku, jer </a:t>
            </a:r>
            <a:r>
              <a:rPr lang="sr-Latn-ME" sz="1400" dirty="0"/>
              <a:t>mu savjest kaže da nije moralno ubiti čovjeka u </a:t>
            </a:r>
            <a:r>
              <a:rPr lang="sr-Latn-ME" sz="1400" dirty="0" smtClean="0"/>
              <a:t>molitvi.</a:t>
            </a:r>
            <a:endParaRPr lang="en-US" sz="1400" dirty="0"/>
          </a:p>
        </p:txBody>
      </p:sp>
      <p:sp>
        <p:nvSpPr>
          <p:cNvPr id="3" name="Title 2"/>
          <p:cNvSpPr>
            <a:spLocks noGrp="1"/>
          </p:cNvSpPr>
          <p:nvPr>
            <p:ph type="title"/>
          </p:nvPr>
        </p:nvSpPr>
        <p:spPr/>
        <p:txBody>
          <a:bodyPr/>
          <a:lstStyle/>
          <a:p>
            <a:r>
              <a:rPr lang="sr-Latn-ME" dirty="0" smtClean="0"/>
              <a:t>Dramska priča</a:t>
            </a:r>
            <a:endParaRPr lang="en-US" dirty="0"/>
          </a:p>
        </p:txBody>
      </p:sp>
    </p:spTree>
    <p:extLst>
      <p:ext uri="{BB962C8B-B14F-4D97-AF65-F5344CB8AC3E}">
        <p14:creationId xmlns:p14="http://schemas.microsoft.com/office/powerpoint/2010/main" val="4236333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556792"/>
            <a:ext cx="8407893" cy="4968552"/>
          </a:xfrm>
        </p:spPr>
        <p:txBody>
          <a:bodyPr>
            <a:normAutofit fontScale="40000" lnSpcReduction="20000"/>
          </a:bodyPr>
          <a:lstStyle/>
          <a:p>
            <a:pPr marL="45720" indent="0">
              <a:buNone/>
            </a:pPr>
            <a:r>
              <a:rPr lang="sr-Latn-ME" sz="3400" dirty="0" smtClean="0"/>
              <a:t>Nakon ovakve reakcije, Hamlet verbalno napada svoju majku. Tokom njihove rasprave čuje da neko prisluškuje razgovor, misli da je to njegov stric Klaudije i kroz zavjesu ga  probada. Ispostavi se da je ubio Ofelijinog oca, Polonija, koji je bio dvorski službenik, vrlo blizak kralju.</a:t>
            </a:r>
          </a:p>
          <a:p>
            <a:pPr marL="45720" indent="0">
              <a:buNone/>
            </a:pPr>
            <a:r>
              <a:rPr lang="sr-Latn-ME" sz="3400" dirty="0"/>
              <a:t>K</a:t>
            </a:r>
            <a:r>
              <a:rPr lang="sr-Latn-ME" sz="3400" dirty="0" smtClean="0"/>
              <a:t>ralj šalje  Hamleta  u Englesku  sa pratiocima, Hamletovim nekadašnjim prijateljima Rozenkrancom i Gildensternom, koji zapravo nose pismo-poruku da se Hamlet po dolasku u Englesku ubije. Hamlet uspije da zamijeni pismo, pa će  bivši drugovi koji su ga izdali platiti kaznu. U zamijenjenom  pismu, Hamlet je napisao da donosioci poruke budu pogubljeni (Rozenkranc i Gildentern). Brod napadaju gusari ali on uspijeva da se spase i vrati nazad u Dansku... </a:t>
            </a:r>
          </a:p>
          <a:p>
            <a:pPr marL="45720" indent="0">
              <a:buNone/>
            </a:pPr>
            <a:r>
              <a:rPr lang="sr-Latn-ME" sz="3400" dirty="0" smtClean="0"/>
              <a:t>Po dolasku  zatiče prizor koji će ga rastužiti,</a:t>
            </a:r>
            <a:r>
              <a:rPr lang="en-US" sz="3400" dirty="0" smtClean="0"/>
              <a:t> </a:t>
            </a:r>
            <a:r>
              <a:rPr lang="sr-Latn-ME" sz="3400" dirty="0" smtClean="0"/>
              <a:t>sahranjuju njegovu voljenu Ofeliju</a:t>
            </a:r>
            <a:r>
              <a:rPr lang="en-US" sz="3400" dirty="0" smtClean="0"/>
              <a:t> </a:t>
            </a:r>
            <a:r>
              <a:rPr lang="sr-Latn-ME" sz="3400" dirty="0" smtClean="0"/>
              <a:t>koja usled gubitka oca i gubitka ljubavi oduzme sebi život. </a:t>
            </a:r>
            <a:r>
              <a:rPr lang="sr-Latn-ME" sz="3400" dirty="0"/>
              <a:t>O</a:t>
            </a:r>
            <a:r>
              <a:rPr lang="sr-Latn-ME" sz="3400" dirty="0" smtClean="0"/>
              <a:t>vdje možemo vidjeti koliko je Hamlet zapravao volio Ofeliju. Svoju ljubav je usled  problema potiskivao i bio veoma grub prema njoj. Zbog izdaje njegove majke i razočaranja u nju Hamlet je osuđivao   čitav ženski rod, što zaključujemo i kroz njegove riječi „</a:t>
            </a:r>
            <a:r>
              <a:rPr lang="sr-Latn-ME" sz="3400" dirty="0" smtClean="0">
                <a:solidFill>
                  <a:srgbClr val="FF0000"/>
                </a:solidFill>
              </a:rPr>
              <a:t>slabosti ime ti je žena</a:t>
            </a:r>
            <a:r>
              <a:rPr lang="sr-Latn-ME" sz="3400" dirty="0" smtClean="0"/>
              <a:t>“</a:t>
            </a:r>
            <a:r>
              <a:rPr lang="en-US" sz="3400" dirty="0" smtClean="0"/>
              <a:t>.</a:t>
            </a:r>
            <a:endParaRPr lang="sr-Latn-ME" sz="3400" dirty="0" smtClean="0"/>
          </a:p>
          <a:p>
            <a:pPr marL="45720" indent="0">
              <a:buNone/>
            </a:pPr>
            <a:r>
              <a:rPr lang="sr-Latn-ME" sz="3400" dirty="0" smtClean="0"/>
              <a:t>Polonijev sin Leart vraća se iz Francuske na sestrinu sahranu.</a:t>
            </a:r>
            <a:r>
              <a:rPr lang="en-US" sz="3400" dirty="0" smtClean="0"/>
              <a:t> </a:t>
            </a:r>
            <a:r>
              <a:rPr lang="sr-Latn-ME" sz="3400" dirty="0" smtClean="0"/>
              <a:t>Klaudije mu saopštava da mu je Hamlet ubio oca i nagovara ga na osvetu. Leart pristaje i dešava se dvoboj. Klaudije Leartu daje mač kome je zatrovan vrh. </a:t>
            </a:r>
            <a:r>
              <a:rPr lang="sr-Latn-ME" sz="3400" dirty="0"/>
              <a:t>D</a:t>
            </a:r>
            <a:r>
              <a:rPr lang="sr-Latn-ME" sz="3400" dirty="0" smtClean="0"/>
              <a:t>a bi osigurao Hamletovu smrt, Klaudije priprema i pehar sa zatrovanim vinom koji bi Hamlet ispio u slučaju da bude pobjednik dvoboja. U dvoboju Hamlet i Leart slučajno zamijene mačeve i obojica stradaju od  zatrovanog mača. Gertruda greskom popije zatrovano vino. Hamlet prije  smrti ipak uspijeva da osveti oca i probode Klaudija. Horacio,</a:t>
            </a:r>
            <a:r>
              <a:rPr lang="en-US" sz="3400" dirty="0" smtClean="0"/>
              <a:t> </a:t>
            </a:r>
            <a:r>
              <a:rPr lang="sr-Latn-ME" sz="3400" dirty="0" smtClean="0"/>
              <a:t>Hamletov najbolji prijatelj vidjevši da mu drug umire uzima ostatak otrovnog vina s namjerom da i on okonča život ali ga u tome sprečava  Hamlet</a:t>
            </a:r>
            <a:r>
              <a:rPr lang="sr-Latn-ME" dirty="0" smtClean="0"/>
              <a:t>.</a:t>
            </a:r>
            <a:endParaRPr lang="en-US" dirty="0"/>
          </a:p>
        </p:txBody>
      </p:sp>
    </p:spTree>
    <p:extLst>
      <p:ext uri="{BB962C8B-B14F-4D97-AF65-F5344CB8AC3E}">
        <p14:creationId xmlns:p14="http://schemas.microsoft.com/office/powerpoint/2010/main" val="2573045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28800"/>
            <a:ext cx="8407893" cy="4896544"/>
          </a:xfrm>
        </p:spPr>
        <p:txBody>
          <a:bodyPr>
            <a:noAutofit/>
          </a:bodyPr>
          <a:lstStyle/>
          <a:p>
            <a:pPr marL="45720" indent="0">
              <a:buNone/>
            </a:pPr>
            <a:endParaRPr lang="sr-Latn-ME" sz="1200" dirty="0" smtClean="0"/>
          </a:p>
          <a:p>
            <a:pPr marL="45720" indent="0">
              <a:buNone/>
            </a:pPr>
            <a:r>
              <a:rPr lang="sr-Latn-ME" sz="1800" dirty="0" smtClean="0"/>
              <a:t>Hamlet-psihološki profil</a:t>
            </a:r>
          </a:p>
          <a:p>
            <a:pPr marL="45720" indent="0">
              <a:buNone/>
            </a:pPr>
            <a:endParaRPr lang="sr-Latn-ME" sz="1800" dirty="0" smtClean="0"/>
          </a:p>
          <a:p>
            <a:pPr marL="45720" indent="0">
              <a:buNone/>
            </a:pPr>
            <a:r>
              <a:rPr lang="sr-Latn-ME" sz="1800" dirty="0" smtClean="0"/>
              <a:t>Situacija u kojoj se našao nakon očeve smrti  dovela je Hamleta  do razočaranja u svijet.</a:t>
            </a:r>
            <a:r>
              <a:rPr lang="en-US" sz="1800" dirty="0" smtClean="0"/>
              <a:t> </a:t>
            </a:r>
            <a:r>
              <a:rPr lang="sr-Latn-ME" sz="1800" dirty="0" smtClean="0"/>
              <a:t>Obuzima ga misao o osveti ali nikako ne uspijeva da svoje misli sprovede u djelo. Kada ne može da ostvari komunikaciju sa ljudima, on pribjegava monol</a:t>
            </a:r>
            <a:r>
              <a:rPr lang="en-US" sz="1800" dirty="0" smtClean="0"/>
              <a:t>o</a:t>
            </a:r>
            <a:r>
              <a:rPr lang="sr-Latn-ME" sz="1800" dirty="0" smtClean="0"/>
              <a:t>zima i unutrašnjim dijalozima.</a:t>
            </a:r>
          </a:p>
          <a:p>
            <a:pPr marL="45720" indent="0">
              <a:buNone/>
            </a:pPr>
            <a:r>
              <a:rPr lang="sr-Latn-ME" sz="1800" dirty="0" smtClean="0"/>
              <a:t>Hamlet nije srećan što mora da ubije. </a:t>
            </a:r>
            <a:r>
              <a:rPr lang="en-US" sz="1800" dirty="0" err="1" smtClean="0"/>
              <a:t>Iako</a:t>
            </a:r>
            <a:r>
              <a:rPr lang="en-US" sz="1800" dirty="0" smtClean="0"/>
              <a:t> je </a:t>
            </a:r>
            <a:r>
              <a:rPr lang="sr-Latn-ME" sz="1800" dirty="0" smtClean="0"/>
              <a:t>nakon</a:t>
            </a:r>
            <a:r>
              <a:rPr lang="en-US" sz="1800" dirty="0" smtClean="0"/>
              <a:t> </a:t>
            </a:r>
            <a:r>
              <a:rPr lang="en-US" sz="1800" dirty="0" err="1" smtClean="0"/>
              <a:t>predstav</a:t>
            </a:r>
            <a:r>
              <a:rPr lang="sr-Latn-ME" sz="1800" dirty="0" smtClean="0"/>
              <a:t>e</a:t>
            </a:r>
            <a:r>
              <a:rPr lang="en-US" sz="1800" dirty="0" smtClean="0"/>
              <a:t> </a:t>
            </a:r>
            <a:r>
              <a:rPr lang="en-US" sz="1800" i="1" dirty="0" err="1" smtClean="0"/>
              <a:t>Mi</a:t>
            </a:r>
            <a:r>
              <a:rPr lang="sr-Latn-ME" sz="1800" i="1" dirty="0" smtClean="0"/>
              <a:t>š</a:t>
            </a:r>
            <a:r>
              <a:rPr lang="en-US" sz="1800" i="1" dirty="0" err="1" smtClean="0"/>
              <a:t>olovka</a:t>
            </a:r>
            <a:r>
              <a:rPr lang="en-US" sz="1800" i="1" dirty="0" smtClean="0"/>
              <a:t> </a:t>
            </a:r>
            <a:r>
              <a:rPr lang="en-US" sz="1800" dirty="0" err="1" smtClean="0"/>
              <a:t>sa</a:t>
            </a:r>
            <a:r>
              <a:rPr lang="sr-Latn-ME" sz="1800" dirty="0" smtClean="0"/>
              <a:t>z</a:t>
            </a:r>
            <a:r>
              <a:rPr lang="en-US" sz="1800" dirty="0" err="1" smtClean="0"/>
              <a:t>nao</a:t>
            </a:r>
            <a:r>
              <a:rPr lang="en-US" sz="1800" dirty="0" smtClean="0"/>
              <a:t> da je </a:t>
            </a:r>
            <a:r>
              <a:rPr lang="en-US" sz="1800" dirty="0" err="1" smtClean="0"/>
              <a:t>stric</a:t>
            </a:r>
            <a:r>
              <a:rPr lang="en-US" sz="1800" dirty="0" smtClean="0"/>
              <a:t> </a:t>
            </a:r>
            <a:r>
              <a:rPr lang="en-US" sz="1800" dirty="0" err="1" smtClean="0"/>
              <a:t>ubio</a:t>
            </a:r>
            <a:r>
              <a:rPr lang="en-US" sz="1800" dirty="0" smtClean="0"/>
              <a:t> </a:t>
            </a:r>
            <a:r>
              <a:rPr lang="en-US" sz="1800" dirty="0" err="1" smtClean="0"/>
              <a:t>njegovog</a:t>
            </a:r>
            <a:r>
              <a:rPr lang="en-US" sz="1800" dirty="0" smtClean="0"/>
              <a:t> </a:t>
            </a:r>
            <a:r>
              <a:rPr lang="en-US" sz="1800" dirty="0" err="1" smtClean="0"/>
              <a:t>oca</a:t>
            </a:r>
            <a:r>
              <a:rPr lang="sr-Latn-ME" sz="1800" dirty="0" smtClean="0"/>
              <a:t>,</a:t>
            </a:r>
            <a:r>
              <a:rPr lang="en-US" sz="1800" dirty="0" smtClean="0"/>
              <a:t> on </a:t>
            </a:r>
            <a:r>
              <a:rPr lang="en-US" sz="1800" dirty="0" err="1" smtClean="0"/>
              <a:t>ga</a:t>
            </a:r>
            <a:r>
              <a:rPr lang="sr-Latn-ME" sz="1800" dirty="0" smtClean="0"/>
              <a:t> </a:t>
            </a:r>
            <a:r>
              <a:rPr lang="en-US" sz="1800" dirty="0" smtClean="0"/>
              <a:t>ne </a:t>
            </a:r>
            <a:r>
              <a:rPr lang="en-US" sz="1800" dirty="0" err="1" smtClean="0"/>
              <a:t>ubija</a:t>
            </a:r>
            <a:r>
              <a:rPr lang="sr-Latn-ME" sz="1800" dirty="0" smtClean="0"/>
              <a:t> odmah</a:t>
            </a:r>
            <a:r>
              <a:rPr lang="en-US" sz="1800" dirty="0" smtClean="0"/>
              <a:t>. </a:t>
            </a:r>
            <a:r>
              <a:rPr lang="sr-Latn-ME" sz="1800" dirty="0" smtClean="0"/>
              <a:t>Zatiče </a:t>
            </a:r>
            <a:r>
              <a:rPr lang="en-US" sz="1800" dirty="0" smtClean="0"/>
              <a:t> </a:t>
            </a:r>
            <a:r>
              <a:rPr lang="en-US" sz="1800" dirty="0" err="1" smtClean="0"/>
              <a:t>ga</a:t>
            </a:r>
            <a:r>
              <a:rPr lang="en-US" sz="1800" dirty="0" smtClean="0"/>
              <a:t> u </a:t>
            </a:r>
            <a:r>
              <a:rPr lang="en-US" sz="1800" dirty="0" err="1" smtClean="0"/>
              <a:t>molitivi</a:t>
            </a:r>
            <a:r>
              <a:rPr lang="en-US" sz="1800" dirty="0" smtClean="0"/>
              <a:t> </a:t>
            </a:r>
            <a:r>
              <a:rPr lang="sr-Latn-ME" sz="1800" dirty="0" smtClean="0"/>
              <a:t>i</a:t>
            </a:r>
            <a:r>
              <a:rPr lang="en-US" sz="1800" dirty="0" smtClean="0"/>
              <a:t> </a:t>
            </a:r>
            <a:r>
              <a:rPr lang="en-US" sz="1800" dirty="0" err="1" smtClean="0"/>
              <a:t>odu</a:t>
            </a:r>
            <a:r>
              <a:rPr lang="sr-Latn-ME" sz="1800" dirty="0" smtClean="0"/>
              <a:t>s</a:t>
            </a:r>
            <a:r>
              <a:rPr lang="en-US" sz="1800" dirty="0" err="1" smtClean="0"/>
              <a:t>taje</a:t>
            </a:r>
            <a:r>
              <a:rPr lang="en-US" sz="1800" dirty="0" smtClean="0"/>
              <a:t> od </a:t>
            </a:r>
            <a:r>
              <a:rPr lang="sr-Latn-ME" sz="1800" dirty="0" smtClean="0"/>
              <a:t>zločina</a:t>
            </a:r>
            <a:r>
              <a:rPr lang="en-US" sz="1800" dirty="0" smtClean="0"/>
              <a:t>,</a:t>
            </a:r>
            <a:r>
              <a:rPr lang="sr-Latn-ME" sz="1800" dirty="0" smtClean="0"/>
              <a:t> smatra da je</a:t>
            </a:r>
            <a:r>
              <a:rPr lang="en-US" sz="1800" dirty="0" smtClean="0"/>
              <a:t> </a:t>
            </a:r>
            <a:r>
              <a:rPr lang="en-US" sz="1800" dirty="0" err="1" smtClean="0"/>
              <a:t>grijeh</a:t>
            </a:r>
            <a:r>
              <a:rPr lang="en-US" sz="1800" dirty="0" smtClean="0"/>
              <a:t>  </a:t>
            </a:r>
            <a:r>
              <a:rPr lang="en-US" sz="1800" dirty="0" err="1" smtClean="0"/>
              <a:t>ubiti</a:t>
            </a:r>
            <a:r>
              <a:rPr lang="en-US" sz="1800" dirty="0" smtClean="0"/>
              <a:t> </a:t>
            </a:r>
            <a:r>
              <a:rPr lang="sr-Latn-ME" sz="1800" dirty="0" smtClean="0"/>
              <a:t> čovjeka tokom molitve</a:t>
            </a:r>
            <a:r>
              <a:rPr lang="en-US" sz="1800" dirty="0" smtClean="0"/>
              <a:t>. </a:t>
            </a:r>
            <a:r>
              <a:rPr lang="sr-Latn-ME" sz="1800" dirty="0" smtClean="0"/>
              <a:t>Cijela tragedija je u stvari Hamletovo preispitivanje.</a:t>
            </a:r>
            <a:r>
              <a:rPr lang="en-US" sz="1800" dirty="0" smtClean="0"/>
              <a:t> </a:t>
            </a:r>
            <a:r>
              <a:rPr lang="sr-Latn-ME" sz="1800" dirty="0" smtClean="0"/>
              <a:t>Visoka moralnost ne dozvoljava ovom tragičnom junaku da sprovede  zamišljeno u djelo. Hamlet želi da svoju osvetu učini smislenom,</a:t>
            </a:r>
            <a:r>
              <a:rPr lang="en-US" sz="1800" dirty="0" smtClean="0"/>
              <a:t> </a:t>
            </a:r>
            <a:r>
              <a:rPr lang="sr-Latn-ME" sz="1800" dirty="0" smtClean="0"/>
              <a:t>da se</a:t>
            </a:r>
            <a:r>
              <a:rPr lang="en-US" sz="1800" dirty="0" smtClean="0"/>
              <a:t> </a:t>
            </a:r>
            <a:r>
              <a:rPr lang="en-US" sz="1800" dirty="0" err="1" smtClean="0"/>
              <a:t>ona</a:t>
            </a:r>
            <a:r>
              <a:rPr lang="en-US" sz="1800" dirty="0" smtClean="0"/>
              <a:t> </a:t>
            </a:r>
            <a:r>
              <a:rPr lang="sr-Latn-ME" sz="1800" dirty="0" smtClean="0"/>
              <a:t> ne doživljava kao lična osveta</a:t>
            </a:r>
            <a:r>
              <a:rPr lang="en-US" sz="1800" dirty="0" smtClean="0"/>
              <a:t>,</a:t>
            </a:r>
            <a:r>
              <a:rPr lang="sr-Latn-ME" sz="1800" dirty="0" smtClean="0"/>
              <a:t> već jedina mogućnost za počinjeni zločin. Osvetu je platio skupo,</a:t>
            </a:r>
            <a:r>
              <a:rPr lang="en-US" sz="1800" dirty="0" smtClean="0"/>
              <a:t> </a:t>
            </a:r>
            <a:r>
              <a:rPr lang="sr-Latn-ME" sz="1800" dirty="0" smtClean="0"/>
              <a:t>za nju je dao svoj život.</a:t>
            </a:r>
          </a:p>
        </p:txBody>
      </p:sp>
    </p:spTree>
    <p:extLst>
      <p:ext uri="{BB962C8B-B14F-4D97-AF65-F5344CB8AC3E}">
        <p14:creationId xmlns:p14="http://schemas.microsoft.com/office/powerpoint/2010/main" val="2557157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title"/>
          </p:nvPr>
        </p:nvSpPr>
        <p:spPr/>
        <p:txBody>
          <a:bodyPr>
            <a:noAutofit/>
          </a:bodyPr>
          <a:lstStyle/>
          <a:p>
            <a:endParaRPr lang="en-US" sz="9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91"/>
            <a:ext cx="9144000" cy="6875589"/>
          </a:xfrm>
          <a:prstGeom prst="rect">
            <a:avLst/>
          </a:prstGeom>
        </p:spPr>
      </p:pic>
    </p:spTree>
    <p:extLst>
      <p:ext uri="{BB962C8B-B14F-4D97-AF65-F5344CB8AC3E}">
        <p14:creationId xmlns:p14="http://schemas.microsoft.com/office/powerpoint/2010/main" val="2115300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45720" indent="0">
              <a:buNone/>
            </a:pPr>
            <a:r>
              <a:rPr lang="sr-Latn-ME" dirty="0"/>
              <a:t>Ljubomir Nedić kaže da Hamlet „ </a:t>
            </a:r>
            <a:r>
              <a:rPr lang="sr-Latn-ME" dirty="0" smtClean="0"/>
              <a:t>J</a:t>
            </a:r>
            <a:r>
              <a:rPr lang="vi-VN" dirty="0" smtClean="0"/>
              <a:t>edino </a:t>
            </a:r>
            <a:r>
              <a:rPr lang="vi-VN" dirty="0"/>
              <a:t>u </a:t>
            </a:r>
            <a:r>
              <a:rPr lang="vi-VN" dirty="0" smtClean="0"/>
              <a:t>afektu</a:t>
            </a:r>
            <a:r>
              <a:rPr lang="en-US" dirty="0" smtClean="0"/>
              <a:t>,</a:t>
            </a:r>
            <a:r>
              <a:rPr lang="vi-VN" dirty="0" smtClean="0"/>
              <a:t> </a:t>
            </a:r>
            <a:r>
              <a:rPr lang="vi-VN" dirty="0"/>
              <a:t>kada sila uvređenog osećanja plane, razbije apatiju i potisne sve razloge i sumnje, on </a:t>
            </a:r>
            <a:r>
              <a:rPr lang="sr-Latn-ME" dirty="0"/>
              <a:t>ć</a:t>
            </a:r>
            <a:r>
              <a:rPr lang="vi-VN" dirty="0"/>
              <a:t>e, možda, biti kadar da izvrši ono što je namislio</a:t>
            </a:r>
            <a:r>
              <a:rPr lang="sr-Latn-ME" dirty="0" smtClean="0"/>
              <a:t>“.</a:t>
            </a:r>
            <a:r>
              <a:rPr lang="en-US" dirty="0" smtClean="0"/>
              <a:t> </a:t>
            </a:r>
            <a:r>
              <a:rPr lang="sr-Latn-ME" dirty="0" smtClean="0"/>
              <a:t>U </a:t>
            </a:r>
            <a:r>
              <a:rPr lang="sr-Latn-ME" dirty="0"/>
              <a:t>afektu on ubija  Polonija i kralja. </a:t>
            </a:r>
          </a:p>
          <a:p>
            <a:pPr marL="45720" indent="0">
              <a:buNone/>
            </a:pPr>
            <a:r>
              <a:rPr lang="sr-Latn-ME" dirty="0"/>
              <a:t>Možemo zaključiti </a:t>
            </a:r>
            <a:r>
              <a:rPr lang="sr-Latn-ME" dirty="0" smtClean="0"/>
              <a:t>da </a:t>
            </a:r>
            <a:r>
              <a:rPr lang="sr-Latn-ME" dirty="0"/>
              <a:t>je posledica njegove neodlučnosti, previše razmišljanja i savjest čovjeka koji živi u svijetu od kojeg želi da se </a:t>
            </a:r>
            <a:r>
              <a:rPr lang="sr-Latn-ME" dirty="0" smtClean="0"/>
              <a:t>udalji, </a:t>
            </a:r>
            <a:r>
              <a:rPr lang="sr-Latn-ME" dirty="0"/>
              <a:t>jer je mračan i zlokoban.</a:t>
            </a:r>
          </a:p>
          <a:p>
            <a:pPr marL="45720" indent="0">
              <a:buNone/>
            </a:pPr>
            <a:r>
              <a:rPr lang="sr-Latn-ME" dirty="0"/>
              <a:t>Hamlet  zna da bude vrlo nježan ali i vrlo grub. Grubost i otrovan rečnik dolaze do izražaja </a:t>
            </a:r>
            <a:r>
              <a:rPr lang="sr-Latn-ME" dirty="0" smtClean="0"/>
              <a:t>kada </a:t>
            </a:r>
            <a:r>
              <a:rPr lang="sr-Latn-ME" dirty="0"/>
              <a:t>ga događaji na dvoru izbace iz ravnoteže.  </a:t>
            </a:r>
            <a:endParaRPr lang="sr-Latn-ME" dirty="0" smtClean="0"/>
          </a:p>
          <a:p>
            <a:pPr marL="45720" indent="0">
              <a:buNone/>
            </a:pPr>
            <a:r>
              <a:rPr lang="sr-Latn-ME" dirty="0" smtClean="0"/>
              <a:t>Njegov </a:t>
            </a:r>
            <a:r>
              <a:rPr lang="sr-Latn-ME" dirty="0"/>
              <a:t>prijatelj Horacio u njemu budi toplinu i </a:t>
            </a:r>
            <a:r>
              <a:rPr lang="sr-Latn-ME" dirty="0" smtClean="0"/>
              <a:t>prijateljstvo</a:t>
            </a:r>
            <a:r>
              <a:rPr lang="sr-Latn-ME" dirty="0"/>
              <a:t>.  Ne </a:t>
            </a:r>
            <a:r>
              <a:rPr lang="sr-Latn-ME" dirty="0" smtClean="0"/>
              <a:t>dozvoljava </a:t>
            </a:r>
            <a:r>
              <a:rPr lang="sr-Latn-ME" dirty="0"/>
              <a:t>prijateljima da  se pred njim osjećaju manje vrijednim „ </a:t>
            </a:r>
            <a:r>
              <a:rPr lang="sr-Latn-ME" dirty="0" smtClean="0"/>
              <a:t>Ne </a:t>
            </a:r>
            <a:r>
              <a:rPr lang="sr-Latn-ME" dirty="0"/>
              <a:t>pominjite ime sluga, prijatelj je jedino ime za vas i mene</a:t>
            </a:r>
            <a:r>
              <a:rPr lang="sr-Latn-ME" dirty="0" smtClean="0"/>
              <a:t>“</a:t>
            </a:r>
            <a:r>
              <a:rPr lang="en-US" dirty="0" smtClean="0"/>
              <a:t>.</a:t>
            </a:r>
            <a:r>
              <a:rPr lang="sr-Latn-ME" dirty="0" smtClean="0"/>
              <a:t> </a:t>
            </a:r>
            <a:r>
              <a:rPr lang="sr-Latn-ME" dirty="0"/>
              <a:t>Ofeliju je volio ali nije uspio da joj iskaže ljubav dok je bila živa. Tek nakon njene smrt izgovoriće riječi</a:t>
            </a:r>
            <a:r>
              <a:rPr lang="sr-Latn-ME" dirty="0" smtClean="0"/>
              <a:t>:</a:t>
            </a:r>
            <a:endParaRPr lang="sr-Latn-ME" dirty="0"/>
          </a:p>
          <a:p>
            <a:pPr marL="45720" indent="0">
              <a:buNone/>
            </a:pPr>
            <a:r>
              <a:rPr lang="sr-Latn-ME" i="1" dirty="0">
                <a:solidFill>
                  <a:srgbClr val="444444"/>
                </a:solidFill>
                <a:latin typeface="Arial"/>
              </a:rPr>
              <a:t>Voleo sam Ofeliju .</a:t>
            </a:r>
          </a:p>
          <a:p>
            <a:pPr marL="45720" indent="0">
              <a:buNone/>
            </a:pPr>
            <a:r>
              <a:rPr lang="sr-Latn-ME" i="1" dirty="0">
                <a:solidFill>
                  <a:srgbClr val="444444"/>
                </a:solidFill>
                <a:latin typeface="Arial"/>
              </a:rPr>
              <a:t>Braće četrdeset hiljada</a:t>
            </a:r>
          </a:p>
          <a:p>
            <a:pPr marL="45720" indent="0">
              <a:buNone/>
            </a:pPr>
            <a:r>
              <a:rPr lang="sr-Latn-ME" i="1" dirty="0">
                <a:solidFill>
                  <a:srgbClr val="444444"/>
                </a:solidFill>
                <a:latin typeface="Arial"/>
              </a:rPr>
              <a:t>sa svom množinom svoje ljubavi</a:t>
            </a:r>
          </a:p>
          <a:p>
            <a:pPr marL="45720" indent="0">
              <a:buNone/>
            </a:pPr>
            <a:r>
              <a:rPr lang="sr-Latn-ME" i="1" dirty="0">
                <a:solidFill>
                  <a:srgbClr val="444444"/>
                </a:solidFill>
                <a:latin typeface="Arial"/>
              </a:rPr>
              <a:t>dostigli ne bi moju.</a:t>
            </a:r>
          </a:p>
          <a:p>
            <a:pPr marL="45720" indent="0">
              <a:buNone/>
            </a:pPr>
            <a:r>
              <a:rPr lang="sr-Latn-ME" i="1" dirty="0">
                <a:solidFill>
                  <a:srgbClr val="444444"/>
                </a:solidFill>
                <a:latin typeface="Arial"/>
              </a:rPr>
              <a:t>Šta bi ti učinio za nju?</a:t>
            </a:r>
          </a:p>
          <a:p>
            <a:pPr marL="45720" indent="0">
              <a:buNone/>
            </a:pPr>
            <a:r>
              <a:rPr lang="sr-Latn-ME" i="1" dirty="0">
                <a:solidFill>
                  <a:srgbClr val="0070C0"/>
                </a:solidFill>
                <a:latin typeface="Arial"/>
              </a:rPr>
              <a:t>Hamlet je oličenje sukoba nježne i osjetljive duše  sa surovom stvarnošću.</a:t>
            </a:r>
            <a:endParaRPr lang="sr-Latn-ME" dirty="0">
              <a:solidFill>
                <a:srgbClr val="0070C0"/>
              </a:solidFill>
            </a:endParaRPr>
          </a:p>
          <a:p>
            <a:endParaRPr lang="en-US" dirty="0">
              <a:solidFill>
                <a:srgbClr val="0070C0"/>
              </a:solidFill>
            </a:endParaRPr>
          </a:p>
        </p:txBody>
      </p:sp>
    </p:spTree>
    <p:extLst>
      <p:ext uri="{BB962C8B-B14F-4D97-AF65-F5344CB8AC3E}">
        <p14:creationId xmlns:p14="http://schemas.microsoft.com/office/powerpoint/2010/main" val="27161887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06273"/>
          </a:xfrm>
        </p:spPr>
        <p:txBody>
          <a:bodyPr>
            <a:normAutofit fontScale="70000" lnSpcReduction="20000"/>
          </a:bodyPr>
          <a:lstStyle/>
          <a:p>
            <a:pPr marL="45720" indent="0">
              <a:buNone/>
            </a:pPr>
            <a:r>
              <a:rPr lang="sr-Latn-ME" dirty="0" smtClean="0"/>
              <a:t>Hamlet i Ofelija</a:t>
            </a:r>
          </a:p>
          <a:p>
            <a:pPr marL="45720" indent="0">
              <a:buNone/>
            </a:pPr>
            <a:endParaRPr lang="sr-Latn-ME" dirty="0" smtClean="0"/>
          </a:p>
          <a:p>
            <a:pPr marL="45720" indent="0">
              <a:buNone/>
            </a:pPr>
            <a:r>
              <a:rPr lang="sr-Latn-ME" dirty="0" smtClean="0"/>
              <a:t>Hamlet  </a:t>
            </a:r>
            <a:r>
              <a:rPr lang="sr-Latn-ME" dirty="0"/>
              <a:t>je duboko povrijeđen majčinom udajom za  njegovog </a:t>
            </a:r>
            <a:r>
              <a:rPr lang="sr-Latn-ME" dirty="0" smtClean="0"/>
              <a:t>strica </a:t>
            </a:r>
            <a:r>
              <a:rPr lang="sr-Latn-ME" dirty="0"/>
              <a:t>i svoju mržnju prema ženskom rodu projektuje na nedužnu Ofeliju.</a:t>
            </a:r>
          </a:p>
          <a:p>
            <a:pPr marL="45720" indent="0">
              <a:buNone/>
            </a:pPr>
            <a:r>
              <a:rPr lang="sr-Latn-ME" dirty="0"/>
              <a:t> „</a:t>
            </a:r>
            <a:r>
              <a:rPr lang="sr-Latn-ME" dirty="0">
                <a:solidFill>
                  <a:srgbClr val="FF0000"/>
                </a:solidFill>
              </a:rPr>
              <a:t>SLABOSTI IME TI JE ŽENA</a:t>
            </a:r>
            <a:r>
              <a:rPr lang="sr-Latn-ME" dirty="0" smtClean="0"/>
              <a:t>“</a:t>
            </a:r>
          </a:p>
          <a:p>
            <a:pPr marL="45720" indent="0">
              <a:buNone/>
            </a:pPr>
            <a:r>
              <a:rPr lang="sr-Latn-ME" dirty="0" smtClean="0"/>
              <a:t> </a:t>
            </a:r>
            <a:r>
              <a:rPr lang="sr-Latn-ME" dirty="0"/>
              <a:t>Ofelija nema podršku oca i brata  za svoju ljubav prema </a:t>
            </a:r>
            <a:r>
              <a:rPr lang="sr-Latn-ME" dirty="0" smtClean="0"/>
              <a:t>Hamletu. Iako </a:t>
            </a:r>
            <a:r>
              <a:rPr lang="sr-Latn-ME" dirty="0"/>
              <a:t>nemamo mnogo stuacija gdje će se Hamlet i Ofelija sresti, svaki susret je upečatljiv. U jednom momentu joj kaže da je mnogo volio, već u drugom da je nikada nije volio. Prilikom razgovora za Ofelijom izreći će teške „riječi“</a:t>
            </a:r>
          </a:p>
          <a:p>
            <a:pPr marL="45720" indent="0">
              <a:buNone/>
            </a:pPr>
            <a:endParaRPr lang="sr-Latn-ME" dirty="0"/>
          </a:p>
          <a:p>
            <a:pPr marL="45720" indent="0">
              <a:buNone/>
            </a:pPr>
            <a:r>
              <a:rPr lang="vi-VN" i="1" dirty="0"/>
              <a:t>Idi u manastir! Zašto da rađaš </a:t>
            </a:r>
            <a:r>
              <a:rPr lang="sr-Latn-ME" i="1" dirty="0" smtClean="0"/>
              <a:t>g</a:t>
            </a:r>
            <a:r>
              <a:rPr lang="vi-VN" i="1" dirty="0" smtClean="0"/>
              <a:t>rešnike</a:t>
            </a:r>
            <a:r>
              <a:rPr lang="vi-VN" i="1" dirty="0"/>
              <a:t>? Ja sam prilično </a:t>
            </a:r>
            <a:r>
              <a:rPr lang="vi-VN" i="1" dirty="0" smtClean="0"/>
              <a:t> </a:t>
            </a:r>
            <a:r>
              <a:rPr lang="vi-VN" i="1" dirty="0"/>
              <a:t>pošten; pa ipak bih sebe mogao optužiti za takve stvari, da bi bolje bilo da me mati nikada nije rodila. Ja sam vrlo ohol, osvetoljubiv, slavoljubiv, sa više grehova što čekaju na moj </a:t>
            </a:r>
            <a:r>
              <a:rPr lang="vi-VN" i="1" dirty="0" smtClean="0"/>
              <a:t>m</a:t>
            </a:r>
            <a:r>
              <a:rPr lang="sr-Latn-ME" i="1" dirty="0" smtClean="0"/>
              <a:t>ig</a:t>
            </a:r>
            <a:r>
              <a:rPr lang="vi-VN" i="1" dirty="0" smtClean="0"/>
              <a:t>, </a:t>
            </a:r>
            <a:r>
              <a:rPr lang="vi-VN" i="1" dirty="0"/>
              <a:t>no što imam misli da ih njima odenem, ili mašte da im dam oblik, ili vremena da ih izvedem. Šta će ovakva stvorenja, kao što sam ja, da se šunjaju između zemlje i neba? Svi smo mi ovejani nitkovi - svi! ne veruj ni jednom od nas. Idi pravo manastir. (...)</a:t>
            </a:r>
            <a:br>
              <a:rPr lang="vi-VN" i="1" dirty="0"/>
            </a:br>
            <a:r>
              <a:rPr lang="vi-VN" i="1" dirty="0"/>
              <a:t>Idi u </a:t>
            </a:r>
            <a:r>
              <a:rPr lang="vi-VN" i="1" dirty="0" smtClean="0"/>
              <a:t>manas</a:t>
            </a:r>
            <a:r>
              <a:rPr lang="sr-Latn-ME" i="1" dirty="0" smtClean="0"/>
              <a:t>t</a:t>
            </a:r>
            <a:r>
              <a:rPr lang="vi-VN" i="1" dirty="0" smtClean="0"/>
              <a:t>ir</a:t>
            </a:r>
            <a:r>
              <a:rPr lang="vi-VN" i="1" dirty="0"/>
              <a:t>, idi! Zbogom! - Ali ako baš hoćeš da se udaš, pođi za budalu. Jer pametni ljudi znaju vrlo dobro kakva čudovišta pravite vi od njih. U manastir! Idi, i to brzo. Zbogom</a:t>
            </a:r>
            <a:r>
              <a:rPr lang="vi-VN" i="1" dirty="0" smtClean="0"/>
              <a:t>!</a:t>
            </a:r>
            <a:endParaRPr lang="sr-Latn-ME" i="1" dirty="0" smtClean="0"/>
          </a:p>
          <a:p>
            <a:pPr marL="45720" indent="0">
              <a:buNone/>
            </a:pPr>
            <a:r>
              <a:rPr lang="sr-Latn-ME" i="1" dirty="0"/>
              <a:t> </a:t>
            </a:r>
            <a:endParaRPr lang="sr-Latn-ME" i="1" dirty="0" smtClean="0"/>
          </a:p>
          <a:p>
            <a:pPr marL="45720" indent="0">
              <a:buNone/>
            </a:pPr>
            <a:r>
              <a:rPr lang="sr-Latn-ME" i="1" dirty="0"/>
              <a:t> </a:t>
            </a:r>
            <a:r>
              <a:rPr lang="sr-Latn-ME" i="1" dirty="0" smtClean="0"/>
              <a:t>Hamletove riječi „ Idi u manstir zašto da rađaš grešnike?“ zapravo z</a:t>
            </a:r>
            <a:r>
              <a:rPr lang="en-US" i="1" dirty="0" err="1" smtClean="0"/>
              <a:t>na</a:t>
            </a:r>
            <a:r>
              <a:rPr lang="sr-Latn-ME" i="1" dirty="0" smtClean="0"/>
              <a:t>če da je rađanje samo produžetak agonije, jer su svi ljudi grešnici.  Ove riječi najbolje oslikavaju Hamletov odnos prema Ofeliji i ljudima uopšte.</a:t>
            </a:r>
            <a:endParaRPr lang="sr-Latn-ME" dirty="0"/>
          </a:p>
          <a:p>
            <a:endParaRPr lang="en-US" dirty="0"/>
          </a:p>
        </p:txBody>
      </p:sp>
    </p:spTree>
    <p:extLst>
      <p:ext uri="{BB962C8B-B14F-4D97-AF65-F5344CB8AC3E}">
        <p14:creationId xmlns:p14="http://schemas.microsoft.com/office/powerpoint/2010/main" val="3167263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Latn-ME" dirty="0"/>
              <a:t>Monolozi svemu daju univerzalno značenje  pa je tako najznačaniji onaj </a:t>
            </a:r>
            <a:r>
              <a:rPr lang="sr-Latn-ME" dirty="0">
                <a:solidFill>
                  <a:srgbClr val="FF0000"/>
                </a:solidFill>
              </a:rPr>
              <a:t>„</a:t>
            </a:r>
            <a:r>
              <a:rPr lang="sr-Latn-ME" dirty="0"/>
              <a:t> </a:t>
            </a:r>
            <a:r>
              <a:rPr lang="sr-Latn-ME" dirty="0">
                <a:solidFill>
                  <a:srgbClr val="FF0000"/>
                </a:solidFill>
              </a:rPr>
              <a:t>Biti </a:t>
            </a:r>
            <a:r>
              <a:rPr lang="sr-Latn-ME" dirty="0" smtClean="0">
                <a:solidFill>
                  <a:srgbClr val="FF0000"/>
                </a:solidFill>
              </a:rPr>
              <a:t>ili </a:t>
            </a:r>
            <a:r>
              <a:rPr lang="sr-Latn-ME" dirty="0">
                <a:solidFill>
                  <a:srgbClr val="FF0000"/>
                </a:solidFill>
              </a:rPr>
              <a:t>ne </a:t>
            </a:r>
            <a:r>
              <a:rPr lang="sr-Latn-ME" dirty="0" smtClean="0">
                <a:solidFill>
                  <a:srgbClr val="FF0000"/>
                </a:solidFill>
              </a:rPr>
              <a:t>biti, pitanje </a:t>
            </a:r>
            <a:r>
              <a:rPr lang="sr-Latn-ME" dirty="0">
                <a:solidFill>
                  <a:srgbClr val="FF0000"/>
                </a:solidFill>
              </a:rPr>
              <a:t>je sad“</a:t>
            </a:r>
            <a:r>
              <a:rPr lang="sr-Latn-ME" dirty="0"/>
              <a:t>. </a:t>
            </a:r>
            <a:endParaRPr lang="sr-Latn-ME" dirty="0" smtClean="0"/>
          </a:p>
          <a:p>
            <a:r>
              <a:rPr lang="sr-Latn-ME" dirty="0" smtClean="0"/>
              <a:t>Čuveno </a:t>
            </a:r>
            <a:r>
              <a:rPr lang="sr-Latn-ME" dirty="0"/>
              <a:t>Hamletovo oklijevanje u odlukama. Cio monolog je sazdan od dilema koje su u suštini dio čovjekove prirode. Boriti se ili </a:t>
            </a:r>
            <a:r>
              <a:rPr lang="sr-Latn-ME" dirty="0" smtClean="0"/>
              <a:t>trpjeti</a:t>
            </a:r>
            <a:r>
              <a:rPr lang="sr-Latn-ME" dirty="0"/>
              <a:t>, preduzeti nešto ili </a:t>
            </a:r>
            <a:r>
              <a:rPr lang="sr-Latn-ME" dirty="0" smtClean="0"/>
              <a:t>mirovati? </a:t>
            </a:r>
          </a:p>
          <a:p>
            <a:r>
              <a:rPr lang="sr-Latn-ME" dirty="0" smtClean="0"/>
              <a:t>Hamlet </a:t>
            </a:r>
            <a:r>
              <a:rPr lang="sr-Latn-ME" dirty="0"/>
              <a:t>ima jaku želju da osveti oca ali u</a:t>
            </a:r>
            <a:r>
              <a:rPr lang="sr-Latn-ME" dirty="0" smtClean="0"/>
              <a:t> </a:t>
            </a:r>
            <a:r>
              <a:rPr lang="sr-Latn-ME" dirty="0"/>
              <a:t>osvetu ne hrli brzopleto. Njegova savjest ima primat u </a:t>
            </a:r>
            <a:r>
              <a:rPr lang="sr-Latn-ME" dirty="0" smtClean="0"/>
              <a:t>drami, </a:t>
            </a:r>
            <a:r>
              <a:rPr lang="sr-Latn-ME" dirty="0"/>
              <a:t>pa tu možemo tražiti uzrok za </a:t>
            </a:r>
            <a:r>
              <a:rPr lang="sr-Latn-ME" dirty="0" smtClean="0"/>
              <a:t>neodlučnost. On je sv</a:t>
            </a:r>
            <a:r>
              <a:rPr lang="en-US" dirty="0" smtClean="0"/>
              <a:t>j</a:t>
            </a:r>
            <a:r>
              <a:rPr lang="sr-Latn-ME" dirty="0" smtClean="0"/>
              <a:t>estan da uništavanjem zločinca i sam postaje  isto.</a:t>
            </a:r>
            <a:endParaRPr lang="sr-Latn-ME" dirty="0"/>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1231" y="4653136"/>
            <a:ext cx="6480720" cy="2060848"/>
          </a:xfrm>
          <a:prstGeom prst="rect">
            <a:avLst/>
          </a:prstGeom>
        </p:spPr>
      </p:pic>
    </p:spTree>
    <p:extLst>
      <p:ext uri="{BB962C8B-B14F-4D97-AF65-F5344CB8AC3E}">
        <p14:creationId xmlns:p14="http://schemas.microsoft.com/office/powerpoint/2010/main" val="17295355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Latn-ME" dirty="0" smtClean="0"/>
              <a:t>Predstava koju je priredio Hamlet za svog strica i majku.</a:t>
            </a:r>
          </a:p>
          <a:p>
            <a:r>
              <a:rPr lang="sr-Latn-ME" dirty="0" smtClean="0"/>
              <a:t>Hamlet će  sam napisati tekst za predstavu, u kojoj se izvršava ubistvo na način koji mu je isprčao očev duh</a:t>
            </a:r>
          </a:p>
          <a:p>
            <a:r>
              <a:rPr lang="sr-Latn-ME" dirty="0" smtClean="0"/>
              <a:t>Predstava je zapravo zamka za njegovog strica čiju reakciju čeka.</a:t>
            </a:r>
          </a:p>
          <a:p>
            <a:r>
              <a:rPr lang="sr-Latn-ME" dirty="0" smtClean="0"/>
              <a:t>Postignut je cilj, kralj je uzenemireno ustao i naputio dvoranu</a:t>
            </a:r>
          </a:p>
          <a:p>
            <a:r>
              <a:rPr lang="sr-Latn-ME" dirty="0" smtClean="0"/>
              <a:t>Hamletu je ovo dokaz da je njegov stric zaista počinio zločin</a:t>
            </a:r>
          </a:p>
          <a:p>
            <a:endParaRPr lang="sr-Latn-ME" dirty="0" smtClean="0"/>
          </a:p>
        </p:txBody>
      </p:sp>
      <p:sp>
        <p:nvSpPr>
          <p:cNvPr id="3" name="Title 2"/>
          <p:cNvSpPr>
            <a:spLocks noGrp="1"/>
          </p:cNvSpPr>
          <p:nvPr>
            <p:ph type="title"/>
          </p:nvPr>
        </p:nvSpPr>
        <p:spPr/>
        <p:txBody>
          <a:bodyPr/>
          <a:lstStyle/>
          <a:p>
            <a:r>
              <a:rPr lang="sr-Latn-ME" dirty="0" smtClean="0"/>
              <a:t>Mišolovka</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4329235"/>
            <a:ext cx="6408712" cy="2268117"/>
          </a:xfrm>
          <a:prstGeom prst="rect">
            <a:avLst/>
          </a:prstGeom>
        </p:spPr>
      </p:pic>
    </p:spTree>
    <p:extLst>
      <p:ext uri="{BB962C8B-B14F-4D97-AF65-F5344CB8AC3E}">
        <p14:creationId xmlns:p14="http://schemas.microsoft.com/office/powerpoint/2010/main" val="2830434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sr-Latn-ME" dirty="0">
                <a:solidFill>
                  <a:srgbClr val="FF0000"/>
                </a:solidFill>
              </a:rPr>
              <a:t>„</a:t>
            </a:r>
            <a:r>
              <a:rPr lang="en-US" dirty="0" err="1">
                <a:solidFill>
                  <a:srgbClr val="FF0000"/>
                </a:solidFill>
              </a:rPr>
              <a:t>Biti</a:t>
            </a:r>
            <a:r>
              <a:rPr lang="en-US" dirty="0">
                <a:solidFill>
                  <a:srgbClr val="FF0000"/>
                </a:solidFill>
              </a:rPr>
              <a:t> </a:t>
            </a:r>
            <a:r>
              <a:rPr lang="en-US" dirty="0" err="1">
                <a:solidFill>
                  <a:srgbClr val="FF0000"/>
                </a:solidFill>
              </a:rPr>
              <a:t>ili</a:t>
            </a:r>
            <a:r>
              <a:rPr lang="en-US" dirty="0">
                <a:solidFill>
                  <a:srgbClr val="FF0000"/>
                </a:solidFill>
              </a:rPr>
              <a:t> ne </a:t>
            </a:r>
            <a:r>
              <a:rPr lang="en-US" dirty="0" err="1">
                <a:solidFill>
                  <a:srgbClr val="FF0000"/>
                </a:solidFill>
              </a:rPr>
              <a:t>biti</a:t>
            </a:r>
            <a:r>
              <a:rPr lang="en-US" dirty="0">
                <a:solidFill>
                  <a:srgbClr val="FF0000"/>
                </a:solidFill>
              </a:rPr>
              <a:t>, </a:t>
            </a:r>
            <a:r>
              <a:rPr lang="en-US" dirty="0" err="1">
                <a:solidFill>
                  <a:srgbClr val="FF0000"/>
                </a:solidFill>
              </a:rPr>
              <a:t>pitanje</a:t>
            </a:r>
            <a:r>
              <a:rPr lang="en-US" dirty="0">
                <a:solidFill>
                  <a:srgbClr val="FF0000"/>
                </a:solidFill>
              </a:rPr>
              <a:t> je sad.</a:t>
            </a:r>
            <a:r>
              <a:rPr lang="sr-Latn-ME" dirty="0">
                <a:solidFill>
                  <a:srgbClr val="FF0000"/>
                </a:solidFill>
              </a:rPr>
              <a:t>“</a:t>
            </a:r>
          </a:p>
          <a:p>
            <a:pPr marL="45720" indent="0">
              <a:buNone/>
            </a:pPr>
            <a:r>
              <a:rPr lang="sr-Latn-ME" dirty="0"/>
              <a:t> „</a:t>
            </a:r>
            <a:r>
              <a:rPr lang="sr-Latn-ME" dirty="0">
                <a:solidFill>
                  <a:srgbClr val="00B050"/>
                </a:solidFill>
              </a:rPr>
              <a:t>Slabosti ime ti je žena</a:t>
            </a:r>
            <a:r>
              <a:rPr lang="en-US" dirty="0">
                <a:solidFill>
                  <a:srgbClr val="00B050"/>
                </a:solidFill>
              </a:rPr>
              <a:t>.</a:t>
            </a:r>
            <a:r>
              <a:rPr lang="sr-Latn-ME" dirty="0">
                <a:solidFill>
                  <a:srgbClr val="00B050"/>
                </a:solidFill>
              </a:rPr>
              <a:t>“</a:t>
            </a:r>
          </a:p>
          <a:p>
            <a:pPr marL="45720" indent="0">
              <a:buNone/>
            </a:pPr>
            <a:r>
              <a:rPr lang="sr-Latn-ME" dirty="0"/>
              <a:t>„</a:t>
            </a:r>
            <a:r>
              <a:rPr lang="en-US" dirty="0"/>
              <a:t> N</a:t>
            </a:r>
            <a:r>
              <a:rPr lang="sr-Latn-ME" dirty="0"/>
              <a:t>ešto</a:t>
            </a:r>
            <a:r>
              <a:rPr lang="en-US" dirty="0"/>
              <a:t> je</a:t>
            </a:r>
            <a:r>
              <a:rPr lang="sr-Latn-ME" dirty="0"/>
              <a:t> trulo u državi Danskoj</a:t>
            </a:r>
            <a:r>
              <a:rPr lang="en-US" dirty="0"/>
              <a:t>.</a:t>
            </a:r>
            <a:r>
              <a:rPr lang="sr-Latn-ME" dirty="0"/>
              <a:t>“</a:t>
            </a:r>
            <a:endParaRPr lang="en-US" dirty="0"/>
          </a:p>
          <a:p>
            <a:pPr marL="45720" indent="0">
              <a:buNone/>
            </a:pPr>
            <a:r>
              <a:rPr lang="en-US" i="1" dirty="0">
                <a:solidFill>
                  <a:srgbClr val="0070C0"/>
                </a:solidFill>
                <a:latin typeface="Arial"/>
              </a:rPr>
              <a:t>   </a:t>
            </a:r>
            <a:r>
              <a:rPr lang="sr-Latn-ME" i="1" dirty="0">
                <a:solidFill>
                  <a:srgbClr val="0070C0"/>
                </a:solidFill>
                <a:latin typeface="Arial"/>
              </a:rPr>
              <a:t>„Voleo sam Ofeliju </a:t>
            </a:r>
            <a:r>
              <a:rPr lang="sr-Latn-ME" i="1" dirty="0">
                <a:solidFill>
                  <a:srgbClr val="444444"/>
                </a:solidFill>
                <a:latin typeface="Arial"/>
              </a:rPr>
              <a:t>.</a:t>
            </a:r>
          </a:p>
          <a:p>
            <a:pPr marL="45720" indent="0">
              <a:buNone/>
            </a:pPr>
            <a:r>
              <a:rPr lang="en-US" i="1" dirty="0">
                <a:solidFill>
                  <a:srgbClr val="444444"/>
                </a:solidFill>
                <a:latin typeface="Arial"/>
              </a:rPr>
              <a:t>   </a:t>
            </a:r>
            <a:r>
              <a:rPr lang="sr-Latn-ME" i="1" dirty="0">
                <a:solidFill>
                  <a:srgbClr val="0070C0"/>
                </a:solidFill>
                <a:latin typeface="Arial"/>
              </a:rPr>
              <a:t>Braće četrdeset hiljada</a:t>
            </a:r>
          </a:p>
          <a:p>
            <a:pPr marL="45720" indent="0">
              <a:buNone/>
            </a:pPr>
            <a:r>
              <a:rPr lang="en-US" i="1" dirty="0">
                <a:solidFill>
                  <a:srgbClr val="0070C0"/>
                </a:solidFill>
                <a:latin typeface="Arial"/>
              </a:rPr>
              <a:t>   </a:t>
            </a:r>
            <a:r>
              <a:rPr lang="sr-Latn-ME" i="1" dirty="0">
                <a:solidFill>
                  <a:srgbClr val="0070C0"/>
                </a:solidFill>
                <a:latin typeface="Arial"/>
              </a:rPr>
              <a:t>sa svom množinom svoje ljubavi</a:t>
            </a:r>
          </a:p>
          <a:p>
            <a:pPr marL="45720" indent="0">
              <a:buNone/>
            </a:pPr>
            <a:r>
              <a:rPr lang="en-US" i="1" dirty="0">
                <a:solidFill>
                  <a:srgbClr val="0070C0"/>
                </a:solidFill>
                <a:latin typeface="Arial"/>
              </a:rPr>
              <a:t>   </a:t>
            </a:r>
            <a:r>
              <a:rPr lang="sr-Latn-ME" i="1" dirty="0">
                <a:solidFill>
                  <a:srgbClr val="0070C0"/>
                </a:solidFill>
                <a:latin typeface="Arial"/>
              </a:rPr>
              <a:t>dostigli ne bi moju.</a:t>
            </a:r>
          </a:p>
          <a:p>
            <a:pPr marL="45720" indent="0">
              <a:buNone/>
            </a:pPr>
            <a:r>
              <a:rPr lang="en-US" i="1" dirty="0">
                <a:solidFill>
                  <a:srgbClr val="0070C0"/>
                </a:solidFill>
                <a:latin typeface="Arial"/>
              </a:rPr>
              <a:t>   </a:t>
            </a:r>
            <a:r>
              <a:rPr lang="sr-Latn-ME" i="1" dirty="0">
                <a:solidFill>
                  <a:srgbClr val="0070C0"/>
                </a:solidFill>
                <a:latin typeface="Arial"/>
              </a:rPr>
              <a:t>Šta bi ti učinio za nju?“</a:t>
            </a:r>
          </a:p>
          <a:p>
            <a:pPr marL="45720" indent="0">
              <a:buNone/>
            </a:pPr>
            <a:r>
              <a:rPr lang="sr-Latn-ME" i="1" dirty="0">
                <a:solidFill>
                  <a:srgbClr val="002060"/>
                </a:solidFill>
              </a:rPr>
              <a:t>„</a:t>
            </a:r>
            <a:r>
              <a:rPr lang="vi-VN" i="1" dirty="0">
                <a:solidFill>
                  <a:srgbClr val="002060"/>
                </a:solidFill>
              </a:rPr>
              <a:t>Idi u manastir! Zašto da rađaš </a:t>
            </a:r>
            <a:r>
              <a:rPr lang="en-US" i="1" dirty="0">
                <a:solidFill>
                  <a:srgbClr val="002060"/>
                </a:solidFill>
              </a:rPr>
              <a:t>g</a:t>
            </a:r>
            <a:r>
              <a:rPr lang="vi-VN" i="1" dirty="0">
                <a:solidFill>
                  <a:srgbClr val="002060"/>
                </a:solidFill>
              </a:rPr>
              <a:t>rešnike? Ja sam prilično  pošten; pa ipak bih sebe mogao optužiti za takve stvari, da bi bolje bilo da me mati nikada nije rodila</a:t>
            </a:r>
            <a:r>
              <a:rPr lang="en-US" i="1" dirty="0">
                <a:solidFill>
                  <a:srgbClr val="002060"/>
                </a:solidFill>
              </a:rPr>
              <a:t>…</a:t>
            </a:r>
            <a:r>
              <a:rPr lang="sr-Latn-ME" i="1" dirty="0">
                <a:solidFill>
                  <a:srgbClr val="002060"/>
                </a:solidFill>
              </a:rPr>
              <a:t>“</a:t>
            </a:r>
            <a:endParaRPr lang="sr-Latn-ME" dirty="0">
              <a:solidFill>
                <a:srgbClr val="002060"/>
              </a:solidFill>
            </a:endParaRPr>
          </a:p>
          <a:p>
            <a:endParaRPr lang="en-US" dirty="0"/>
          </a:p>
        </p:txBody>
      </p:sp>
    </p:spTree>
    <p:extLst>
      <p:ext uri="{BB962C8B-B14F-4D97-AF65-F5344CB8AC3E}">
        <p14:creationId xmlns:p14="http://schemas.microsoft.com/office/powerpoint/2010/main" val="2004213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45720" indent="0">
              <a:buNone/>
            </a:pPr>
            <a:r>
              <a:rPr lang="sr-Latn-ME" dirty="0" smtClean="0"/>
              <a:t>Domaći zadatak</a:t>
            </a:r>
          </a:p>
          <a:p>
            <a:endParaRPr lang="sr-Latn-ME" dirty="0" smtClean="0"/>
          </a:p>
          <a:p>
            <a:r>
              <a:rPr lang="sr-Latn-ME" dirty="0" smtClean="0"/>
              <a:t>Pred kakvom je dilemom Hamlet?</a:t>
            </a:r>
          </a:p>
          <a:p>
            <a:r>
              <a:rPr lang="sr-Latn-ME" dirty="0" smtClean="0"/>
              <a:t>Šta je tema tragedije?</a:t>
            </a:r>
          </a:p>
          <a:p>
            <a:r>
              <a:rPr lang="sr-Latn-ME" dirty="0" smtClean="0"/>
              <a:t>Kakav je Hamletov stav prema ženama i šta znače riječi „Slabosti ime ti je žena“?</a:t>
            </a:r>
          </a:p>
          <a:p>
            <a:r>
              <a:rPr lang="sr-Latn-ME" dirty="0" smtClean="0"/>
              <a:t>Zašto Hamlet uporno odlaže osvetu?</a:t>
            </a:r>
          </a:p>
          <a:p>
            <a:r>
              <a:rPr lang="sr-Latn-ME" dirty="0" smtClean="0"/>
              <a:t>Šta Hamletu omogućava odglumljeno ludilo?</a:t>
            </a:r>
          </a:p>
          <a:p>
            <a:r>
              <a:rPr lang="sr-Latn-ME" dirty="0"/>
              <a:t>Š</a:t>
            </a:r>
            <a:r>
              <a:rPr lang="sr-Latn-ME" dirty="0" smtClean="0"/>
              <a:t>ta Hamlet postiže „Mišolovkom“?</a:t>
            </a:r>
          </a:p>
          <a:p>
            <a:r>
              <a:rPr lang="sr-Latn-ME" dirty="0" smtClean="0"/>
              <a:t>Da li je najteža bitka sa samim sobom?</a:t>
            </a:r>
          </a:p>
          <a:p>
            <a:r>
              <a:rPr lang="sr-Latn-ME" dirty="0" smtClean="0"/>
              <a:t>Protumači riječi „Biti ili ne biti, pitanje je sad“.</a:t>
            </a:r>
          </a:p>
          <a:p>
            <a:r>
              <a:rPr lang="sr-Latn-ME" dirty="0" smtClean="0"/>
              <a:t>Protumači riječi „ Nešto je trulo u državi Danskoj“.</a:t>
            </a:r>
          </a:p>
          <a:p>
            <a:endParaRPr lang="sr-Latn-ME" dirty="0"/>
          </a:p>
          <a:p>
            <a:endParaRPr lang="sr-Latn-ME" dirty="0" smtClean="0"/>
          </a:p>
          <a:p>
            <a:endParaRPr lang="sr-Latn-ME" dirty="0"/>
          </a:p>
          <a:p>
            <a:pPr marL="45720" indent="0">
              <a:buNone/>
            </a:pPr>
            <a:endParaRPr lang="sr-Latn-ME" dirty="0" smtClean="0"/>
          </a:p>
          <a:p>
            <a:endParaRPr lang="sr-Latn-ME" dirty="0"/>
          </a:p>
          <a:p>
            <a:r>
              <a:rPr lang="en-US" dirty="0" err="1" smtClean="0"/>
              <a:t>Doma</a:t>
            </a:r>
            <a:r>
              <a:rPr lang="sr-Latn-ME" dirty="0"/>
              <a:t>ći zadatak poslati na mail :</a:t>
            </a:r>
          </a:p>
          <a:p>
            <a:pPr marL="0" indent="0">
              <a:buNone/>
            </a:pPr>
            <a:r>
              <a:rPr lang="sr-Latn-ME" dirty="0"/>
              <a:t>crnogorskijezik.domaci</a:t>
            </a:r>
            <a:r>
              <a:rPr lang="en-US" dirty="0"/>
              <a:t>@gmail.com</a:t>
            </a:r>
            <a:endParaRPr lang="sr-Latn-ME" dirty="0"/>
          </a:p>
          <a:p>
            <a:pPr marL="45720" indent="0">
              <a:buNone/>
            </a:pPr>
            <a:endParaRPr lang="en-US" dirty="0"/>
          </a:p>
        </p:txBody>
      </p:sp>
    </p:spTree>
    <p:extLst>
      <p:ext uri="{BB962C8B-B14F-4D97-AF65-F5344CB8AC3E}">
        <p14:creationId xmlns:p14="http://schemas.microsoft.com/office/powerpoint/2010/main" val="696749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dirty="0" err="1" smtClean="0"/>
              <a:t>Vilijam</a:t>
            </a:r>
            <a:r>
              <a:rPr lang="en-US" dirty="0" smtClean="0"/>
              <a:t> </a:t>
            </a:r>
            <a:r>
              <a:rPr lang="sr-Latn-ME" dirty="0" smtClean="0"/>
              <a:t>Šekspir je najveći pisac na engleskom jeziku i najveći dramski pisac svih vremena. </a:t>
            </a:r>
          </a:p>
          <a:p>
            <a:pPr marL="0" indent="0">
              <a:buNone/>
            </a:pPr>
            <a:r>
              <a:rPr lang="sr-Latn-ME" dirty="0" smtClean="0"/>
              <a:t>Rođen je u Stratfordu </a:t>
            </a:r>
            <a:r>
              <a:rPr lang="en-US" dirty="0" smtClean="0"/>
              <a:t>1564</a:t>
            </a:r>
            <a:r>
              <a:rPr lang="sr-Latn-ME" dirty="0" smtClean="0"/>
              <a:t>.</a:t>
            </a:r>
            <a:r>
              <a:rPr lang="en-US" dirty="0"/>
              <a:t> </a:t>
            </a:r>
            <a:endParaRPr lang="en-US" dirty="0" smtClean="0"/>
          </a:p>
          <a:p>
            <a:pPr marL="0" indent="0">
              <a:buNone/>
            </a:pPr>
            <a:r>
              <a:rPr lang="sr-Latn-ME" dirty="0" smtClean="0"/>
              <a:t>Njegov otac je radio u udruženju koje se brinulo o smještaju pozorišnih grupa, tako da je vrlo mlad upoznao pozorišni život. Rano se oženio i dobio troje djece. U Londonu je radio u pozorištu kao glumac i pisac,</a:t>
            </a:r>
            <a:r>
              <a:rPr lang="en-US" dirty="0" smtClean="0"/>
              <a:t> </a:t>
            </a:r>
            <a:r>
              <a:rPr lang="sr-Latn-ME" dirty="0" smtClean="0"/>
              <a:t>bio je član pozorišnih grupa, adaptirao je za pozorište dramske tekstove. Kasnije je imao i udio u vlasništvu pozorišta Glob</a:t>
            </a:r>
            <a:r>
              <a:rPr lang="en-US" dirty="0" smtClean="0"/>
              <a:t>-</a:t>
            </a:r>
            <a:r>
              <a:rPr lang="en-US" dirty="0" err="1" smtClean="0"/>
              <a:t>najpo</a:t>
            </a:r>
            <a:r>
              <a:rPr lang="sr-Latn-ME" dirty="0"/>
              <a:t>z</a:t>
            </a:r>
            <a:r>
              <a:rPr lang="en-US" dirty="0" err="1" smtClean="0"/>
              <a:t>natije</a:t>
            </a:r>
            <a:r>
              <a:rPr lang="en-US" dirty="0" smtClean="0"/>
              <a:t> </a:t>
            </a:r>
            <a:r>
              <a:rPr lang="en-US" dirty="0" err="1" smtClean="0"/>
              <a:t>londonsko</a:t>
            </a:r>
            <a:r>
              <a:rPr lang="en-US" dirty="0" smtClean="0"/>
              <a:t> </a:t>
            </a:r>
            <a:r>
              <a:rPr lang="en-US" dirty="0" err="1" smtClean="0"/>
              <a:t>pozori</a:t>
            </a:r>
            <a:r>
              <a:rPr lang="sr-Latn-ME" dirty="0" smtClean="0"/>
              <a:t>šte, koje ima istorijski značaj. </a:t>
            </a:r>
          </a:p>
          <a:p>
            <a:pPr marL="0" indent="0">
              <a:buNone/>
            </a:pPr>
            <a:r>
              <a:rPr lang="sr-Latn-ME" dirty="0" smtClean="0"/>
              <a:t>Veliki je poznavalac ljudske duše, izvrstan psiholog. Uspijeva da </a:t>
            </a:r>
            <a:r>
              <a:rPr lang="en-US" dirty="0" smtClean="0"/>
              <a:t> do</a:t>
            </a:r>
            <a:r>
              <a:rPr lang="sr-Latn-ME" dirty="0" smtClean="0"/>
              <a:t>čara čovjeka u  ljubavi, mržnj</a:t>
            </a:r>
            <a:r>
              <a:rPr lang="en-US" dirty="0" smtClean="0"/>
              <a:t>i</a:t>
            </a:r>
            <a:r>
              <a:rPr lang="sr-Latn-ME" dirty="0" smtClean="0"/>
              <a:t>, iskrenosti, laži…  Ovo je jedan od razloga zašto njegovo djelo ne gubi na aktuelnosti ni danas. Naprotiv, </a:t>
            </a:r>
            <a:r>
              <a:rPr lang="en-US" dirty="0" smtClean="0"/>
              <a:t> </a:t>
            </a:r>
            <a:r>
              <a:rPr lang="sr-Latn-ME" dirty="0" smtClean="0"/>
              <a:t>Šekspirov uticaj je toliko jak da je i u današnjem pozorištu stvar prestiža  igrati u Šekspirovim dramama.  </a:t>
            </a:r>
          </a:p>
          <a:p>
            <a:pPr marL="0" indent="0">
              <a:buNone/>
            </a:pPr>
            <a:r>
              <a:rPr lang="sr-Latn-ME" dirty="0" smtClean="0"/>
              <a:t>Pred smrt se povukao u svoj rodni grad, gdje je i preminuo </a:t>
            </a:r>
            <a:r>
              <a:rPr lang="en-US" dirty="0" smtClean="0"/>
              <a:t>1616</a:t>
            </a:r>
            <a:r>
              <a:rPr lang="sr-Latn-ME" dirty="0" smtClean="0"/>
              <a:t>.</a:t>
            </a:r>
            <a:endParaRPr lang="en-US" dirty="0"/>
          </a:p>
        </p:txBody>
      </p:sp>
    </p:spTree>
    <p:extLst>
      <p:ext uri="{BB962C8B-B14F-4D97-AF65-F5344CB8AC3E}">
        <p14:creationId xmlns:p14="http://schemas.microsoft.com/office/powerpoint/2010/main" val="115889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8640"/>
            <a:ext cx="9144000" cy="5832648"/>
          </a:xfrm>
        </p:spPr>
      </p:pic>
      <p:sp>
        <p:nvSpPr>
          <p:cNvPr id="5" name="TextBox 4"/>
          <p:cNvSpPr txBox="1"/>
          <p:nvPr/>
        </p:nvSpPr>
        <p:spPr>
          <a:xfrm>
            <a:off x="1115616" y="6021288"/>
            <a:ext cx="3416524" cy="369332"/>
          </a:xfrm>
          <a:prstGeom prst="rect">
            <a:avLst/>
          </a:prstGeom>
          <a:noFill/>
        </p:spPr>
        <p:txBody>
          <a:bodyPr wrap="square" rtlCol="0">
            <a:spAutoFit/>
          </a:bodyPr>
          <a:lstStyle/>
          <a:p>
            <a:r>
              <a:rPr lang="en-US" dirty="0" smtClean="0"/>
              <a:t>Po</a:t>
            </a:r>
            <a:r>
              <a:rPr lang="sr-Latn-ME" dirty="0" smtClean="0"/>
              <a:t>zorište </a:t>
            </a:r>
            <a:r>
              <a:rPr lang="sr-Latn-ME" i="1" dirty="0" smtClean="0"/>
              <a:t>Globe</a:t>
            </a:r>
            <a:r>
              <a:rPr lang="sr-Latn-ME" dirty="0" smtClean="0"/>
              <a:t> u Londonu</a:t>
            </a:r>
            <a:endParaRPr lang="en-US" dirty="0"/>
          </a:p>
        </p:txBody>
      </p:sp>
    </p:spTree>
    <p:extLst>
      <p:ext uri="{BB962C8B-B14F-4D97-AF65-F5344CB8AC3E}">
        <p14:creationId xmlns:p14="http://schemas.microsoft.com/office/powerpoint/2010/main" val="3317197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sr-Latn-ME" dirty="0" smtClean="0"/>
              <a:t>Nj</a:t>
            </a:r>
            <a:r>
              <a:rPr lang="en-US" dirty="0" err="1" smtClean="0"/>
              <a:t>egov</a:t>
            </a:r>
            <a:r>
              <a:rPr lang="sr-Latn-ME" dirty="0" smtClean="0"/>
              <a:t>a</a:t>
            </a:r>
            <a:r>
              <a:rPr lang="en-US" dirty="0" smtClean="0"/>
              <a:t> d</a:t>
            </a:r>
            <a:r>
              <a:rPr lang="sr-Latn-CS" dirty="0" smtClean="0"/>
              <a:t>j</a:t>
            </a:r>
            <a:r>
              <a:rPr lang="en-US" dirty="0" err="1" smtClean="0"/>
              <a:t>ela</a:t>
            </a:r>
            <a:r>
              <a:rPr lang="en-US" dirty="0" smtClean="0"/>
              <a:t> </a:t>
            </a:r>
            <a:r>
              <a:rPr lang="en-US" dirty="0" err="1" smtClean="0"/>
              <a:t>koja</a:t>
            </a:r>
            <a:r>
              <a:rPr lang="en-US" dirty="0" smtClean="0"/>
              <a:t> </a:t>
            </a:r>
            <a:r>
              <a:rPr lang="en-US" dirty="0" err="1" smtClean="0"/>
              <a:t>su</a:t>
            </a:r>
            <a:r>
              <a:rPr lang="en-US" dirty="0" smtClean="0"/>
              <a:t> </a:t>
            </a:r>
            <a:r>
              <a:rPr lang="en-US" dirty="0" err="1" smtClean="0"/>
              <a:t>sačuvana</a:t>
            </a:r>
            <a:r>
              <a:rPr lang="en-US" dirty="0" smtClean="0"/>
              <a:t> do </a:t>
            </a:r>
            <a:r>
              <a:rPr lang="en-US" dirty="0" err="1" smtClean="0"/>
              <a:t>danas</a:t>
            </a:r>
            <a:r>
              <a:rPr lang="en-US" dirty="0" smtClean="0"/>
              <a:t> </a:t>
            </a:r>
            <a:r>
              <a:rPr lang="en-US" dirty="0" err="1" smtClean="0"/>
              <a:t>sastoj</a:t>
            </a:r>
            <a:r>
              <a:rPr lang="sr-Latn-ME" dirty="0" smtClean="0"/>
              <a:t>e</a:t>
            </a:r>
            <a:r>
              <a:rPr lang="en-US" dirty="0" smtClean="0"/>
              <a:t> se od 38 </a:t>
            </a:r>
            <a:r>
              <a:rPr lang="en-US" dirty="0" err="1" smtClean="0"/>
              <a:t>pozorišnih</a:t>
            </a:r>
            <a:r>
              <a:rPr lang="en-US" dirty="0" smtClean="0"/>
              <a:t> </a:t>
            </a:r>
            <a:r>
              <a:rPr lang="en-US" dirty="0" err="1" smtClean="0"/>
              <a:t>komada</a:t>
            </a:r>
            <a:r>
              <a:rPr lang="en-US" dirty="0" smtClean="0"/>
              <a:t>, 154 </a:t>
            </a:r>
            <a:r>
              <a:rPr lang="en-US" dirty="0" err="1" smtClean="0"/>
              <a:t>soneta</a:t>
            </a:r>
            <a:r>
              <a:rPr lang="en-US" dirty="0" smtClean="0"/>
              <a:t>, dv</a:t>
            </a:r>
            <a:r>
              <a:rPr lang="sr-Latn-CS" dirty="0" smtClean="0"/>
              <a:t>ij</a:t>
            </a:r>
            <a:r>
              <a:rPr lang="en-US" dirty="0" smtClean="0"/>
              <a:t>e </a:t>
            </a:r>
            <a:r>
              <a:rPr lang="en-US" dirty="0" err="1" smtClean="0"/>
              <a:t>duge</a:t>
            </a:r>
            <a:r>
              <a:rPr lang="en-US" dirty="0" smtClean="0"/>
              <a:t> </a:t>
            </a:r>
            <a:r>
              <a:rPr lang="en-US" dirty="0" err="1" smtClean="0"/>
              <a:t>narativne</a:t>
            </a:r>
            <a:r>
              <a:rPr lang="en-US" dirty="0" smtClean="0"/>
              <a:t> i </a:t>
            </a:r>
            <a:r>
              <a:rPr lang="en-US" dirty="0" err="1" smtClean="0"/>
              <a:t>nekoliko</a:t>
            </a:r>
            <a:r>
              <a:rPr lang="en-US" dirty="0" smtClean="0"/>
              <a:t> </a:t>
            </a:r>
            <a:r>
              <a:rPr lang="en-US" dirty="0" err="1" smtClean="0"/>
              <a:t>drugih</a:t>
            </a:r>
            <a:r>
              <a:rPr lang="en-US" dirty="0" smtClean="0"/>
              <a:t> </a:t>
            </a:r>
            <a:r>
              <a:rPr lang="en-US" dirty="0" err="1" smtClean="0"/>
              <a:t>poema</a:t>
            </a:r>
            <a:r>
              <a:rPr lang="sr-Latn-ME" dirty="0" smtClean="0"/>
              <a:t>.</a:t>
            </a:r>
          </a:p>
          <a:p>
            <a:r>
              <a:rPr lang="sr-Latn-ME" dirty="0" smtClean="0"/>
              <a:t>Poeme </a:t>
            </a:r>
            <a:r>
              <a:rPr lang="sr-Latn-ME" i="1" dirty="0" smtClean="0"/>
              <a:t>Venera i Adonis </a:t>
            </a:r>
            <a:r>
              <a:rPr lang="sr-Latn-ME" dirty="0"/>
              <a:t>,</a:t>
            </a:r>
            <a:r>
              <a:rPr lang="sr-Latn-ME" dirty="0" smtClean="0"/>
              <a:t> </a:t>
            </a:r>
            <a:r>
              <a:rPr lang="sr-Latn-ME" i="1" dirty="0" smtClean="0"/>
              <a:t>Otmica Lukrecije </a:t>
            </a:r>
            <a:r>
              <a:rPr lang="sr-Latn-ME" dirty="0" smtClean="0"/>
              <a:t>i </a:t>
            </a:r>
            <a:r>
              <a:rPr lang="sr-Latn-ME" i="1" dirty="0" smtClean="0"/>
              <a:t>Sonete </a:t>
            </a:r>
            <a:r>
              <a:rPr lang="sr-Latn-ME" dirty="0" smtClean="0"/>
              <a:t>osigurale bi mu visoko mjesto u istoriji engleske književnosti i da nije ništa drugo napisao.</a:t>
            </a:r>
            <a:endParaRPr lang="en-US" dirty="0" smtClean="0"/>
          </a:p>
          <a:p>
            <a:r>
              <a:rPr lang="sr-Latn-ME" dirty="0" smtClean="0"/>
              <a:t> Njegovi soneti su toliko uticajni da se jedan sonetni oblik sastavljen od  tri katrena i jednog dvostiha, danas u teoriji književnosti naziva „elizabetanski“ ili „Šekspirov sonet“</a:t>
            </a:r>
            <a:endParaRPr lang="en-US" i="1" dirty="0" smtClean="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4642583"/>
            <a:ext cx="6120680" cy="2192644"/>
          </a:xfrm>
          <a:prstGeom prst="rect">
            <a:avLst/>
          </a:prstGeom>
        </p:spPr>
      </p:pic>
    </p:spTree>
    <p:extLst>
      <p:ext uri="{BB962C8B-B14F-4D97-AF65-F5344CB8AC3E}">
        <p14:creationId xmlns:p14="http://schemas.microsoft.com/office/powerpoint/2010/main" val="4056608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err="1"/>
              <a:t>N</a:t>
            </a:r>
            <a:r>
              <a:rPr lang="en-US" dirty="0" err="1" smtClean="0"/>
              <a:t>apredak</a:t>
            </a:r>
            <a:r>
              <a:rPr lang="en-US" dirty="0" smtClean="0"/>
              <a:t> </a:t>
            </a:r>
            <a:r>
              <a:rPr lang="en-US" dirty="0" err="1" smtClean="0"/>
              <a:t>Engleske</a:t>
            </a:r>
            <a:r>
              <a:rPr lang="en-US" dirty="0" smtClean="0"/>
              <a:t> </a:t>
            </a:r>
            <a:r>
              <a:rPr lang="en-US" dirty="0" err="1" smtClean="0"/>
              <a:t>za</a:t>
            </a:r>
            <a:r>
              <a:rPr lang="en-US" dirty="0" smtClean="0"/>
              <a:t> </a:t>
            </a:r>
            <a:r>
              <a:rPr lang="en-US" dirty="0" err="1" smtClean="0"/>
              <a:t>vrijeme</a:t>
            </a:r>
            <a:r>
              <a:rPr lang="en-US" dirty="0" smtClean="0"/>
              <a:t> </a:t>
            </a:r>
            <a:r>
              <a:rPr lang="en-US" dirty="0" err="1" smtClean="0"/>
              <a:t>vladavine</a:t>
            </a:r>
            <a:r>
              <a:rPr lang="en-US" dirty="0" smtClean="0"/>
              <a:t> </a:t>
            </a:r>
            <a:r>
              <a:rPr lang="en-US" dirty="0" err="1" smtClean="0"/>
              <a:t>kraljice</a:t>
            </a:r>
            <a:r>
              <a:rPr lang="en-US" dirty="0" smtClean="0"/>
              <a:t> </a:t>
            </a:r>
            <a:r>
              <a:rPr lang="en-US" dirty="0" err="1" smtClean="0"/>
              <a:t>Elizabete</a:t>
            </a:r>
            <a:r>
              <a:rPr lang="en-US" dirty="0" smtClean="0"/>
              <a:t> I je bio </a:t>
            </a:r>
            <a:r>
              <a:rPr lang="en-US" dirty="0" err="1" smtClean="0"/>
              <a:t>toliki</a:t>
            </a:r>
            <a:r>
              <a:rPr lang="en-US" dirty="0" smtClean="0"/>
              <a:t> da se </a:t>
            </a:r>
            <a:r>
              <a:rPr lang="en-US" dirty="0" err="1" smtClean="0"/>
              <a:t>taj</a:t>
            </a:r>
            <a:r>
              <a:rPr lang="en-US" dirty="0" smtClean="0"/>
              <a:t> period </a:t>
            </a:r>
            <a:r>
              <a:rPr lang="en-US" dirty="0" err="1" smtClean="0"/>
              <a:t>naziva-elizabetansko</a:t>
            </a:r>
            <a:r>
              <a:rPr lang="en-US" dirty="0" smtClean="0"/>
              <a:t> </a:t>
            </a:r>
            <a:r>
              <a:rPr lang="en-US" dirty="0" err="1" smtClean="0"/>
              <a:t>doba</a:t>
            </a:r>
            <a:r>
              <a:rPr lang="en-US" dirty="0" smtClean="0"/>
              <a:t>. </a:t>
            </a:r>
            <a:r>
              <a:rPr lang="en-US" dirty="0" err="1" smtClean="0"/>
              <a:t>Pozori</a:t>
            </a:r>
            <a:r>
              <a:rPr lang="sr-Latn-ME" dirty="0"/>
              <a:t>š</a:t>
            </a:r>
            <a:r>
              <a:rPr lang="en-US" dirty="0" err="1" smtClean="0"/>
              <a:t>te</a:t>
            </a:r>
            <a:r>
              <a:rPr lang="en-US" dirty="0" smtClean="0"/>
              <a:t> u </a:t>
            </a:r>
            <a:r>
              <a:rPr lang="en-US" dirty="0" err="1" smtClean="0"/>
              <a:t>ovom</a:t>
            </a:r>
            <a:r>
              <a:rPr lang="en-US" dirty="0" smtClean="0"/>
              <a:t> </a:t>
            </a:r>
            <a:r>
              <a:rPr lang="en-US" dirty="0" err="1" smtClean="0"/>
              <a:t>periodu</a:t>
            </a:r>
            <a:r>
              <a:rPr lang="en-US" dirty="0" smtClean="0"/>
              <a:t> do</a:t>
            </a:r>
            <a:r>
              <a:rPr lang="sr-Latn-ME" dirty="0" smtClean="0"/>
              <a:t>življava svoj puni procvat, postaje osnovni vid zabave za ljude svih klasnih grupa.</a:t>
            </a:r>
            <a:endParaRPr lang="en-US" dirty="0"/>
          </a:p>
        </p:txBody>
      </p:sp>
      <p:sp>
        <p:nvSpPr>
          <p:cNvPr id="3" name="Title 2"/>
          <p:cNvSpPr>
            <a:spLocks noGrp="1"/>
          </p:cNvSpPr>
          <p:nvPr>
            <p:ph type="title"/>
          </p:nvPr>
        </p:nvSpPr>
        <p:spPr/>
        <p:txBody>
          <a:bodyPr/>
          <a:lstStyle/>
          <a:p>
            <a:r>
              <a:rPr lang="en-US" dirty="0" err="1" smtClean="0"/>
              <a:t>Elizabetanska</a:t>
            </a:r>
            <a:r>
              <a:rPr lang="en-US" dirty="0" smtClean="0"/>
              <a:t> drama</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3068960"/>
            <a:ext cx="5652198" cy="3672408"/>
          </a:xfrm>
          <a:prstGeom prst="rect">
            <a:avLst/>
          </a:prstGeom>
        </p:spPr>
      </p:pic>
    </p:spTree>
    <p:extLst>
      <p:ext uri="{BB962C8B-B14F-4D97-AF65-F5344CB8AC3E}">
        <p14:creationId xmlns:p14="http://schemas.microsoft.com/office/powerpoint/2010/main" val="1702797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sr-Latn-ME" dirty="0" smtClean="0"/>
              <a:t>Šekspirove drame se mogu podijeliti na:</a:t>
            </a:r>
          </a:p>
          <a:p>
            <a:r>
              <a:rPr lang="sr-Latn-ME" dirty="0" smtClean="0">
                <a:solidFill>
                  <a:schemeClr val="accent2">
                    <a:lumMod val="75000"/>
                  </a:schemeClr>
                </a:solidFill>
              </a:rPr>
              <a:t>Istorijske</a:t>
            </a:r>
            <a:r>
              <a:rPr lang="sr-Latn-ME" dirty="0" smtClean="0"/>
              <a:t>: Kralj Henri VI, Kralj Ričard III, Kralj Ričard II, Kralj Džon, Kralj Henri IV, Kralj Henri V, Kralj Henri VIII.</a:t>
            </a:r>
          </a:p>
          <a:p>
            <a:r>
              <a:rPr lang="sr-Latn-ME" dirty="0" smtClean="0">
                <a:solidFill>
                  <a:srgbClr val="002060"/>
                </a:solidFill>
              </a:rPr>
              <a:t>Tragedije</a:t>
            </a:r>
            <a:r>
              <a:rPr lang="sr-Latn-ME" dirty="0" smtClean="0"/>
              <a:t>: Romeo i Julija, Hamlet, Otelo, Magbet, Julije Cezar, Antonije i Kleopatra, Koriolan, Kralj Lir, Timon Atinjanin...</a:t>
            </a:r>
          </a:p>
          <a:p>
            <a:r>
              <a:rPr lang="sr-Latn-ME" dirty="0" smtClean="0">
                <a:solidFill>
                  <a:srgbClr val="00B050"/>
                </a:solidFill>
              </a:rPr>
              <a:t>Komedije</a:t>
            </a:r>
            <a:r>
              <a:rPr lang="sr-Latn-ME" dirty="0" smtClean="0"/>
              <a:t>: San ljetnje noći, Mletački trgovac, Ukroćena goropad, Vesele žene vindzorske, Sve je dobro što se dobro svrši, Komedija zablude, Kako vam drago, Uzaludni ljubavni trud...</a:t>
            </a:r>
          </a:p>
          <a:p>
            <a:endParaRPr lang="en-US" dirty="0"/>
          </a:p>
        </p:txBody>
      </p:sp>
    </p:spTree>
    <p:extLst>
      <p:ext uri="{BB962C8B-B14F-4D97-AF65-F5344CB8AC3E}">
        <p14:creationId xmlns:p14="http://schemas.microsoft.com/office/powerpoint/2010/main" val="167641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sr-Latn-ME" dirty="0"/>
              <a:t>Drama je vrlo karakteristične strukture i potrebno je strogo poštovati zakone o jedinstvu  u drami:</a:t>
            </a:r>
            <a:endParaRPr lang="en-US" dirty="0"/>
          </a:p>
          <a:p>
            <a:pPr marL="0" lvl="0" indent="0">
              <a:buNone/>
            </a:pPr>
            <a:r>
              <a:rPr lang="sr-Latn-ME" dirty="0"/>
              <a:t>     </a:t>
            </a:r>
            <a:endParaRPr lang="en-US" dirty="0" smtClean="0"/>
          </a:p>
          <a:p>
            <a:pPr marL="0" lvl="0" indent="0">
              <a:buNone/>
            </a:pPr>
            <a:endParaRPr lang="en-US" dirty="0"/>
          </a:p>
          <a:p>
            <a:pPr marL="0" lvl="0" indent="0">
              <a:buNone/>
            </a:pPr>
            <a:r>
              <a:rPr lang="en-US" dirty="0" smtClean="0"/>
              <a:t>     </a:t>
            </a:r>
            <a:r>
              <a:rPr lang="sr-Latn-ME" dirty="0" smtClean="0">
                <a:solidFill>
                  <a:srgbClr val="FF0000"/>
                </a:solidFill>
              </a:rPr>
              <a:t>jedinstvo </a:t>
            </a:r>
            <a:r>
              <a:rPr lang="sr-Latn-ME" dirty="0">
                <a:solidFill>
                  <a:srgbClr val="FF0000"/>
                </a:solidFill>
              </a:rPr>
              <a:t>radnje</a:t>
            </a:r>
            <a:endParaRPr lang="en-US" dirty="0">
              <a:solidFill>
                <a:srgbClr val="FF0000"/>
              </a:solidFill>
            </a:endParaRPr>
          </a:p>
          <a:p>
            <a:pPr marL="0" lvl="0" indent="0">
              <a:buNone/>
            </a:pPr>
            <a:r>
              <a:rPr lang="sr-Latn-ME" dirty="0">
                <a:solidFill>
                  <a:srgbClr val="00B050"/>
                </a:solidFill>
              </a:rPr>
              <a:t>     </a:t>
            </a:r>
            <a:r>
              <a:rPr lang="en-US" dirty="0" smtClean="0">
                <a:solidFill>
                  <a:srgbClr val="00B050"/>
                </a:solidFill>
              </a:rPr>
              <a:t>                                       </a:t>
            </a:r>
            <a:r>
              <a:rPr lang="sr-Latn-ME" dirty="0" smtClean="0">
                <a:solidFill>
                  <a:srgbClr val="00B050"/>
                </a:solidFill>
              </a:rPr>
              <a:t> </a:t>
            </a:r>
            <a:r>
              <a:rPr lang="sr-Latn-ME" dirty="0">
                <a:solidFill>
                  <a:srgbClr val="00B050"/>
                </a:solidFill>
              </a:rPr>
              <a:t>jedinstvo mjesta</a:t>
            </a:r>
            <a:endParaRPr lang="en-US" dirty="0">
              <a:solidFill>
                <a:srgbClr val="00B050"/>
              </a:solidFill>
            </a:endParaRPr>
          </a:p>
          <a:p>
            <a:pPr marL="0" lvl="0" indent="0">
              <a:buNone/>
            </a:pPr>
            <a:r>
              <a:rPr lang="sr-Latn-ME" dirty="0">
                <a:solidFill>
                  <a:srgbClr val="FFC000"/>
                </a:solidFill>
              </a:rPr>
              <a:t>      jedinstvo vremena.</a:t>
            </a:r>
            <a:endParaRPr lang="en-US" dirty="0">
              <a:solidFill>
                <a:srgbClr val="FFC000"/>
              </a:solidFill>
            </a:endParaRPr>
          </a:p>
          <a:p>
            <a:endParaRPr lang="en-US" dirty="0">
              <a:solidFill>
                <a:srgbClr val="FFC000"/>
              </a:solidFill>
            </a:endParaRPr>
          </a:p>
        </p:txBody>
      </p:sp>
    </p:spTree>
    <p:extLst>
      <p:ext uri="{BB962C8B-B14F-4D97-AF65-F5344CB8AC3E}">
        <p14:creationId xmlns:p14="http://schemas.microsoft.com/office/powerpoint/2010/main" val="394166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 calcmode="lin" valueType="num">
                                      <p:cBhvr additive="base">
                                        <p:cTn id="10"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 calcmode="lin" valueType="num">
                                      <p:cBhvr additive="base">
                                        <p:cTn id="1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435280" cy="5865515"/>
          </a:xfrm>
        </p:spPr>
        <p:txBody>
          <a:bodyPr>
            <a:normAutofit fontScale="25000" lnSpcReduction="20000"/>
          </a:bodyPr>
          <a:lstStyle/>
          <a:p>
            <a:pPr marL="0" indent="0">
              <a:buNone/>
            </a:pPr>
            <a:r>
              <a:rPr lang="sr-Latn-ME" sz="8000" dirty="0"/>
              <a:t>Drama je vrlo karakteristične strukture i potrebno je strogo poštovati zakone o jedinstvu  u drami:</a:t>
            </a:r>
            <a:endParaRPr lang="en-US" sz="8000" dirty="0"/>
          </a:p>
          <a:p>
            <a:pPr marL="0" lvl="0" indent="0">
              <a:buNone/>
            </a:pPr>
            <a:r>
              <a:rPr lang="sr-Latn-ME" sz="8000" dirty="0" smtClean="0"/>
              <a:t>      jedinstvo </a:t>
            </a:r>
            <a:r>
              <a:rPr lang="sr-Latn-ME" sz="8000" dirty="0"/>
              <a:t>radnje</a:t>
            </a:r>
            <a:endParaRPr lang="en-US" sz="8000" dirty="0"/>
          </a:p>
          <a:p>
            <a:pPr marL="0" lvl="0" indent="0">
              <a:buNone/>
            </a:pPr>
            <a:r>
              <a:rPr lang="sr-Latn-ME" sz="8000" dirty="0" smtClean="0"/>
              <a:t>      jedinstvo </a:t>
            </a:r>
            <a:r>
              <a:rPr lang="sr-Latn-ME" sz="8000" dirty="0"/>
              <a:t>mjesta</a:t>
            </a:r>
            <a:endParaRPr lang="en-US" sz="8000" dirty="0"/>
          </a:p>
          <a:p>
            <a:pPr marL="0" lvl="0" indent="0">
              <a:buNone/>
            </a:pPr>
            <a:r>
              <a:rPr lang="sr-Latn-ME" sz="8000" dirty="0" smtClean="0"/>
              <a:t>    </a:t>
            </a:r>
            <a:endParaRPr lang="en-US" sz="8000" dirty="0"/>
          </a:p>
          <a:p>
            <a:pPr marL="0" indent="0">
              <a:buNone/>
            </a:pPr>
            <a:r>
              <a:rPr lang="sr-Latn-ME" sz="8000" dirty="0"/>
              <a:t>Drama se temelji na </a:t>
            </a:r>
            <a:r>
              <a:rPr lang="sr-Latn-ME" sz="8000" dirty="0" smtClean="0"/>
              <a:t>sukobu</a:t>
            </a:r>
            <a:r>
              <a:rPr lang="en-US" sz="8000" dirty="0" smtClean="0"/>
              <a:t> </a:t>
            </a:r>
            <a:r>
              <a:rPr lang="en-US" sz="8000" dirty="0" err="1" smtClean="0"/>
              <a:t>koji</a:t>
            </a:r>
            <a:r>
              <a:rPr lang="en-US" sz="8000" dirty="0" smtClean="0"/>
              <a:t> </a:t>
            </a:r>
            <a:r>
              <a:rPr lang="sr-Latn-ME" sz="8000" dirty="0" smtClean="0"/>
              <a:t>se na kraju razrješava. </a:t>
            </a:r>
            <a:r>
              <a:rPr lang="sr-Latn-ME" sz="8000" dirty="0"/>
              <a:t>Radnja u drami mora biti sažeta i imati čvrsto jedinstvo, kao i ujednačen tok.</a:t>
            </a:r>
            <a:endParaRPr lang="en-US" sz="8000" dirty="0"/>
          </a:p>
          <a:p>
            <a:pPr marL="0" indent="0">
              <a:buNone/>
            </a:pPr>
            <a:r>
              <a:rPr lang="en-US" sz="8000" dirty="0" err="1" smtClean="0"/>
              <a:t>Sukob</a:t>
            </a:r>
            <a:r>
              <a:rPr lang="en-US" sz="8000" dirty="0" smtClean="0"/>
              <a:t> </a:t>
            </a:r>
            <a:r>
              <a:rPr lang="en-US" sz="8000" dirty="0"/>
              <a:t>u </a:t>
            </a:r>
            <a:r>
              <a:rPr lang="en-US" sz="8000" dirty="0" err="1"/>
              <a:t>drami</a:t>
            </a:r>
            <a:r>
              <a:rPr lang="en-US" sz="8000" dirty="0"/>
              <a:t> u </a:t>
            </a:r>
            <a:r>
              <a:rPr lang="en-US" sz="8000" dirty="0" err="1" smtClean="0"/>
              <a:t>konst</a:t>
            </a:r>
            <a:r>
              <a:rPr lang="sr-Latn-ME" sz="8000" dirty="0" smtClean="0"/>
              <a:t>antnom</a:t>
            </a:r>
            <a:r>
              <a:rPr lang="en-US" sz="8000" dirty="0" smtClean="0"/>
              <a:t> </a:t>
            </a:r>
            <a:r>
              <a:rPr lang="en-US" sz="8000" dirty="0"/>
              <a:t>je </a:t>
            </a:r>
            <a:r>
              <a:rPr lang="en-US" sz="8000" dirty="0" err="1"/>
              <a:t>porastu</a:t>
            </a:r>
            <a:r>
              <a:rPr lang="en-US" sz="8000" dirty="0"/>
              <a:t> </a:t>
            </a:r>
            <a:r>
              <a:rPr lang="en-US" sz="8000" dirty="0" err="1"/>
              <a:t>sve</a:t>
            </a:r>
            <a:r>
              <a:rPr lang="en-US" sz="8000" dirty="0"/>
              <a:t> do </a:t>
            </a:r>
            <a:r>
              <a:rPr lang="en-US" sz="8000" dirty="0" err="1"/>
              <a:t>preokreta</a:t>
            </a:r>
            <a:r>
              <a:rPr lang="en-US" sz="8000" dirty="0"/>
              <a:t>, </a:t>
            </a:r>
            <a:r>
              <a:rPr lang="en-US" sz="8000" dirty="0" err="1"/>
              <a:t>odnosno</a:t>
            </a:r>
            <a:r>
              <a:rPr lang="en-US" sz="8000" dirty="0"/>
              <a:t> </a:t>
            </a:r>
            <a:r>
              <a:rPr lang="en-US" sz="8000" dirty="0" err="1"/>
              <a:t>peripetije</a:t>
            </a:r>
            <a:r>
              <a:rPr lang="en-US" sz="8000" dirty="0"/>
              <a:t>, </a:t>
            </a:r>
            <a:r>
              <a:rPr lang="en-US" sz="8000" dirty="0" err="1"/>
              <a:t>kada</a:t>
            </a:r>
            <a:r>
              <a:rPr lang="en-US" sz="8000" dirty="0"/>
              <a:t> </a:t>
            </a:r>
            <a:r>
              <a:rPr lang="en-US" sz="8000" dirty="0" err="1"/>
              <a:t>dramska</a:t>
            </a:r>
            <a:r>
              <a:rPr lang="en-US" sz="8000" dirty="0"/>
              <a:t> </a:t>
            </a:r>
            <a:r>
              <a:rPr lang="en-US" sz="8000" dirty="0" err="1"/>
              <a:t>situacija</a:t>
            </a:r>
            <a:r>
              <a:rPr lang="en-US" sz="8000" dirty="0"/>
              <a:t> </a:t>
            </a:r>
            <a:r>
              <a:rPr lang="en-US" sz="8000" dirty="0" err="1"/>
              <a:t>nalaže</a:t>
            </a:r>
            <a:r>
              <a:rPr lang="en-US" sz="8000" dirty="0"/>
              <a:t> da </a:t>
            </a:r>
            <a:r>
              <a:rPr lang="en-US" sz="8000" dirty="0" err="1"/>
              <a:t>glavni</a:t>
            </a:r>
            <a:r>
              <a:rPr lang="en-US" sz="8000" dirty="0"/>
              <a:t> </a:t>
            </a:r>
            <a:r>
              <a:rPr lang="en-US" sz="8000" dirty="0" err="1"/>
              <a:t>lik</a:t>
            </a:r>
            <a:r>
              <a:rPr lang="en-US" sz="8000" dirty="0"/>
              <a:t> </a:t>
            </a:r>
            <a:r>
              <a:rPr lang="en-US" sz="8000" dirty="0" err="1"/>
              <a:t>pobjeđuje</a:t>
            </a:r>
            <a:r>
              <a:rPr lang="en-US" sz="8000" dirty="0"/>
              <a:t> </a:t>
            </a:r>
            <a:r>
              <a:rPr lang="en-US" sz="8000" dirty="0" err="1"/>
              <a:t>ili</a:t>
            </a:r>
            <a:r>
              <a:rPr lang="en-US" sz="8000" dirty="0"/>
              <a:t> </a:t>
            </a:r>
            <a:r>
              <a:rPr lang="en-US" sz="8000" dirty="0" err="1"/>
              <a:t>gubi</a:t>
            </a:r>
            <a:r>
              <a:rPr lang="en-US" sz="8000" dirty="0"/>
              <a:t> u </a:t>
            </a:r>
            <a:r>
              <a:rPr lang="en-US" sz="8000" dirty="0" err="1"/>
              <a:t>odnosu</a:t>
            </a:r>
            <a:r>
              <a:rPr lang="en-US" sz="8000" dirty="0"/>
              <a:t> </a:t>
            </a:r>
            <a:r>
              <a:rPr lang="en-US" sz="8000" dirty="0" err="1"/>
              <a:t>na</a:t>
            </a:r>
            <a:r>
              <a:rPr lang="en-US" sz="8000" dirty="0"/>
              <a:t> </a:t>
            </a:r>
            <a:r>
              <a:rPr lang="en-US" sz="8000" dirty="0" err="1"/>
              <a:t>druge</a:t>
            </a:r>
            <a:r>
              <a:rPr lang="en-US" sz="8000" dirty="0"/>
              <a:t> </a:t>
            </a:r>
            <a:r>
              <a:rPr lang="en-US" sz="8000" dirty="0" err="1"/>
              <a:t>ili</a:t>
            </a:r>
            <a:r>
              <a:rPr lang="en-US" sz="8000" dirty="0"/>
              <a:t> </a:t>
            </a:r>
            <a:r>
              <a:rPr lang="en-US" sz="8000" dirty="0" err="1"/>
              <a:t>samoga</a:t>
            </a:r>
            <a:r>
              <a:rPr lang="en-US" sz="8000" dirty="0"/>
              <a:t> </a:t>
            </a:r>
            <a:r>
              <a:rPr lang="en-US" sz="8000" dirty="0" err="1"/>
              <a:t>sebe</a:t>
            </a:r>
            <a:r>
              <a:rPr lang="en-US" sz="8000" dirty="0"/>
              <a:t>. </a:t>
            </a:r>
            <a:endParaRPr lang="en-US" sz="8000" dirty="0" smtClean="0"/>
          </a:p>
          <a:p>
            <a:pPr marL="0" indent="0">
              <a:buNone/>
            </a:pPr>
            <a:r>
              <a:rPr lang="en-US" sz="8000" dirty="0" err="1"/>
              <a:t>Glavni</a:t>
            </a:r>
            <a:r>
              <a:rPr lang="en-US" sz="8000" dirty="0"/>
              <a:t> </a:t>
            </a:r>
            <a:r>
              <a:rPr lang="en-US" sz="8000" dirty="0" err="1" smtClean="0"/>
              <a:t>oblici</a:t>
            </a:r>
            <a:r>
              <a:rPr lang="en-US" sz="8000" dirty="0" smtClean="0"/>
              <a:t>  </a:t>
            </a:r>
            <a:r>
              <a:rPr lang="en-US" sz="8000" dirty="0" err="1"/>
              <a:t>kazivanja</a:t>
            </a:r>
            <a:r>
              <a:rPr lang="en-US" sz="8000" dirty="0"/>
              <a:t> u </a:t>
            </a:r>
            <a:r>
              <a:rPr lang="en-US" sz="8000" dirty="0" err="1"/>
              <a:t>drami</a:t>
            </a:r>
            <a:r>
              <a:rPr lang="en-US" sz="8000" dirty="0"/>
              <a:t> </a:t>
            </a:r>
            <a:r>
              <a:rPr lang="en-US" sz="8000" dirty="0" err="1" smtClean="0"/>
              <a:t>su</a:t>
            </a:r>
            <a:r>
              <a:rPr lang="en-US" sz="8000" dirty="0" smtClean="0"/>
              <a:t> </a:t>
            </a:r>
            <a:r>
              <a:rPr lang="en-US" sz="8000" dirty="0" err="1" smtClean="0"/>
              <a:t>dijalog</a:t>
            </a:r>
            <a:r>
              <a:rPr lang="en-US" sz="8000" dirty="0" smtClean="0"/>
              <a:t> i monolog. </a:t>
            </a:r>
            <a:r>
              <a:rPr lang="en-US" sz="8000" dirty="0" err="1" smtClean="0"/>
              <a:t>Dijalog</a:t>
            </a:r>
            <a:r>
              <a:rPr lang="en-US" sz="8000" dirty="0" smtClean="0"/>
              <a:t> je </a:t>
            </a:r>
            <a:r>
              <a:rPr lang="en-US" sz="8000" dirty="0" err="1" smtClean="0"/>
              <a:t>razgovor</a:t>
            </a:r>
            <a:r>
              <a:rPr lang="en-US" sz="8000" dirty="0" smtClean="0"/>
              <a:t> </a:t>
            </a:r>
            <a:r>
              <a:rPr lang="en-US" sz="8000" dirty="0" err="1"/>
              <a:t>između</a:t>
            </a:r>
            <a:r>
              <a:rPr lang="en-US" sz="8000" dirty="0"/>
              <a:t> </a:t>
            </a:r>
            <a:r>
              <a:rPr lang="en-US" sz="8000" dirty="0" err="1"/>
              <a:t>dva</a:t>
            </a:r>
            <a:r>
              <a:rPr lang="en-US" sz="8000" dirty="0"/>
              <a:t> </a:t>
            </a:r>
            <a:r>
              <a:rPr lang="en-US" sz="8000" dirty="0" err="1"/>
              <a:t>ili</a:t>
            </a:r>
            <a:r>
              <a:rPr lang="en-US" sz="8000" dirty="0"/>
              <a:t> </a:t>
            </a:r>
            <a:r>
              <a:rPr lang="en-US" sz="8000" dirty="0" err="1" smtClean="0"/>
              <a:t>više</a:t>
            </a:r>
            <a:r>
              <a:rPr lang="sr-Latn-ME" sz="8000" dirty="0" smtClean="0"/>
              <a:t> lica.</a:t>
            </a:r>
            <a:r>
              <a:rPr lang="en-US" sz="8000" dirty="0" smtClean="0"/>
              <a:t> U </a:t>
            </a:r>
            <a:r>
              <a:rPr lang="en-US" sz="8000" dirty="0" err="1" smtClean="0"/>
              <a:t>monlogu</a:t>
            </a:r>
            <a:r>
              <a:rPr lang="en-US" sz="8000" dirty="0" smtClean="0"/>
              <a:t> </a:t>
            </a:r>
            <a:r>
              <a:rPr lang="en-US" sz="8000" dirty="0"/>
              <a:t>je </a:t>
            </a:r>
            <a:r>
              <a:rPr lang="en-US" sz="8000" dirty="0" err="1"/>
              <a:t>često</a:t>
            </a:r>
            <a:r>
              <a:rPr lang="en-US" sz="8000" dirty="0"/>
              <a:t> </a:t>
            </a:r>
            <a:r>
              <a:rPr lang="en-US" sz="8000" dirty="0" err="1"/>
              <a:t>naglašena</a:t>
            </a:r>
            <a:r>
              <a:rPr lang="en-US" sz="8000" dirty="0"/>
              <a:t> </a:t>
            </a:r>
            <a:r>
              <a:rPr lang="en-US" sz="8000" dirty="0" err="1"/>
              <a:t>filozofska</a:t>
            </a:r>
            <a:r>
              <a:rPr lang="en-US" sz="8000" dirty="0"/>
              <a:t> </a:t>
            </a:r>
            <a:r>
              <a:rPr lang="en-US" sz="8000" dirty="0" err="1"/>
              <a:t>strana</a:t>
            </a:r>
            <a:r>
              <a:rPr lang="en-US" sz="8000" dirty="0"/>
              <a:t> </a:t>
            </a:r>
            <a:r>
              <a:rPr lang="en-US" sz="8000" dirty="0" err="1"/>
              <a:t>dramskog</a:t>
            </a:r>
            <a:r>
              <a:rPr lang="en-US" sz="8000" dirty="0"/>
              <a:t> </a:t>
            </a:r>
            <a:r>
              <a:rPr lang="en-US" sz="8000" dirty="0" err="1"/>
              <a:t>karaktera</a:t>
            </a:r>
            <a:r>
              <a:rPr lang="en-US" sz="8000" dirty="0"/>
              <a:t>, </a:t>
            </a:r>
            <a:r>
              <a:rPr lang="en-US" sz="8000" dirty="0" err="1"/>
              <a:t>njegova</a:t>
            </a:r>
            <a:r>
              <a:rPr lang="en-US" sz="8000" dirty="0"/>
              <a:t> </a:t>
            </a:r>
            <a:r>
              <a:rPr lang="en-US" sz="8000" dirty="0" err="1"/>
              <a:t>duboka</a:t>
            </a:r>
            <a:r>
              <a:rPr lang="en-US" sz="8000" dirty="0"/>
              <a:t> </a:t>
            </a:r>
            <a:r>
              <a:rPr lang="en-US" sz="8000" dirty="0" err="1"/>
              <a:t>zamišljenost</a:t>
            </a:r>
            <a:r>
              <a:rPr lang="en-US" sz="8000" dirty="0"/>
              <a:t> </a:t>
            </a:r>
            <a:r>
              <a:rPr lang="en-US" sz="8000" dirty="0" err="1"/>
              <a:t>nad</a:t>
            </a:r>
            <a:r>
              <a:rPr lang="en-US" sz="8000" dirty="0"/>
              <a:t> </a:t>
            </a:r>
            <a:r>
              <a:rPr lang="en-US" sz="8000" dirty="0" err="1"/>
              <a:t>problemom</a:t>
            </a:r>
            <a:r>
              <a:rPr lang="en-US" sz="8000" dirty="0"/>
              <a:t>. </a:t>
            </a:r>
            <a:endParaRPr lang="en-US" sz="8000" dirty="0" smtClean="0"/>
          </a:p>
          <a:p>
            <a:pPr marL="0" indent="0">
              <a:buNone/>
            </a:pPr>
            <a:r>
              <a:rPr lang="sr-Latn-ME" sz="8000" dirty="0" smtClean="0"/>
              <a:t>Drama </a:t>
            </a:r>
            <a:r>
              <a:rPr lang="sr-Latn-ME" sz="8000" dirty="0"/>
              <a:t>se prema temi i ideji dijeli na tri osnovne književne </a:t>
            </a:r>
            <a:r>
              <a:rPr lang="sr-Latn-ME" sz="8000" dirty="0" smtClean="0"/>
              <a:t>vrste:</a:t>
            </a:r>
            <a:endParaRPr lang="en-US" sz="8000" dirty="0" smtClean="0"/>
          </a:p>
          <a:p>
            <a:pPr marL="0" indent="0">
              <a:buNone/>
            </a:pPr>
            <a:r>
              <a:rPr lang="sr-Latn-ME" sz="8000" b="1" u="sng" dirty="0"/>
              <a:t>t</a:t>
            </a:r>
            <a:r>
              <a:rPr lang="sr-Latn-ME" sz="8000" b="1" u="sng" dirty="0" smtClean="0"/>
              <a:t>ragedij</a:t>
            </a:r>
            <a:r>
              <a:rPr lang="en-US" sz="8000" b="1" u="sng" dirty="0" smtClean="0"/>
              <a:t>u</a:t>
            </a:r>
          </a:p>
          <a:p>
            <a:pPr marL="0" indent="0">
              <a:buNone/>
            </a:pPr>
            <a:r>
              <a:rPr lang="sr-Latn-ME" sz="8000" b="1" u="sng" dirty="0"/>
              <a:t>k</a:t>
            </a:r>
            <a:r>
              <a:rPr lang="sr-Latn-ME" sz="8000" b="1" u="sng" dirty="0" smtClean="0"/>
              <a:t>omediju</a:t>
            </a:r>
            <a:endParaRPr lang="en-US" sz="8000" dirty="0"/>
          </a:p>
          <a:p>
            <a:pPr marL="0" lvl="0" indent="0">
              <a:buNone/>
            </a:pPr>
            <a:r>
              <a:rPr lang="sr-Latn-ME" sz="8000" b="1" u="sng" dirty="0"/>
              <a:t>d</a:t>
            </a:r>
            <a:r>
              <a:rPr lang="sr-Latn-ME" sz="8000" b="1" u="sng" dirty="0" smtClean="0"/>
              <a:t>ramu </a:t>
            </a:r>
            <a:r>
              <a:rPr lang="sr-Latn-ME" sz="8000" b="1" u="sng" dirty="0"/>
              <a:t>u užem </a:t>
            </a:r>
            <a:r>
              <a:rPr lang="sr-Latn-ME" sz="8000" b="1" u="sng" dirty="0" smtClean="0"/>
              <a:t>smislu.</a:t>
            </a:r>
            <a:r>
              <a:rPr lang="sr-Latn-ME" sz="8000" b="1" u="sng" dirty="0"/>
              <a:t/>
            </a:r>
            <a:br>
              <a:rPr lang="sr-Latn-ME" sz="8000" b="1" u="sng" dirty="0"/>
            </a:br>
            <a:endParaRPr lang="en-US" sz="8000" dirty="0"/>
          </a:p>
          <a:p>
            <a:endParaRPr lang="en-US" dirty="0" smtClean="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15174949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1056</TotalTime>
  <Words>2464</Words>
  <Application>Microsoft Office PowerPoint</Application>
  <PresentationFormat>On-screen Show (4:3)</PresentationFormat>
  <Paragraphs>139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Grid</vt:lpstr>
      <vt:lpstr> Hamlet Vilijam Šekspir </vt:lpstr>
      <vt:lpstr>PowerPoint Presentation</vt:lpstr>
      <vt:lpstr>PowerPoint Presentation</vt:lpstr>
      <vt:lpstr>PowerPoint Presentation</vt:lpstr>
      <vt:lpstr>PowerPoint Presentation</vt:lpstr>
      <vt:lpstr>Elizabetanska drama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HAMLET</vt:lpstr>
      <vt:lpstr>PowerPoint Presentation</vt:lpstr>
      <vt:lpstr>Likovi</vt:lpstr>
      <vt:lpstr>Dramska priča</vt:lpstr>
      <vt:lpstr>PowerPoint Presentation</vt:lpstr>
      <vt:lpstr>PowerPoint Presentation</vt:lpstr>
      <vt:lpstr>PowerPoint Presentation</vt:lpstr>
      <vt:lpstr>PowerPoint Presentation</vt:lpstr>
      <vt:lpstr>PowerPoint Presentation</vt:lpstr>
      <vt:lpstr>Mišolovka</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Romeo i Julija  Vilijam Šekspir</dc:title>
  <dc:creator>Korisnik</dc:creator>
  <cp:lastModifiedBy>Korisnik</cp:lastModifiedBy>
  <cp:revision>108</cp:revision>
  <dcterms:created xsi:type="dcterms:W3CDTF">2020-05-10T08:35:56Z</dcterms:created>
  <dcterms:modified xsi:type="dcterms:W3CDTF">2020-09-19T16:23:19Z</dcterms:modified>
</cp:coreProperties>
</file>