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1" r:id="rId2"/>
    <p:sldId id="256" r:id="rId3"/>
    <p:sldId id="270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891F-5C14-4246-B726-467209A38EA2}" type="datetimeFigureOut">
              <a:rPr lang="en-US" smtClean="0"/>
              <a:pPr/>
              <a:t>15/10/2020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EBB9B-DC22-43CF-A85A-94CF3B3733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891F-5C14-4246-B726-467209A38EA2}" type="datetimeFigureOut">
              <a:rPr lang="en-US" smtClean="0"/>
              <a:pPr/>
              <a:t>15/10/2020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EBB9B-DC22-43CF-A85A-94CF3B3733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891F-5C14-4246-B726-467209A38EA2}" type="datetimeFigureOut">
              <a:rPr lang="en-US" smtClean="0"/>
              <a:pPr/>
              <a:t>15/10/2020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EBB9B-DC22-43CF-A85A-94CF3B3733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891F-5C14-4246-B726-467209A38EA2}" type="datetimeFigureOut">
              <a:rPr lang="en-US" smtClean="0"/>
              <a:pPr/>
              <a:t>15/10/2020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EBB9B-DC22-43CF-A85A-94CF3B3733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891F-5C14-4246-B726-467209A38EA2}" type="datetimeFigureOut">
              <a:rPr lang="en-US" smtClean="0"/>
              <a:pPr/>
              <a:t>15/10/2020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EBB9B-DC22-43CF-A85A-94CF3B3733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891F-5C14-4246-B726-467209A38EA2}" type="datetimeFigureOut">
              <a:rPr lang="en-US" smtClean="0"/>
              <a:pPr/>
              <a:t>15/10/2020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EBB9B-DC22-43CF-A85A-94CF3B3733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891F-5C14-4246-B726-467209A38EA2}" type="datetimeFigureOut">
              <a:rPr lang="en-US" smtClean="0"/>
              <a:pPr/>
              <a:t>15/10/2020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EBB9B-DC22-43CF-A85A-94CF3B3733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891F-5C14-4246-B726-467209A38EA2}" type="datetimeFigureOut">
              <a:rPr lang="en-US" smtClean="0"/>
              <a:pPr/>
              <a:t>15/10/2020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EBB9B-DC22-43CF-A85A-94CF3B3733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891F-5C14-4246-B726-467209A38EA2}" type="datetimeFigureOut">
              <a:rPr lang="en-US" smtClean="0"/>
              <a:pPr/>
              <a:t>15/10/2020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EBB9B-DC22-43CF-A85A-94CF3B3733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891F-5C14-4246-B726-467209A38EA2}" type="datetimeFigureOut">
              <a:rPr lang="en-US" smtClean="0"/>
              <a:pPr/>
              <a:t>15/10/2020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EBB9B-DC22-43CF-A85A-94CF3B3733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2891F-5C14-4246-B726-467209A38EA2}" type="datetimeFigureOut">
              <a:rPr lang="en-US" smtClean="0"/>
              <a:pPr/>
              <a:t>15/10/2020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03EBB9B-DC22-43CF-A85A-94CF3B3733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E92891F-5C14-4246-B726-467209A38EA2}" type="datetimeFigureOut">
              <a:rPr lang="en-US" smtClean="0"/>
              <a:pPr/>
              <a:t>15/10/2020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03EBB9B-DC22-43CF-A85A-94CF3B37332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305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sr-Latn-ME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Direktna i inverzna polarizacija</a:t>
            </a:r>
            <a:br>
              <a:rPr lang="sr-Latn-ME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sr-Latn-ME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PN spoja</a:t>
            </a:r>
            <a:endParaRPr lang="en-U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228600" y="547522"/>
            <a:ext cx="8534400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Direktna parizacija PN-spoja (DIODE)</a:t>
            </a:r>
          </a:p>
          <a:p>
            <a:pPr lvl="0" indent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Dioda je PN-spoj sa metalnim priključcima.</a:t>
            </a:r>
            <a:endParaRPr kumimoji="0" lang="sr-Latn-CS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Dioda je osnovni element koji se koristi u elektronici.</a:t>
            </a:r>
          </a:p>
          <a:p>
            <a:pPr algn="just"/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Diode opšte namjene (ispravljačke diode) sastoje se od </a:t>
            </a:r>
            <a:r>
              <a:rPr lang="sr-Latn-RS" sz="20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-tipa i </a:t>
            </a:r>
            <a:r>
              <a:rPr lang="sr-Latn-RS" sz="20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-tipa poluprovodnika. Izvod povezan s </a:t>
            </a:r>
            <a:r>
              <a:rPr lang="sr-Latn-RS" sz="20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-tipom poluprovodnika 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pt-BR" sz="2000" b="1" dirty="0" smtClean="0">
                <a:latin typeface="Times New Roman" pitchFamily="18" charset="0"/>
                <a:cs typeface="Times New Roman" pitchFamily="18" charset="0"/>
              </a:rPr>
              <a:t>anoda 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(A), a izvod povezan s </a:t>
            </a:r>
            <a:r>
              <a:rPr lang="pt-BR" sz="20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-tipom je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000" b="1" dirty="0" smtClean="0">
                <a:latin typeface="Times New Roman" pitchFamily="18" charset="0"/>
                <a:cs typeface="Times New Roman" pitchFamily="18" charset="0"/>
              </a:rPr>
              <a:t>katoda 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(K). Mogu biti silicijske i germanijske. Imaju </a:t>
            </a: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svojstvo da u jednome smjeru  propuštaju struju, a u drugom 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ne.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038600"/>
            <a:ext cx="3888432" cy="2148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4419600"/>
            <a:ext cx="209550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2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2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2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2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2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2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2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2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2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2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2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362200"/>
            <a:ext cx="4038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ectangle 2"/>
          <p:cNvSpPr/>
          <p:nvPr/>
        </p:nvSpPr>
        <p:spPr>
          <a:xfrm>
            <a:off x="533400" y="533401"/>
            <a:ext cx="8153400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r-Latn-CS" sz="20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Ako se na </a:t>
            </a:r>
            <a:r>
              <a:rPr lang="sr-Latn-CS" sz="20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krajeve </a:t>
            </a:r>
            <a:r>
              <a:rPr lang="sr-Latn-CS" sz="2000" b="1" i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p-n </a:t>
            </a:r>
            <a:r>
              <a:rPr lang="sr-Latn-CS" sz="20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spoja priključi spoljašnji naponski izvor sa pozitivnim polom na </a:t>
            </a:r>
            <a:r>
              <a:rPr lang="sr-Latn-CS" sz="2000" b="1" i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 </a:t>
            </a:r>
            <a:r>
              <a:rPr lang="sr-Latn-CS" sz="20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stranu a negativnim polom na </a:t>
            </a:r>
            <a:r>
              <a:rPr lang="sr-Latn-CS" sz="2000" b="1" i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 </a:t>
            </a:r>
            <a:r>
              <a:rPr lang="sr-Latn-CS" sz="20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stranu (</a:t>
            </a:r>
            <a:r>
              <a:rPr lang="sr-Latn-CS" sz="2000" b="1" i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direktna polarizacija</a:t>
            </a:r>
            <a:r>
              <a:rPr lang="sr-Latn-CS" sz="20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dolazi do smanjenja potencijalne barijere na spoju. Tada se stvara spoljašnje električno polje Ea čiji je smjer suprotan unutrašnjem električnom polju </a:t>
            </a:r>
            <a:r>
              <a:rPr lang="en-US" sz="20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en-US" sz="20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r-Latn-CS" dirty="0" smtClean="0">
                <a:latin typeface="+mj-lt"/>
                <a:ea typeface="Calibri" pitchFamily="34" charset="0"/>
                <a:cs typeface="Times New Roman" pitchFamily="18" charset="0"/>
              </a:rPr>
              <a:t>	</a:t>
            </a:r>
            <a:endParaRPr lang="en-US" dirty="0">
              <a:latin typeface="+mj-lt"/>
            </a:endParaRPr>
          </a:p>
        </p:txBody>
      </p:sp>
      <p:pic>
        <p:nvPicPr>
          <p:cNvPr id="4" name="Picture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2286000"/>
            <a:ext cx="2667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09600" y="4191000"/>
            <a:ext cx="83058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42900" algn="just" fontAlgn="base">
              <a:spcBef>
                <a:spcPct val="0"/>
              </a:spcBef>
              <a:spcAft>
                <a:spcPct val="0"/>
              </a:spcAft>
            </a:pPr>
            <a:r>
              <a:rPr lang="sr-Latn-CS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Ako je Eu&gt;E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sr-Latn-CS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Euk=Eu-E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sr-Latn-CS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 ima smjer kao unutrašnje, ali je manje od njega, oblast prostornog naelektrisanja je sužena, ali struja ne teče.</a:t>
            </a:r>
          </a:p>
          <a:p>
            <a:pPr lvl="0" indent="342900" algn="just" fontAlgn="base">
              <a:spcBef>
                <a:spcPct val="0"/>
              </a:spcBef>
              <a:spcAft>
                <a:spcPct val="0"/>
              </a:spcAft>
            </a:pPr>
            <a:r>
              <a:rPr lang="sr-Latn-C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Ako je </a:t>
            </a:r>
            <a:r>
              <a:rPr lang="sr-Latn-CS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sr-Latn-CS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=Eu, ova polja se poništavaju i širina oblasti prostornog naelektrisana je jednaka nuli.</a:t>
            </a:r>
          </a:p>
          <a:p>
            <a:pPr lvl="0" indent="342900" algn="just" fontAlgn="base">
              <a:spcBef>
                <a:spcPct val="0"/>
              </a:spcBef>
              <a:spcAft>
                <a:spcPct val="0"/>
              </a:spcAft>
            </a:pPr>
            <a:r>
              <a:rPr lang="sr-Latn-CS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Aki je </a:t>
            </a:r>
            <a:r>
              <a:rPr lang="sr-Latn-CS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sr-Latn-CS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&gt;Eu ,</a:t>
            </a:r>
            <a:r>
              <a:rPr lang="sr-Latn-CS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sr-Latn-CS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Euk=E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sr-Latn-CS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-Eu je usmjereno od P ka N oblasti i potiskuje </a:t>
            </a:r>
            <a:r>
              <a:rPr lang="sr-Latn-CS" b="1" dirty="0" smtClean="0">
                <a:solidFill>
                  <a:srgbClr val="0070C0"/>
                </a:solidFill>
                <a:latin typeface="Calibri"/>
                <a:ea typeface="Calibri" pitchFamily="34" charset="0"/>
                <a:cs typeface="Times New Roman" pitchFamily="18" charset="0"/>
              </a:rPr>
              <a:t>š</a:t>
            </a:r>
            <a:r>
              <a:rPr lang="sr-Latn-CS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upljine u N-oblast i elektrone u P-oblast</a:t>
            </a:r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304800" y="785098"/>
            <a:ext cx="85344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Š</a:t>
            </a:r>
            <a:r>
              <a:rPr kumimoji="0" lang="sr-Latn-C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upljine koje dođu u N-oblast rekombinuju se sa elektrinima koji se ovdje normalno nalaze; na mjesto rekombinovanih </a:t>
            </a:r>
            <a:r>
              <a:rPr kumimoji="0" lang="sr-Latn-C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š</a:t>
            </a:r>
            <a:r>
              <a:rPr kumimoji="0" lang="sr-Latn-C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upljina stalno dolaze nove iz P-oblasti, a na mjesto rekombinovanih elektrona dolaze novi iz metalnog priključka.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Slična pojava se de</a:t>
            </a:r>
            <a:r>
              <a:rPr kumimoji="0" lang="sr-Latn-C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š</a:t>
            </a:r>
            <a:r>
              <a:rPr kumimoji="0" lang="sr-Latn-C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ava i u P-oblasti: elektroni koji dolaze iz N-oblasti ovdje se rekombinuju sa </a:t>
            </a:r>
            <a:r>
              <a:rPr kumimoji="0" lang="sr-Latn-C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š</a:t>
            </a:r>
            <a:r>
              <a:rPr kumimoji="0" lang="sr-Latn-C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upljinama koje se ovdje normalno nalaze; na njiuhovo mjestostalno dolaze novi elektroni iz N-oblasti, a na mjesto rekombinovanih </a:t>
            </a:r>
            <a:r>
              <a:rPr kumimoji="0" lang="sr-Latn-C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š</a:t>
            </a:r>
            <a:r>
              <a:rPr kumimoji="0" lang="sr-Latn-C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upljina dolaze nove, koje nastaju odlaskom elektrona u metalni priključak.</a:t>
            </a:r>
            <a:r>
              <a:rPr kumimoji="0" lang="sr-Latn-C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000" b="1" i="1" u="sng" strike="noStrike" cap="none" normalizeH="0" baseline="0" dirty="0" smtClean="0">
                <a:ln>
                  <a:noFill/>
                </a:ln>
                <a:solidFill>
                  <a:srgbClr val="984806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Stalno kretanje šupljina u smjeru polja i elektrona suprotno od smjera polja, koje potiče od spoljnog izvora, predstavlja struju kroz p-n spoj.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sr-Latn-C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4495800"/>
            <a:ext cx="30003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457200" y="764918"/>
            <a:ext cx="8305800" cy="2708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Ako se na krajevima nekog električnog elementa mijenja napon, kroz njega se mijenja struja. Zavisnost struje od napona se naziva njegova (strujno-naponska ) karakteristika.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Povišenjem spoljnog napona struja naglo raste i najčešće je reda mA ili A, mada može da ima i druge vrijednosti.</a:t>
            </a:r>
            <a:r>
              <a:rPr kumimoji="0" lang="sr-Latn-CS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000" b="1" i="1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Vrijednost napona pri kom  struja počinje da protiče naziva se prag provođenja p-n spoja(Up) i kod silicijuma njegova vrijednost je oko 0,6 V, a kod germanijuma je taj napon oko 0,2 V.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000" b="0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sr-Latn-C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3581400"/>
            <a:ext cx="2676525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4114800" y="4086805"/>
            <a:ext cx="4800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400" b="1" i="1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ArialMT"/>
              </a:rPr>
              <a:t>Pri direktnoj polarizaciji PN spoj postaje </a:t>
            </a:r>
            <a:r>
              <a:rPr kumimoji="0" lang="sr-Latn-CS" sz="2400" b="1" i="1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Arial-BoldMT"/>
              </a:rPr>
              <a:t>provodan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28600" y="350222"/>
            <a:ext cx="8686800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Inverzna  parizacija</a:t>
            </a:r>
            <a:r>
              <a:rPr kumimoji="0" lang="sr-Latn-CS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Ako se na </a:t>
            </a:r>
            <a:r>
              <a:rPr kumimoji="0" lang="sr-Latn-CS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p-n </a:t>
            </a:r>
            <a:r>
              <a:rPr kumimoji="0" lang="sr-Latn-C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spoj veže naponski izvor sa pozitivnim polom vezanim na </a:t>
            </a:r>
            <a:r>
              <a:rPr kumimoji="0" lang="sr-Latn-CS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 </a:t>
            </a:r>
            <a:r>
              <a:rPr kumimoji="0" lang="sr-Latn-C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oblast u kojoj su dominantni elektroni, a sa negativnim polom vezanim na na </a:t>
            </a:r>
            <a:r>
              <a:rPr kumimoji="0" lang="sr-Latn-CS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 </a:t>
            </a:r>
            <a:r>
              <a:rPr kumimoji="0" lang="sr-Latn-C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oblast, gdje su dominantne </a:t>
            </a:r>
            <a:r>
              <a:rPr kumimoji="0" lang="sr-Latn-C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š</a:t>
            </a:r>
            <a:r>
              <a:rPr kumimoji="0" lang="sr-Latn-C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upljine, dolazi do povećanja potencijalne barijere (</a:t>
            </a:r>
            <a:r>
              <a:rPr kumimoji="0" lang="sr-Latn-CS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inverzna polarizacija</a:t>
            </a:r>
            <a:r>
              <a:rPr kumimoji="0" lang="sr-Latn-C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</a:t>
            </a:r>
            <a:r>
              <a:rPr kumimoji="0" lang="sr-Latn-C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š</a:t>
            </a:r>
            <a:r>
              <a:rPr kumimoji="0" lang="sr-Latn-C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 je prikazano na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slici</a:t>
            </a:r>
            <a:r>
              <a:rPr kumimoji="0" lang="sr-Latn-C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sr-Latn-C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Sada električno polje od spoljnog izvora ima isti smjer kao i unutra</a:t>
            </a:r>
            <a:r>
              <a:rPr kumimoji="0" lang="sr-Latn-C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š</a:t>
            </a:r>
            <a:r>
              <a:rPr kumimoji="0" lang="sr-Latn-C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nje polje, koje potiče od potencijalne barijere. Vrijednost oba polja se sabiraju. Pri takvoj polarizaciji protiče veoma mala inverzna struja </a:t>
            </a:r>
            <a:r>
              <a:rPr kumimoji="0" lang="sr-Latn-C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NewRomanPSMT"/>
              </a:rPr>
              <a:t>zasićenja </a:t>
            </a:r>
            <a:r>
              <a:rPr kumimoji="0" lang="sr-Latn-C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NewRomanPS-ItalicMT"/>
              </a:rPr>
              <a:t>Is</a:t>
            </a:r>
            <a:r>
              <a:rPr kumimoji="0" lang="sr-Latn-C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NewRomanPSMT"/>
              </a:rPr>
              <a:t>.</a:t>
            </a:r>
            <a:endParaRPr kumimoji="0" lang="sr-Latn-C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895600"/>
            <a:ext cx="3657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495800" y="2971800"/>
            <a:ext cx="46482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b="1" dirty="0" smtClean="0">
                <a:solidFill>
                  <a:srgbClr val="0070C0"/>
                </a:solidFill>
              </a:rPr>
              <a:t>Električno polje spoljašnjeg izvora ima isti smer sa unutrašnjim poljem i potencijalna barijera se povećava; </a:t>
            </a:r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O</a:t>
            </a:r>
            <a:r>
              <a:rPr lang="sr-Latn-CS" b="1" dirty="0" smtClean="0">
                <a:solidFill>
                  <a:srgbClr val="0070C0"/>
                </a:solidFill>
              </a:rPr>
              <a:t>blast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sr-Latn-CS" b="1" dirty="0" smtClean="0">
                <a:solidFill>
                  <a:srgbClr val="0070C0"/>
                </a:solidFill>
              </a:rPr>
              <a:t>prostornog naelektrisanja se širi</a:t>
            </a:r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sr-Latn-CS" b="1" dirty="0" smtClean="0">
                <a:solidFill>
                  <a:srgbClr val="0070C0"/>
                </a:solidFill>
              </a:rPr>
              <a:t>Pri inverznoj polarizaciji, PN spoj postaje neprovodan</a:t>
            </a:r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sr-Latn-CS" b="1" dirty="0" smtClean="0">
                <a:solidFill>
                  <a:srgbClr val="0070C0"/>
                </a:solidFill>
              </a:rPr>
              <a:t>Inverzna struja je vrlo mala, reda nA za </a:t>
            </a:r>
            <a:r>
              <a:rPr lang="sr-Latn-CS" b="1" dirty="0" smtClean="0">
                <a:solidFill>
                  <a:srgbClr val="0070C0"/>
                </a:solidFill>
              </a:rPr>
              <a:t>Si.</a:t>
            </a:r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sr-Latn-CS" b="1" dirty="0" smtClean="0">
                <a:solidFill>
                  <a:srgbClr val="0070C0"/>
                </a:solidFill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</a:rPr>
              <a:t/>
            </a:r>
            <a:br>
              <a:rPr lang="en-US" sz="1600" b="1" dirty="0" smtClean="0">
                <a:solidFill>
                  <a:srgbClr val="0070C0"/>
                </a:solidFill>
              </a:rPr>
            </a:b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4876800"/>
            <a:ext cx="3200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8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118</TotalTime>
  <Words>408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Direktna i inverzna polarizacija PN spoja</vt:lpstr>
      <vt:lpstr>Slide 2</vt:lpstr>
      <vt:lpstr>Slide 3</vt:lpstr>
      <vt:lpstr>Slide 4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Persa</dc:creator>
  <cp:lastModifiedBy>Petar</cp:lastModifiedBy>
  <cp:revision>13</cp:revision>
  <dcterms:created xsi:type="dcterms:W3CDTF">2011-09-16T08:50:00Z</dcterms:created>
  <dcterms:modified xsi:type="dcterms:W3CDTF">2020-10-15T18:59:45Z</dcterms:modified>
</cp:coreProperties>
</file>