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3"/>
  </p:notesMasterIdLst>
  <p:sldIdLst>
    <p:sldId id="256" r:id="rId4"/>
    <p:sldId id="261" r:id="rId5"/>
    <p:sldId id="301" r:id="rId6"/>
    <p:sldId id="302" r:id="rId7"/>
    <p:sldId id="303" r:id="rId8"/>
    <p:sldId id="307" r:id="rId9"/>
    <p:sldId id="304" r:id="rId10"/>
    <p:sldId id="305" r:id="rId11"/>
    <p:sldId id="306" r:id="rId1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A0C316C-6EDC-4740-97B7-B72467C5C33F}">
          <p14:sldIdLst>
            <p14:sldId id="256"/>
            <p14:sldId id="261"/>
            <p14:sldId id="301"/>
            <p14:sldId id="302"/>
            <p14:sldId id="303"/>
            <p14:sldId id="307"/>
            <p14:sldId id="304"/>
            <p14:sldId id="305"/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D3D"/>
    <a:srgbClr val="3F3F3F"/>
    <a:srgbClr val="0F256E"/>
    <a:srgbClr val="F214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70" autoAdjust="0"/>
    <p:restoredTop sz="94660"/>
  </p:normalViewPr>
  <p:slideViewPr>
    <p:cSldViewPr>
      <p:cViewPr varScale="1">
        <p:scale>
          <a:sx n="108" d="100"/>
          <a:sy n="108" d="100"/>
        </p:scale>
        <p:origin x="950" y="86"/>
      </p:cViewPr>
      <p:guideLst>
        <p:guide orient="horz" pos="1620"/>
        <p:guide pos="2880"/>
        <p:guide orient="horz" pos="1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44AD1-7E96-455A-8C7F-605A7DD0F917}" type="datetimeFigureOut">
              <a:rPr lang="en-US" smtClean="0"/>
              <a:pPr/>
              <a:t>31.07.2022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DC514-9E28-441F-BF04-3DE8912E9F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62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981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0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25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11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40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63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003798"/>
            <a:ext cx="4032448" cy="1152129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lvl="0"/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388" y="4155926"/>
            <a:ext cx="403244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056" y="2282477"/>
            <a:ext cx="5002056" cy="254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7849" y="2623270"/>
            <a:ext cx="2398211" cy="1772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327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1520" y="210752"/>
            <a:ext cx="305983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9809" y="210752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369809" y="1795096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1520" y="3379104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751068" y="3379104"/>
            <a:ext cx="3024336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257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113953"/>
            <a:ext cx="85689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520" y="690017"/>
            <a:ext cx="85689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4860032" y="1131590"/>
            <a:ext cx="4283968" cy="288032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32704" y="0"/>
            <a:ext cx="33386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328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9552" y="1448650"/>
            <a:ext cx="468052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219624" y="475565"/>
            <a:ext cx="3384000" cy="9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272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399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3397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95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596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853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547951" y="2787774"/>
            <a:ext cx="3959992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7951" y="1291508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27657" y="3415796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7657" y="1291508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7951" y="3415796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4627665" y="2806575"/>
            <a:ext cx="3959992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526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987574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44008" y="2571750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52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1315361"/>
            <a:ext cx="4176464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44008" y="2899537"/>
            <a:ext cx="4176464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251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063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50564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2699792" y="699542"/>
            <a:ext cx="3744416" cy="3744416"/>
            <a:chOff x="2699792" y="699542"/>
            <a:chExt cx="3744416" cy="3744416"/>
          </a:xfrm>
        </p:grpSpPr>
        <p:sp>
          <p:nvSpPr>
            <p:cNvPr id="2" name="Oval 1"/>
            <p:cNvSpPr/>
            <p:nvPr userDrawn="1"/>
          </p:nvSpPr>
          <p:spPr>
            <a:xfrm>
              <a:off x="2699792" y="699542"/>
              <a:ext cx="3744416" cy="3744416"/>
            </a:xfrm>
            <a:prstGeom prst="ellipse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 userDrawn="1"/>
          </p:nvSpPr>
          <p:spPr>
            <a:xfrm>
              <a:off x="2836962" y="836712"/>
              <a:ext cx="3470076" cy="3470076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 userDrawn="1"/>
        </p:nvGrpSpPr>
        <p:grpSpPr>
          <a:xfrm>
            <a:off x="5847953" y="984628"/>
            <a:ext cx="999728" cy="994953"/>
            <a:chOff x="6127601" y="487152"/>
            <a:chExt cx="999728" cy="994953"/>
          </a:xfrm>
        </p:grpSpPr>
        <p:sp>
          <p:nvSpPr>
            <p:cNvPr id="8" name="Oval 7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 userDrawn="1"/>
        </p:nvSpPr>
        <p:spPr>
          <a:xfrm rot="5400000">
            <a:off x="2286105" y="-398432"/>
            <a:ext cx="1332147" cy="59043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173610"/>
            <a:ext cx="4283968" cy="473576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647186"/>
            <a:ext cx="4283968" cy="28803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4608216" y="1977684"/>
            <a:ext cx="1152128" cy="115212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113953"/>
            <a:ext cx="75243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19672" y="690017"/>
            <a:ext cx="75243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0647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5220072" y="-6824"/>
            <a:ext cx="3923928" cy="5150323"/>
          </a:xfrm>
          <a:custGeom>
            <a:avLst/>
            <a:gdLst>
              <a:gd name="connsiteX0" fmla="*/ 0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0 w 4572000"/>
              <a:gd name="connsiteY4" fmla="*/ 0 h 5143500"/>
              <a:gd name="connsiteX0" fmla="*/ 2217761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2217761 w 4572000"/>
              <a:gd name="connsiteY4" fmla="*/ 0 h 5143500"/>
              <a:gd name="connsiteX0" fmla="*/ 2354239 w 4572000"/>
              <a:gd name="connsiteY0" fmla="*/ 0 h 5157147"/>
              <a:gd name="connsiteX1" fmla="*/ 4572000 w 4572000"/>
              <a:gd name="connsiteY1" fmla="*/ 13647 h 5157147"/>
              <a:gd name="connsiteX2" fmla="*/ 4572000 w 4572000"/>
              <a:gd name="connsiteY2" fmla="*/ 5157147 h 5157147"/>
              <a:gd name="connsiteX3" fmla="*/ 0 w 4572000"/>
              <a:gd name="connsiteY3" fmla="*/ 5157147 h 5157147"/>
              <a:gd name="connsiteX4" fmla="*/ 2354239 w 4572000"/>
              <a:gd name="connsiteY4" fmla="*/ 0 h 5157147"/>
              <a:gd name="connsiteX0" fmla="*/ 2347415 w 4572000"/>
              <a:gd name="connsiteY0" fmla="*/ 0 h 5150323"/>
              <a:gd name="connsiteX1" fmla="*/ 4572000 w 4572000"/>
              <a:gd name="connsiteY1" fmla="*/ 6823 h 5150323"/>
              <a:gd name="connsiteX2" fmla="*/ 4572000 w 4572000"/>
              <a:gd name="connsiteY2" fmla="*/ 5150323 h 5150323"/>
              <a:gd name="connsiteX3" fmla="*/ 0 w 4572000"/>
              <a:gd name="connsiteY3" fmla="*/ 5150323 h 5150323"/>
              <a:gd name="connsiteX4" fmla="*/ 2347415 w 4572000"/>
              <a:gd name="connsiteY4" fmla="*/ 0 h 515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150323">
                <a:moveTo>
                  <a:pt x="2347415" y="0"/>
                </a:moveTo>
                <a:lnTo>
                  <a:pt x="4572000" y="6823"/>
                </a:lnTo>
                <a:lnTo>
                  <a:pt x="4572000" y="5150323"/>
                </a:lnTo>
                <a:lnTo>
                  <a:pt x="0" y="5150323"/>
                </a:lnTo>
                <a:lnTo>
                  <a:pt x="234741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796136" y="3651870"/>
            <a:ext cx="33478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796136" y="4397684"/>
            <a:ext cx="33478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8502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8848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639427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727659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15891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539552" y="1347614"/>
            <a:ext cx="1764000" cy="5269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539551" y="1347614"/>
            <a:ext cx="1140485" cy="5269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639427" y="1347614"/>
            <a:ext cx="1764000" cy="5269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2639426" y="1347614"/>
            <a:ext cx="1140485" cy="5269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4727659" y="1347614"/>
            <a:ext cx="1764000" cy="5269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4727658" y="1347614"/>
            <a:ext cx="1140485" cy="5269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6815891" y="1347614"/>
            <a:ext cx="1764000" cy="5269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6815890" y="1347614"/>
            <a:ext cx="1140485" cy="5269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27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097" y="1059582"/>
            <a:ext cx="3816424" cy="358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40112" y="1188189"/>
            <a:ext cx="3511110" cy="23258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547204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8135" y="1685352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771800" y="3076575"/>
            <a:ext cx="2808312" cy="15834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5940152" y="3076575"/>
            <a:ext cx="2808312" cy="15834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178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71" r:id="rId5"/>
    <p:sldLayoutId id="2147483655" r:id="rId6"/>
    <p:sldLayoutId id="2147483672" r:id="rId7"/>
    <p:sldLayoutId id="2147483675" r:id="rId8"/>
    <p:sldLayoutId id="2147483663" r:id="rId9"/>
    <p:sldLayoutId id="2147483674" r:id="rId10"/>
    <p:sldLayoutId id="2147483665" r:id="rId11"/>
    <p:sldLayoutId id="2147483666" r:id="rId12"/>
    <p:sldLayoutId id="2147483673" r:id="rId13"/>
    <p:sldLayoutId id="2147483669" r:id="rId14"/>
    <p:sldLayoutId id="2147483676" r:id="rId15"/>
    <p:sldLayoutId id="2147483668" r:id="rId16"/>
    <p:sldLayoutId id="2147483677" r:id="rId17"/>
    <p:sldLayoutId id="2147483656" r:id="rId18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96" y="0"/>
            <a:ext cx="9143999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08104" y="3363838"/>
            <a:ext cx="4320480" cy="1152129"/>
          </a:xfrm>
        </p:spPr>
        <p:txBody>
          <a:bodyPr/>
          <a:lstStyle/>
          <a:p>
            <a:pPr lvl="0"/>
            <a:r>
              <a:rPr lang="en-US" altLang="ko-KR" sz="4800" b="1" dirty="0"/>
              <a:t>FRONTEND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918367" y="4083918"/>
            <a:ext cx="2232248" cy="576064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1"/>
            <a:ext cx="9144000" cy="51435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411760" y="301402"/>
            <a:ext cx="6732240" cy="701030"/>
          </a:xfrm>
          <a:custGeom>
            <a:avLst/>
            <a:gdLst/>
            <a:ahLst/>
            <a:cxnLst/>
            <a:rect l="l" t="t" r="r" b="b"/>
            <a:pathLst>
              <a:path w="6291808" h="701030">
                <a:moveTo>
                  <a:pt x="350515" y="0"/>
                </a:moveTo>
                <a:lnTo>
                  <a:pt x="6291808" y="0"/>
                </a:lnTo>
                <a:lnTo>
                  <a:pt x="6291808" y="701030"/>
                </a:lnTo>
                <a:lnTo>
                  <a:pt x="350515" y="701030"/>
                </a:lnTo>
                <a:cubicBezTo>
                  <a:pt x="156931" y="701030"/>
                  <a:pt x="0" y="544099"/>
                  <a:pt x="0" y="350515"/>
                </a:cubicBezTo>
                <a:cubicBezTo>
                  <a:pt x="0" y="156931"/>
                  <a:pt x="156931" y="0"/>
                  <a:pt x="350515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2797898" y="339502"/>
            <a:ext cx="634610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FRONTEND</a:t>
            </a:r>
          </a:p>
        </p:txBody>
      </p:sp>
      <p:sp>
        <p:nvSpPr>
          <p:cNvPr id="5" name="Oval 4"/>
          <p:cNvSpPr/>
          <p:nvPr/>
        </p:nvSpPr>
        <p:spPr>
          <a:xfrm>
            <a:off x="443542" y="1578962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3542" y="289980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17843" y="1570482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817845" y="2666742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235631" y="1798828"/>
            <a:ext cx="144016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What is frontend?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1628" y="2939964"/>
            <a:ext cx="136815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Advantages of frontend programming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22105" y="1795307"/>
            <a:ext cx="135198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HTML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81941" y="2887239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3542" y="1706496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3540" y="3029011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17839" y="1699688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17839" y="2795946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6817845" y="3897332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7681941" y="4117829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 err="1">
                <a:solidFill>
                  <a:schemeClr val="bg1"/>
                </a:solidFill>
                <a:cs typeface="Arial" pitchFamily="34" charset="0"/>
              </a:rPr>
              <a:t>Javascript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17839" y="4026536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5" grpId="0" animBg="1"/>
      <p:bldP spid="6" grpId="0" animBg="1"/>
      <p:bldP spid="7" grpId="0" animBg="1"/>
      <p:bldP spid="8" grpId="0" animBg="1"/>
      <p:bldP spid="12" grpId="0"/>
      <p:bldP spid="15" grpId="0"/>
      <p:bldP spid="18" grpId="0"/>
      <p:bldP spid="21" grpId="0"/>
      <p:bldP spid="22" grpId="0"/>
      <p:bldP spid="23" grpId="0"/>
      <p:bldP spid="24" grpId="0"/>
      <p:bldP spid="25" grpId="0"/>
      <p:bldP spid="26" grpId="0" animBg="1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4033"/>
            <a:ext cx="9144000" cy="42907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156" y="9163"/>
            <a:ext cx="9130844" cy="843558"/>
          </a:xfrm>
          <a:prstGeom prst="rect">
            <a:avLst/>
          </a:prstGeom>
          <a:solidFill>
            <a:srgbClr val="3F3F3F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51520" y="564689"/>
            <a:ext cx="8568952" cy="28803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IS FRONTEND?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FRONTEND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504" y="1711821"/>
            <a:ext cx="2736304" cy="2553891"/>
          </a:xfrm>
          <a:prstGeom prst="roundRect">
            <a:avLst/>
          </a:prstGeom>
          <a:solidFill>
            <a:srgbClr val="3F3F3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A website’s of software </a:t>
            </a:r>
          </a:p>
          <a:p>
            <a:r>
              <a:rPr lang="en-US" sz="1600" dirty="0">
                <a:solidFill>
                  <a:schemeClr val="bg1"/>
                </a:solidFill>
              </a:rPr>
              <a:t>programs front end is the</a:t>
            </a:r>
          </a:p>
          <a:p>
            <a:r>
              <a:rPr lang="en-US" sz="1600" dirty="0">
                <a:solidFill>
                  <a:schemeClr val="bg1"/>
                </a:solidFill>
              </a:rPr>
              <a:t>interface through</a:t>
            </a:r>
          </a:p>
          <a:p>
            <a:r>
              <a:rPr lang="en-US" sz="1600" dirty="0">
                <a:solidFill>
                  <a:schemeClr val="bg1"/>
                </a:solidFill>
              </a:rPr>
              <a:t>which users perform </a:t>
            </a:r>
          </a:p>
          <a:p>
            <a:r>
              <a:rPr lang="en-US" sz="1600" dirty="0">
                <a:solidFill>
                  <a:schemeClr val="bg1"/>
                </a:solidFill>
              </a:rPr>
              <a:t>key actions and it </a:t>
            </a:r>
          </a:p>
          <a:p>
            <a:r>
              <a:rPr lang="en-US" sz="1600" dirty="0">
                <a:solidFill>
                  <a:schemeClr val="bg1"/>
                </a:solidFill>
              </a:rPr>
              <a:t>contains programming </a:t>
            </a:r>
          </a:p>
          <a:p>
            <a:r>
              <a:rPr lang="en-US" sz="1600" dirty="0">
                <a:solidFill>
                  <a:schemeClr val="bg1"/>
                </a:solidFill>
              </a:rPr>
              <a:t>that makes certain </a:t>
            </a:r>
          </a:p>
          <a:p>
            <a:r>
              <a:rPr lang="en-US" sz="1600" dirty="0">
                <a:solidFill>
                  <a:schemeClr val="bg1"/>
                </a:solidFill>
              </a:rPr>
              <a:t>features available for </a:t>
            </a:r>
          </a:p>
          <a:p>
            <a:r>
              <a:rPr lang="en-US" sz="1600" dirty="0">
                <a:solidFill>
                  <a:schemeClr val="bg1"/>
                </a:solidFill>
              </a:rPr>
              <a:t>users</a:t>
            </a:r>
          </a:p>
        </p:txBody>
      </p:sp>
    </p:spTree>
    <p:extLst>
      <p:ext uri="{BB962C8B-B14F-4D97-AF65-F5344CB8AC3E}">
        <p14:creationId xmlns:p14="http://schemas.microsoft.com/office/powerpoint/2010/main" val="94898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7" y="852720"/>
            <a:ext cx="9130844" cy="42907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156" y="9163"/>
            <a:ext cx="9130844" cy="8435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51520" y="579682"/>
            <a:ext cx="8568952" cy="28803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ADVANTAGES OF FRONTEND PROGRAMMING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FRONTEND</a:t>
            </a:r>
          </a:p>
        </p:txBody>
      </p:sp>
      <p:sp>
        <p:nvSpPr>
          <p:cNvPr id="17" name="TextBox 16"/>
          <p:cNvSpPr txBox="1"/>
          <p:nvPr/>
        </p:nvSpPr>
        <p:spPr>
          <a:xfrm flipH="1">
            <a:off x="1491504" y="1437142"/>
            <a:ext cx="5312744" cy="715089"/>
          </a:xfrm>
          <a:prstGeom prst="roundRect">
            <a:avLst/>
          </a:prstGeom>
          <a:solidFill>
            <a:srgbClr val="3F3F3F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Quick development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The main advantage of frontend programming is that it can be performed faster.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 flipH="1">
            <a:off x="1115617" y="1538398"/>
            <a:ext cx="504055" cy="50405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1115616" y="1605759"/>
            <a:ext cx="5040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flipH="1">
            <a:off x="1491504" y="2635199"/>
            <a:ext cx="5312744" cy="715089"/>
          </a:xfrm>
          <a:prstGeom prst="roundRect">
            <a:avLst/>
          </a:prstGeom>
          <a:solidFill>
            <a:srgbClr val="3F3F3F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Secure environment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Frontend development is also beneficial because all frontend frameworks offer a highly secure environment for coding.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flipH="1">
            <a:off x="1491504" y="3899231"/>
            <a:ext cx="5312744" cy="715089"/>
          </a:xfrm>
          <a:prstGeom prst="roundRect">
            <a:avLst/>
          </a:prstGeom>
          <a:solidFill>
            <a:srgbClr val="3F3F3F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Fast response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The new framework technology used by developers lets them easily create fast response features that facilitate the efficient reaction.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 flipH="1">
            <a:off x="1115617" y="4004748"/>
            <a:ext cx="504055" cy="50405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flipH="1">
            <a:off x="1115616" y="4072109"/>
            <a:ext cx="5040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 flipH="1">
            <a:off x="1115617" y="2724367"/>
            <a:ext cx="504055" cy="50405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1115616" y="2791728"/>
            <a:ext cx="5040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54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7" grpId="0" animBg="1"/>
      <p:bldP spid="11" grpId="0" animBg="1"/>
      <p:bldP spid="27" grpId="0"/>
      <p:bldP spid="31" grpId="0" animBg="1"/>
      <p:bldP spid="32" grpId="0" animBg="1"/>
      <p:bldP spid="13" grpId="0" animBg="1"/>
      <p:bldP spid="29" grpId="0"/>
      <p:bldP spid="12" grpId="0" animBg="1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4033"/>
            <a:ext cx="9144000" cy="429077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156" y="848189"/>
            <a:ext cx="9130844" cy="429531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156" y="9163"/>
            <a:ext cx="9130844" cy="8435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520" y="18779"/>
            <a:ext cx="8568952" cy="576064"/>
          </a:xfrm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FRONTEND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91680" y="1198007"/>
            <a:ext cx="2583432" cy="3111460"/>
          </a:xfrm>
          <a:prstGeom prst="roundRect">
            <a:avLst/>
          </a:prstGeom>
          <a:solidFill>
            <a:srgbClr val="262D3D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HTML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CSS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 err="1">
                <a:solidFill>
                  <a:srgbClr val="C00000"/>
                </a:solidFill>
              </a:rPr>
              <a:t>Javascript</a:t>
            </a:r>
            <a:endParaRPr lang="en-US" b="1" dirty="0">
              <a:solidFill>
                <a:srgbClr val="C0000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React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Vue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TypeScript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Elm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 err="1">
                <a:solidFill>
                  <a:srgbClr val="C00000"/>
                </a:solidFill>
              </a:rPr>
              <a:t>JQuery</a:t>
            </a:r>
            <a:endParaRPr lang="en-US" b="1" dirty="0">
              <a:solidFill>
                <a:srgbClr val="C0000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Angular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Swift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51520" y="560157"/>
            <a:ext cx="8568952" cy="288032"/>
          </a:xfrm>
          <a:solidFill>
            <a:schemeClr val="tx1"/>
          </a:solidFill>
        </p:spPr>
        <p:txBody>
          <a:bodyPr/>
          <a:lstStyle/>
          <a:p>
            <a:endParaRPr lang="sr-Latn-ME" b="1" dirty="0"/>
          </a:p>
          <a:p>
            <a:r>
              <a:rPr lang="sr-Latn-ME" b="1" dirty="0"/>
              <a:t>T</a:t>
            </a:r>
            <a:r>
              <a:rPr lang="en-US" b="1" dirty="0"/>
              <a:t>he best ten front-end languages.</a:t>
            </a:r>
            <a:endParaRPr lang="en-US" dirty="0"/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432" y="868719"/>
            <a:ext cx="3950568" cy="3950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612" y="63740"/>
            <a:ext cx="1368152" cy="7388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627412"/>
            <a:ext cx="3312368" cy="188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4033"/>
            <a:ext cx="9144000" cy="429077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156" y="848189"/>
            <a:ext cx="9130844" cy="429531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156" y="9163"/>
            <a:ext cx="9130844" cy="8435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520" y="18779"/>
            <a:ext cx="8568952" cy="576064"/>
          </a:xfrm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FRONTEND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360" y="1425217"/>
            <a:ext cx="5175720" cy="2826306"/>
          </a:xfrm>
          <a:prstGeom prst="roundRect">
            <a:avLst/>
          </a:prstGeom>
          <a:solidFill>
            <a:srgbClr val="262D3D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HTML is a </a:t>
            </a:r>
            <a:r>
              <a:rPr lang="en-US" sz="1600" i="1" dirty="0">
                <a:solidFill>
                  <a:schemeClr val="bg1"/>
                </a:solidFill>
              </a:rPr>
              <a:t>markup language</a:t>
            </a:r>
            <a:r>
              <a:rPr lang="en-US" sz="1600" dirty="0">
                <a:solidFill>
                  <a:schemeClr val="bg1"/>
                </a:solidFill>
              </a:rPr>
              <a:t> that defines the </a:t>
            </a:r>
          </a:p>
          <a:p>
            <a:r>
              <a:rPr lang="en-US" sz="1600" dirty="0">
                <a:solidFill>
                  <a:schemeClr val="bg1"/>
                </a:solidFill>
              </a:rPr>
              <a:t>structure of your content and is also one of 3</a:t>
            </a:r>
          </a:p>
          <a:p>
            <a:r>
              <a:rPr lang="en-US" sz="1600" dirty="0">
                <a:solidFill>
                  <a:schemeClr val="bg1"/>
                </a:solidFill>
              </a:rPr>
              <a:t> primary languages for web development alongside with CSS and JavaScript .HTML consists of a </a:t>
            </a:r>
            <a:r>
              <a:rPr lang="en-US" sz="1600" dirty="0" err="1">
                <a:solidFill>
                  <a:schemeClr val="bg1"/>
                </a:solidFill>
              </a:rPr>
              <a:t>serie</a:t>
            </a:r>
            <a:r>
              <a:rPr lang="sr-Latn-ME" sz="1600" dirty="0">
                <a:solidFill>
                  <a:schemeClr val="bg1"/>
                </a:solidFill>
              </a:rPr>
              <a:t>s</a:t>
            </a:r>
            <a:r>
              <a:rPr lang="en-US" sz="1600" dirty="0">
                <a:solidFill>
                  <a:schemeClr val="bg1"/>
                </a:solidFill>
              </a:rPr>
              <a:t> of elements, which you use to enclose, or wrap </a:t>
            </a:r>
          </a:p>
          <a:p>
            <a:r>
              <a:rPr lang="sr-Latn-ME" sz="1600" dirty="0">
                <a:solidFill>
                  <a:schemeClr val="bg1"/>
                </a:solidFill>
              </a:rPr>
              <a:t>(</a:t>
            </a:r>
            <a:r>
              <a:rPr lang="en-US" sz="1600" dirty="0">
                <a:solidFill>
                  <a:schemeClr val="bg1"/>
                </a:solidFill>
              </a:rPr>
              <a:t>different parts of the content</a:t>
            </a:r>
            <a:r>
              <a:rPr lang="sr-Latn-ME" sz="1600" dirty="0">
                <a:solidFill>
                  <a:schemeClr val="bg1"/>
                </a:solidFill>
              </a:rPr>
              <a:t>)</a:t>
            </a:r>
            <a:r>
              <a:rPr lang="en-US" sz="1600" dirty="0">
                <a:solidFill>
                  <a:schemeClr val="bg1"/>
                </a:solidFill>
              </a:rPr>
              <a:t> to make it appear </a:t>
            </a:r>
            <a:r>
              <a:rPr lang="sr-Latn-ME" sz="1600" dirty="0">
                <a:solidFill>
                  <a:schemeClr val="bg1"/>
                </a:solidFill>
              </a:rPr>
              <a:t>in </a:t>
            </a:r>
            <a:r>
              <a:rPr lang="en-US" sz="1600" dirty="0">
                <a:solidFill>
                  <a:schemeClr val="bg1"/>
                </a:solidFill>
              </a:rPr>
              <a:t>a </a:t>
            </a:r>
          </a:p>
          <a:p>
            <a:r>
              <a:rPr lang="en-US" sz="1600" dirty="0">
                <a:solidFill>
                  <a:schemeClr val="bg1"/>
                </a:solidFill>
              </a:rPr>
              <a:t>certain way, or act </a:t>
            </a:r>
            <a:r>
              <a:rPr lang="sr-Latn-ME" sz="1600" dirty="0">
                <a:solidFill>
                  <a:schemeClr val="bg1"/>
                </a:solidFill>
              </a:rPr>
              <a:t>in </a:t>
            </a:r>
            <a:r>
              <a:rPr lang="en-US" sz="1600" dirty="0">
                <a:solidFill>
                  <a:schemeClr val="bg1"/>
                </a:solidFill>
              </a:rPr>
              <a:t>a certain way. The enclosing </a:t>
            </a:r>
          </a:p>
          <a:p>
            <a:r>
              <a:rPr lang="en-US" sz="1600" dirty="0">
                <a:solidFill>
                  <a:schemeClr val="bg1"/>
                </a:solidFill>
              </a:rPr>
              <a:t>tags can make a word or image hyperlink to </a:t>
            </a:r>
          </a:p>
          <a:p>
            <a:r>
              <a:rPr lang="en-US" sz="1600" dirty="0">
                <a:solidFill>
                  <a:schemeClr val="bg1"/>
                </a:solidFill>
              </a:rPr>
              <a:t>somewhere else,  italicize words</a:t>
            </a:r>
            <a:r>
              <a:rPr lang="sr-Latn-ME" sz="1600" dirty="0">
                <a:solidFill>
                  <a:schemeClr val="bg1"/>
                </a:solidFill>
              </a:rPr>
              <a:t>, </a:t>
            </a:r>
            <a:r>
              <a:rPr lang="en-US" sz="1600" dirty="0">
                <a:solidFill>
                  <a:schemeClr val="bg1"/>
                </a:solidFill>
              </a:rPr>
              <a:t> make the font </a:t>
            </a:r>
            <a:endParaRPr lang="sr-Latn-ME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bigger or smaller, and so on.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51520" y="560157"/>
            <a:ext cx="8568952" cy="288032"/>
          </a:xfrm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HTML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432" y="868719"/>
            <a:ext cx="3950568" cy="3950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612" y="63740"/>
            <a:ext cx="1368152" cy="7388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627412"/>
            <a:ext cx="3312368" cy="188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25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4033"/>
            <a:ext cx="9144000" cy="429077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156" y="848189"/>
            <a:ext cx="9130844" cy="429531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156" y="9163"/>
            <a:ext cx="9130844" cy="8435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520" y="18779"/>
            <a:ext cx="8568952" cy="576064"/>
          </a:xfrm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FRONTEND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360" y="1425217"/>
            <a:ext cx="5077072" cy="3098721"/>
          </a:xfrm>
          <a:prstGeom prst="roundRect">
            <a:avLst/>
          </a:prstGeom>
          <a:solidFill>
            <a:srgbClr val="262D3D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</a:t>
            </a:r>
            <a:r>
              <a:rPr lang="en-US" sz="1600" dirty="0">
                <a:solidFill>
                  <a:schemeClr val="bg1"/>
                </a:solidFill>
              </a:rPr>
              <a:t>ascading </a:t>
            </a:r>
            <a:r>
              <a:rPr lang="en-US" sz="1600" b="1" dirty="0">
                <a:solidFill>
                  <a:schemeClr val="bg1"/>
                </a:solidFill>
              </a:rPr>
              <a:t>S</a:t>
            </a:r>
            <a:r>
              <a:rPr lang="en-US" sz="1600" dirty="0">
                <a:solidFill>
                  <a:schemeClr val="bg1"/>
                </a:solidFill>
              </a:rPr>
              <a:t>tyle </a:t>
            </a:r>
            <a:r>
              <a:rPr lang="en-US" sz="1600" b="1" dirty="0">
                <a:solidFill>
                  <a:schemeClr val="bg1"/>
                </a:solidFill>
              </a:rPr>
              <a:t>S</a:t>
            </a:r>
            <a:r>
              <a:rPr lang="en-US" sz="1600" dirty="0">
                <a:solidFill>
                  <a:schemeClr val="bg1"/>
                </a:solidFill>
              </a:rPr>
              <a:t>heets, referred to as CSS, is a </a:t>
            </a:r>
          </a:p>
          <a:p>
            <a:r>
              <a:rPr lang="en-US" sz="1600" dirty="0">
                <a:solidFill>
                  <a:schemeClr val="bg1"/>
                </a:solidFill>
              </a:rPr>
              <a:t>simple design language intended to simplify the</a:t>
            </a:r>
          </a:p>
          <a:p>
            <a:r>
              <a:rPr lang="en-US" sz="1600" dirty="0">
                <a:solidFill>
                  <a:schemeClr val="bg1"/>
                </a:solidFill>
              </a:rPr>
              <a:t> process of making web pages presentable.</a:t>
            </a:r>
          </a:p>
          <a:p>
            <a:r>
              <a:rPr lang="en-US" sz="1600" dirty="0">
                <a:solidFill>
                  <a:schemeClr val="bg1"/>
                </a:solidFill>
              </a:rPr>
              <a:t>CSS handles the look and feel part of a web page. Using CSS, you can control the color of the text, </a:t>
            </a:r>
          </a:p>
          <a:p>
            <a:r>
              <a:rPr lang="en-US" sz="1600" dirty="0">
                <a:solidFill>
                  <a:schemeClr val="bg1"/>
                </a:solidFill>
              </a:rPr>
              <a:t>the style of fonts, the spacing between paragraphs, how columns are sized and laid out, what</a:t>
            </a:r>
          </a:p>
          <a:p>
            <a:r>
              <a:rPr lang="en-US" sz="1600" dirty="0">
                <a:solidFill>
                  <a:schemeClr val="bg1"/>
                </a:solidFill>
              </a:rPr>
              <a:t> background images or colors are used, layout </a:t>
            </a:r>
          </a:p>
          <a:p>
            <a:r>
              <a:rPr lang="en-US" sz="1600" dirty="0" err="1">
                <a:solidFill>
                  <a:schemeClr val="bg1"/>
                </a:solidFill>
              </a:rPr>
              <a:t>designs,variations</a:t>
            </a:r>
            <a:r>
              <a:rPr lang="en-US" sz="1600" dirty="0">
                <a:solidFill>
                  <a:schemeClr val="bg1"/>
                </a:solidFill>
              </a:rPr>
              <a:t> in display for different devices </a:t>
            </a:r>
          </a:p>
          <a:p>
            <a:r>
              <a:rPr lang="en-US" sz="1600" dirty="0">
                <a:solidFill>
                  <a:schemeClr val="bg1"/>
                </a:solidFill>
              </a:rPr>
              <a:t>and screen sizes as well as a variety of other </a:t>
            </a:r>
          </a:p>
          <a:p>
            <a:r>
              <a:rPr lang="en-US" sz="1600" dirty="0">
                <a:solidFill>
                  <a:schemeClr val="bg1"/>
                </a:solidFill>
              </a:rPr>
              <a:t>effects.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51520" y="560157"/>
            <a:ext cx="8568952" cy="288032"/>
          </a:xfrm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432" y="868719"/>
            <a:ext cx="3950568" cy="3950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609518"/>
            <a:ext cx="3312368" cy="18661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-103476"/>
            <a:ext cx="665820" cy="94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1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4033"/>
            <a:ext cx="9144000" cy="429077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156" y="848189"/>
            <a:ext cx="9130844" cy="429531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156" y="9163"/>
            <a:ext cx="9130844" cy="8435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520" y="18779"/>
            <a:ext cx="8568952" cy="576064"/>
          </a:xfrm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FRONTEND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040" y="1158435"/>
            <a:ext cx="5333056" cy="3371136"/>
          </a:xfrm>
          <a:prstGeom prst="roundRect">
            <a:avLst/>
          </a:prstGeom>
          <a:solidFill>
            <a:srgbClr val="262D3D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/>
            <a:r>
              <a:rPr lang="en-US" sz="1600" dirty="0">
                <a:solidFill>
                  <a:schemeClr val="bg1"/>
                </a:solidFill>
              </a:rPr>
              <a:t>JavaScript is a dynamic programming language</a:t>
            </a:r>
          </a:p>
          <a:p>
            <a:pPr fontAlgn="base"/>
            <a:r>
              <a:rPr lang="en-US" sz="1600" dirty="0">
                <a:solidFill>
                  <a:schemeClr val="bg1"/>
                </a:solidFill>
              </a:rPr>
              <a:t> that's used for web development, in web</a:t>
            </a:r>
          </a:p>
          <a:p>
            <a:pPr fontAlgn="base"/>
            <a:r>
              <a:rPr lang="en-US" sz="1600" dirty="0">
                <a:solidFill>
                  <a:schemeClr val="bg1"/>
                </a:solidFill>
              </a:rPr>
              <a:t> applications, for game development.</a:t>
            </a:r>
            <a:r>
              <a:rPr lang="sr-Latn-ME" sz="1600" dirty="0">
                <a:solidFill>
                  <a:schemeClr val="bg1"/>
                </a:solidFill>
              </a:rPr>
              <a:t>..</a:t>
            </a:r>
          </a:p>
          <a:p>
            <a:pPr fontAlgn="base"/>
            <a:r>
              <a:rPr lang="en-US" sz="1600" dirty="0">
                <a:solidFill>
                  <a:schemeClr val="bg1"/>
                </a:solidFill>
              </a:rPr>
              <a:t>It allows you</a:t>
            </a:r>
            <a:r>
              <a:rPr lang="sr-Latn-ME" sz="1600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to implement dynamic features</a:t>
            </a:r>
            <a:r>
              <a:rPr lang="sr-Latn-ME" sz="1600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on web pages that cannot be done with only</a:t>
            </a:r>
            <a:r>
              <a:rPr lang="sr-Latn-ME" sz="1600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HTML and C</a:t>
            </a:r>
            <a:r>
              <a:rPr lang="sr-Latn-ME" sz="1600" dirty="0">
                <a:solidFill>
                  <a:schemeClr val="bg1"/>
                </a:solidFill>
              </a:rPr>
              <a:t>S</a:t>
            </a:r>
            <a:r>
              <a:rPr lang="en-US" sz="1600" dirty="0">
                <a:solidFill>
                  <a:schemeClr val="bg1"/>
                </a:solidFill>
              </a:rPr>
              <a:t>S.</a:t>
            </a:r>
          </a:p>
          <a:p>
            <a:pPr fontAlgn="base"/>
            <a:endParaRPr lang="sr-Latn-ME" sz="1600" dirty="0">
              <a:solidFill>
                <a:schemeClr val="bg1"/>
              </a:solidFill>
            </a:endParaRPr>
          </a:p>
          <a:p>
            <a:pPr fontAlgn="base"/>
            <a:r>
              <a:rPr lang="en-US" sz="1600" dirty="0">
                <a:solidFill>
                  <a:schemeClr val="bg1"/>
                </a:solidFill>
              </a:rPr>
              <a:t>Many browsers use JavaScript as a scripting</a:t>
            </a:r>
          </a:p>
          <a:p>
            <a:pPr fontAlgn="base"/>
            <a:r>
              <a:rPr lang="en-US" sz="1600" dirty="0">
                <a:solidFill>
                  <a:schemeClr val="bg1"/>
                </a:solidFill>
              </a:rPr>
              <a:t> language for doing dynamic things on the web.</a:t>
            </a:r>
          </a:p>
          <a:p>
            <a:pPr fontAlgn="base"/>
            <a:r>
              <a:rPr lang="en-US" sz="1600" dirty="0">
                <a:solidFill>
                  <a:schemeClr val="bg1"/>
                </a:solidFill>
              </a:rPr>
              <a:t> Any time you see a click-to-show dropdown menu, </a:t>
            </a:r>
            <a:endParaRPr lang="sr-Latn-ME" sz="1600" dirty="0">
              <a:solidFill>
                <a:schemeClr val="bg1"/>
              </a:solidFill>
            </a:endParaRPr>
          </a:p>
          <a:p>
            <a:pPr fontAlgn="base"/>
            <a:r>
              <a:rPr lang="en-US" sz="1600" dirty="0">
                <a:solidFill>
                  <a:schemeClr val="bg1"/>
                </a:solidFill>
              </a:rPr>
              <a:t>extra content added to a page, and dynamically</a:t>
            </a:r>
          </a:p>
          <a:p>
            <a:pPr fontAlgn="base"/>
            <a:r>
              <a:rPr lang="en-US" sz="1600" dirty="0">
                <a:solidFill>
                  <a:schemeClr val="bg1"/>
                </a:solidFill>
              </a:rPr>
              <a:t> changing element colors on a page, to name a </a:t>
            </a:r>
          </a:p>
          <a:p>
            <a:pPr fontAlgn="base"/>
            <a:r>
              <a:rPr lang="en-US" sz="1600" dirty="0">
                <a:solidFill>
                  <a:schemeClr val="bg1"/>
                </a:solidFill>
              </a:rPr>
              <a:t>few features, you're seeing the effects of JavaScript.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51520" y="560157"/>
            <a:ext cx="8568952" cy="288032"/>
          </a:xfrm>
          <a:solidFill>
            <a:schemeClr val="tx1"/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Javascript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432" y="868719"/>
            <a:ext cx="3950568" cy="3950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626198"/>
            <a:ext cx="3312368" cy="18795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252" y="-136225"/>
            <a:ext cx="1522512" cy="95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5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11760" y="1848475"/>
            <a:ext cx="51739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694354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21642</TotalTime>
  <Words>448</Words>
  <Application>Microsoft Office PowerPoint</Application>
  <PresentationFormat>On-screen Show (16:9)</PresentationFormat>
  <Paragraphs>88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Ana Markovic</cp:lastModifiedBy>
  <cp:revision>132</cp:revision>
  <dcterms:created xsi:type="dcterms:W3CDTF">2016-12-05T23:26:54Z</dcterms:created>
  <dcterms:modified xsi:type="dcterms:W3CDTF">2022-08-13T13:24:06Z</dcterms:modified>
</cp:coreProperties>
</file>