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3"/>
  </p:notesMasterIdLst>
  <p:sldIdLst>
    <p:sldId id="256" r:id="rId4"/>
    <p:sldId id="261" r:id="rId5"/>
    <p:sldId id="301" r:id="rId6"/>
    <p:sldId id="302" r:id="rId7"/>
    <p:sldId id="303" r:id="rId8"/>
    <p:sldId id="307" r:id="rId9"/>
    <p:sldId id="304" r:id="rId10"/>
    <p:sldId id="305" r:id="rId11"/>
    <p:sldId id="306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0C316C-6EDC-4740-97B7-B72467C5C33F}">
          <p14:sldIdLst>
            <p14:sldId id="256"/>
            <p14:sldId id="261"/>
            <p14:sldId id="301"/>
            <p14:sldId id="302"/>
            <p14:sldId id="303"/>
            <p14:sldId id="307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D3D"/>
    <a:srgbClr val="3F3F3F"/>
    <a:srgbClr val="0F256E"/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0" autoAdjust="0"/>
    <p:restoredTop sz="94660"/>
  </p:normalViewPr>
  <p:slideViewPr>
    <p:cSldViewPr>
      <p:cViewPr varScale="1">
        <p:scale>
          <a:sx n="108" d="100"/>
          <a:sy n="108" d="100"/>
        </p:scale>
        <p:origin x="950" y="86"/>
      </p:cViewPr>
      <p:guideLst>
        <p:guide orient="horz" pos="1620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pPr/>
              <a:t>31.07.2022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1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6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056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77" r:id="rId17"/>
    <p:sldLayoutId id="2147483656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6" y="0"/>
            <a:ext cx="9143999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08104" y="3363838"/>
            <a:ext cx="4320480" cy="1152129"/>
          </a:xfrm>
        </p:spPr>
        <p:txBody>
          <a:bodyPr/>
          <a:lstStyle/>
          <a:p>
            <a:pPr lvl="0"/>
            <a:r>
              <a:rPr lang="en-US" altLang="ko-KR" sz="4800" b="1" dirty="0"/>
              <a:t>FRONTEND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918367" y="4083918"/>
            <a:ext cx="2232248" cy="57606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"/>
            <a:ext cx="9144000" cy="5143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11760" y="301402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FRONTEND</a:t>
            </a:r>
          </a:p>
        </p:txBody>
      </p:sp>
      <p:sp>
        <p:nvSpPr>
          <p:cNvPr id="5" name="Oval 4"/>
          <p:cNvSpPr/>
          <p:nvPr/>
        </p:nvSpPr>
        <p:spPr>
          <a:xfrm>
            <a:off x="443542" y="1578962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542" y="289980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17843" y="1570482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17845" y="2666742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35631" y="1798828"/>
            <a:ext cx="14401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What is frontend?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1628" y="2939964"/>
            <a:ext cx="13681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Advantages of frontend programming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2105" y="1795307"/>
            <a:ext cx="135198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HTML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1941" y="2887239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542" y="1706496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540" y="3029011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7839" y="1699688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7839" y="2795946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7845" y="3897332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81941" y="4117829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Javascript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17839" y="4026536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  <p:bldP spid="6" grpId="0" animBg="1"/>
      <p:bldP spid="7" grpId="0" animBg="1"/>
      <p:bldP spid="8" grpId="0" animBg="1"/>
      <p:bldP spid="12" grpId="0"/>
      <p:bldP spid="15" grpId="0"/>
      <p:bldP spid="18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33"/>
            <a:ext cx="9144000" cy="4290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56" y="9163"/>
            <a:ext cx="9130844" cy="843558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564689"/>
            <a:ext cx="8568952" cy="2880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FRONTEND?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FRONTEND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711821"/>
            <a:ext cx="2736304" cy="2553891"/>
          </a:xfrm>
          <a:prstGeom prst="round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 website’s of software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programs front end is the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interface through</a:t>
            </a:r>
          </a:p>
          <a:p>
            <a:r>
              <a:rPr lang="en-US" sz="1600" dirty="0">
                <a:solidFill>
                  <a:schemeClr val="bg1"/>
                </a:solidFill>
              </a:rPr>
              <a:t>which users perform </a:t>
            </a:r>
          </a:p>
          <a:p>
            <a:r>
              <a:rPr lang="en-US" sz="1600" dirty="0">
                <a:solidFill>
                  <a:schemeClr val="bg1"/>
                </a:solidFill>
              </a:rPr>
              <a:t>key actions and it 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contains programming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that makes certain </a:t>
            </a:r>
          </a:p>
          <a:p>
            <a:r>
              <a:rPr lang="en-US" sz="1600" dirty="0">
                <a:solidFill>
                  <a:schemeClr val="bg1"/>
                </a:solidFill>
              </a:rPr>
              <a:t>features available for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9489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" y="852720"/>
            <a:ext cx="9130844" cy="4290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56" y="9163"/>
            <a:ext cx="9130844" cy="843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579682"/>
            <a:ext cx="8568952" cy="2880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ADVANTAGES OF FRONTEND PROGRAMMING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FRONTEND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1491504" y="1437142"/>
            <a:ext cx="5312744" cy="715089"/>
          </a:xfrm>
          <a:prstGeom prst="round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Quick development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The main advantage of frontend programming is that it can be performed faster.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1115617" y="1538398"/>
            <a:ext cx="504055" cy="5040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1115616" y="1605759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1491504" y="2635199"/>
            <a:ext cx="5312744" cy="715089"/>
          </a:xfrm>
          <a:prstGeom prst="round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Secure environment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Frontend development is also beneficial because all frontend frameworks offer a highly secure environment for coding.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491504" y="3899231"/>
            <a:ext cx="5312744" cy="715089"/>
          </a:xfrm>
          <a:prstGeom prst="round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Fast response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The new framework technology used by developers lets them easily create fast response features that facilitate the efficient reaction.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1115617" y="4004748"/>
            <a:ext cx="504055" cy="5040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1115616" y="4072109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1115617" y="2724367"/>
            <a:ext cx="504055" cy="5040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115616" y="2791728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4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 animBg="1"/>
      <p:bldP spid="11" grpId="0" animBg="1"/>
      <p:bldP spid="27" grpId="0"/>
      <p:bldP spid="31" grpId="0" animBg="1"/>
      <p:bldP spid="32" grpId="0" animBg="1"/>
      <p:bldP spid="13" grpId="0" animBg="1"/>
      <p:bldP spid="29" grpId="0"/>
      <p:bldP spid="12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33"/>
            <a:ext cx="9144000" cy="429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56" y="848189"/>
            <a:ext cx="9130844" cy="42953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56" y="9163"/>
            <a:ext cx="9130844" cy="843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8779"/>
            <a:ext cx="8568952" cy="576064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FRONTEND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1198007"/>
            <a:ext cx="2583432" cy="3111460"/>
          </a:xfrm>
          <a:prstGeom prst="roundRect">
            <a:avLst/>
          </a:prstGeom>
          <a:solidFill>
            <a:srgbClr val="262D3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HTML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CSS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C00000"/>
                </a:solidFill>
              </a:rPr>
              <a:t>Javascript</a:t>
            </a:r>
            <a:endParaRPr lang="en-US" b="1" dirty="0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React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Vue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TypeScript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Elm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C00000"/>
                </a:solidFill>
              </a:rPr>
              <a:t>JQuery</a:t>
            </a:r>
            <a:endParaRPr lang="en-US" b="1" dirty="0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Angular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Swift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560157"/>
            <a:ext cx="8568952" cy="288032"/>
          </a:xfrm>
          <a:solidFill>
            <a:schemeClr val="tx1"/>
          </a:solidFill>
        </p:spPr>
        <p:txBody>
          <a:bodyPr/>
          <a:lstStyle/>
          <a:p>
            <a:endParaRPr lang="sr-Latn-ME" b="1" dirty="0"/>
          </a:p>
          <a:p>
            <a:r>
              <a:rPr lang="sr-Latn-ME" b="1" dirty="0"/>
              <a:t>T</a:t>
            </a:r>
            <a:r>
              <a:rPr lang="en-US" b="1" dirty="0"/>
              <a:t>he best ten front-end languages.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2" y="868719"/>
            <a:ext cx="3950568" cy="3950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12" y="63740"/>
            <a:ext cx="1368152" cy="738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7412"/>
            <a:ext cx="3312368" cy="18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33"/>
            <a:ext cx="9144000" cy="429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56" y="848189"/>
            <a:ext cx="9130844" cy="42953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56" y="9163"/>
            <a:ext cx="9130844" cy="843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8779"/>
            <a:ext cx="8568952" cy="576064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FRONTEND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360" y="1425217"/>
            <a:ext cx="5175720" cy="2826306"/>
          </a:xfrm>
          <a:prstGeom prst="roundRect">
            <a:avLst/>
          </a:prstGeom>
          <a:solidFill>
            <a:srgbClr val="262D3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HTML is a </a:t>
            </a:r>
            <a:r>
              <a:rPr lang="en-US" sz="1600" i="1" dirty="0">
                <a:solidFill>
                  <a:schemeClr val="bg1"/>
                </a:solidFill>
              </a:rPr>
              <a:t>markup language</a:t>
            </a:r>
            <a:r>
              <a:rPr lang="en-US" sz="1600" dirty="0">
                <a:solidFill>
                  <a:schemeClr val="bg1"/>
                </a:solidFill>
              </a:rPr>
              <a:t> that defines the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structure of your content and is also one of 3</a:t>
            </a:r>
          </a:p>
          <a:p>
            <a:r>
              <a:rPr lang="en-US" sz="1600" dirty="0">
                <a:solidFill>
                  <a:schemeClr val="bg1"/>
                </a:solidFill>
              </a:rPr>
              <a:t> primary languages for web development alongside with CSS and JavaScript .HTML consists of a </a:t>
            </a:r>
            <a:r>
              <a:rPr lang="en-US" sz="1600" dirty="0" err="1">
                <a:solidFill>
                  <a:schemeClr val="bg1"/>
                </a:solidFill>
              </a:rPr>
              <a:t>serie</a:t>
            </a:r>
            <a:r>
              <a:rPr lang="sr-Latn-ME" sz="1600" dirty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 of elements, which you use to enclose, or wrap </a:t>
            </a:r>
          </a:p>
          <a:p>
            <a:r>
              <a:rPr lang="sr-Latn-ME" sz="1600" dirty="0">
                <a:solidFill>
                  <a:schemeClr val="bg1"/>
                </a:solidFill>
              </a:rPr>
              <a:t>(</a:t>
            </a:r>
            <a:r>
              <a:rPr lang="en-US" sz="1600" dirty="0">
                <a:solidFill>
                  <a:schemeClr val="bg1"/>
                </a:solidFill>
              </a:rPr>
              <a:t>different parts of the content</a:t>
            </a:r>
            <a:r>
              <a:rPr lang="sr-Latn-ME" sz="1600" dirty="0">
                <a:solidFill>
                  <a:schemeClr val="bg1"/>
                </a:solidFill>
              </a:rPr>
              <a:t>)</a:t>
            </a:r>
            <a:r>
              <a:rPr lang="en-US" sz="1600" dirty="0">
                <a:solidFill>
                  <a:schemeClr val="bg1"/>
                </a:solidFill>
              </a:rPr>
              <a:t> to make it appear </a:t>
            </a:r>
            <a:r>
              <a:rPr lang="sr-Latn-ME" sz="1600" dirty="0">
                <a:solidFill>
                  <a:schemeClr val="bg1"/>
                </a:solidFill>
              </a:rPr>
              <a:t>in </a:t>
            </a:r>
            <a:r>
              <a:rPr lang="en-US" sz="1600" dirty="0">
                <a:solidFill>
                  <a:schemeClr val="bg1"/>
                </a:solidFill>
              </a:rPr>
              <a:t>a </a:t>
            </a:r>
          </a:p>
          <a:p>
            <a:r>
              <a:rPr lang="en-US" sz="1600" dirty="0">
                <a:solidFill>
                  <a:schemeClr val="bg1"/>
                </a:solidFill>
              </a:rPr>
              <a:t>certain way, or act </a:t>
            </a:r>
            <a:r>
              <a:rPr lang="sr-Latn-ME" sz="1600" dirty="0">
                <a:solidFill>
                  <a:schemeClr val="bg1"/>
                </a:solidFill>
              </a:rPr>
              <a:t>in </a:t>
            </a:r>
            <a:r>
              <a:rPr lang="en-US" sz="1600" dirty="0">
                <a:solidFill>
                  <a:schemeClr val="bg1"/>
                </a:solidFill>
              </a:rPr>
              <a:t>a certain way. The enclosing </a:t>
            </a:r>
          </a:p>
          <a:p>
            <a:r>
              <a:rPr lang="en-US" sz="1600" dirty="0">
                <a:solidFill>
                  <a:schemeClr val="bg1"/>
                </a:solidFill>
              </a:rPr>
              <a:t>tags can make a word or image hyperlink to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somewhere else,  italicize words</a:t>
            </a:r>
            <a:r>
              <a:rPr lang="sr-Latn-ME" sz="1600" dirty="0">
                <a:solidFill>
                  <a:schemeClr val="bg1"/>
                </a:solidFill>
              </a:rPr>
              <a:t>, </a:t>
            </a:r>
            <a:r>
              <a:rPr lang="en-US" sz="1600" dirty="0">
                <a:solidFill>
                  <a:schemeClr val="bg1"/>
                </a:solidFill>
              </a:rPr>
              <a:t> make the font </a:t>
            </a:r>
            <a:endParaRPr lang="sr-Latn-ME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bigger or smaller, and so 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560157"/>
            <a:ext cx="8568952" cy="288032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2" y="868719"/>
            <a:ext cx="3950568" cy="3950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12" y="63740"/>
            <a:ext cx="1368152" cy="738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7412"/>
            <a:ext cx="3312368" cy="18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2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33"/>
            <a:ext cx="9144000" cy="429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56" y="848189"/>
            <a:ext cx="9130844" cy="42953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56" y="9163"/>
            <a:ext cx="9130844" cy="843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8779"/>
            <a:ext cx="8568952" cy="576064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FRONTEND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360" y="1425217"/>
            <a:ext cx="5077072" cy="3098721"/>
          </a:xfrm>
          <a:prstGeom prst="roundRect">
            <a:avLst/>
          </a:prstGeom>
          <a:solidFill>
            <a:srgbClr val="262D3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  <a:r>
              <a:rPr lang="en-US" sz="1600" dirty="0">
                <a:solidFill>
                  <a:schemeClr val="bg1"/>
                </a:solidFill>
              </a:rPr>
              <a:t>ascading </a:t>
            </a:r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tyle </a:t>
            </a:r>
            <a:r>
              <a:rPr lang="en-US" sz="1600" b="1" dirty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heets, referred to as CSS, is a </a:t>
            </a:r>
          </a:p>
          <a:p>
            <a:r>
              <a:rPr lang="en-US" sz="1600" dirty="0">
                <a:solidFill>
                  <a:schemeClr val="bg1"/>
                </a:solidFill>
              </a:rPr>
              <a:t>simple design language intended to simplify the</a:t>
            </a:r>
          </a:p>
          <a:p>
            <a:r>
              <a:rPr lang="en-US" sz="1600" dirty="0">
                <a:solidFill>
                  <a:schemeClr val="bg1"/>
                </a:solidFill>
              </a:rPr>
              <a:t> process of making web pages presentable.</a:t>
            </a:r>
          </a:p>
          <a:p>
            <a:r>
              <a:rPr lang="en-US" sz="1600" dirty="0">
                <a:solidFill>
                  <a:schemeClr val="bg1"/>
                </a:solidFill>
              </a:rPr>
              <a:t>CSS handles the look and feel part of a web page. Using CSS, you can control the color of the text,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style of fonts, the spacing between paragraphs, how columns are sized and laid out, what</a:t>
            </a:r>
          </a:p>
          <a:p>
            <a:r>
              <a:rPr lang="en-US" sz="1600" dirty="0">
                <a:solidFill>
                  <a:schemeClr val="bg1"/>
                </a:solidFill>
              </a:rPr>
              <a:t> background images or colors are used, layout 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designs,variations</a:t>
            </a:r>
            <a:r>
              <a:rPr lang="en-US" sz="1600" dirty="0">
                <a:solidFill>
                  <a:schemeClr val="bg1"/>
                </a:solidFill>
              </a:rPr>
              <a:t> in display for different devices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and screen sizes as well as a variety of other </a:t>
            </a:r>
          </a:p>
          <a:p>
            <a:r>
              <a:rPr lang="en-US" sz="1600" dirty="0">
                <a:solidFill>
                  <a:schemeClr val="bg1"/>
                </a:solidFill>
              </a:rPr>
              <a:t>effects.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560157"/>
            <a:ext cx="8568952" cy="288032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2" y="868719"/>
            <a:ext cx="3950568" cy="3950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09518"/>
            <a:ext cx="3312368" cy="1866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103476"/>
            <a:ext cx="665820" cy="9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033"/>
            <a:ext cx="9144000" cy="429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56" y="848189"/>
            <a:ext cx="9130844" cy="42953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56" y="9163"/>
            <a:ext cx="9130844" cy="8435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8779"/>
            <a:ext cx="8568952" cy="576064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FRONTEND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040" y="1158435"/>
            <a:ext cx="5333056" cy="3371136"/>
          </a:xfrm>
          <a:prstGeom prst="roundRect">
            <a:avLst/>
          </a:prstGeom>
          <a:solidFill>
            <a:srgbClr val="262D3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>
                <a:solidFill>
                  <a:schemeClr val="bg1"/>
                </a:solidFill>
              </a:rPr>
              <a:t>JavaScript is a dynamic programming language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 that's used for web development, in web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 applications, for game development.</a:t>
            </a:r>
            <a:r>
              <a:rPr lang="sr-Latn-ME" sz="1600" dirty="0">
                <a:solidFill>
                  <a:schemeClr val="bg1"/>
                </a:solidFill>
              </a:rPr>
              <a:t>..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It allows you</a:t>
            </a:r>
            <a:r>
              <a:rPr lang="sr-Latn-ME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to implement dynamic features</a:t>
            </a:r>
            <a:r>
              <a:rPr lang="sr-Latn-ME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on web pages that cannot be done with only</a:t>
            </a:r>
            <a:r>
              <a:rPr lang="sr-Latn-ME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HTML and C</a:t>
            </a:r>
            <a:r>
              <a:rPr lang="sr-Latn-ME" sz="1600" dirty="0">
                <a:solidFill>
                  <a:schemeClr val="bg1"/>
                </a:solidFill>
              </a:rPr>
              <a:t>S</a:t>
            </a:r>
            <a:r>
              <a:rPr lang="en-US" sz="1600" dirty="0">
                <a:solidFill>
                  <a:schemeClr val="bg1"/>
                </a:solidFill>
              </a:rPr>
              <a:t>S.</a:t>
            </a:r>
          </a:p>
          <a:p>
            <a:pPr fontAlgn="base"/>
            <a:endParaRPr lang="sr-Latn-ME" sz="1600" dirty="0">
              <a:solidFill>
                <a:schemeClr val="bg1"/>
              </a:solidFill>
            </a:endParaRP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Many browsers use JavaScript as a scripting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 language for doing dynamic things on the web.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 Any time you see a click-to-show dropdown menu, </a:t>
            </a:r>
            <a:endParaRPr lang="sr-Latn-ME" sz="1600" dirty="0">
              <a:solidFill>
                <a:schemeClr val="bg1"/>
              </a:solidFill>
            </a:endParaRP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extra content added to a page, and dynamically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 changing element colors on a page, to name a </a:t>
            </a:r>
          </a:p>
          <a:p>
            <a:pPr fontAlgn="base"/>
            <a:r>
              <a:rPr lang="en-US" sz="1600" dirty="0">
                <a:solidFill>
                  <a:schemeClr val="bg1"/>
                </a:solidFill>
              </a:rPr>
              <a:t>few features, you're seeing the effects of JavaScript.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560157"/>
            <a:ext cx="8568952" cy="288032"/>
          </a:xfrm>
          <a:solidFill>
            <a:schemeClr val="tx1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Javascript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2" y="868719"/>
            <a:ext cx="3950568" cy="3950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6198"/>
            <a:ext cx="3312368" cy="1879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52" y="-136225"/>
            <a:ext cx="1522512" cy="9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1760" y="1848475"/>
            <a:ext cx="5173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69435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21642</TotalTime>
  <Words>448</Words>
  <Application>Microsoft Office PowerPoint</Application>
  <PresentationFormat>On-screen Show (16:9)</PresentationFormat>
  <Paragraphs>88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Ana Markovic</cp:lastModifiedBy>
  <cp:revision>132</cp:revision>
  <dcterms:created xsi:type="dcterms:W3CDTF">2016-12-05T23:26:54Z</dcterms:created>
  <dcterms:modified xsi:type="dcterms:W3CDTF">2022-08-13T13:24:06Z</dcterms:modified>
</cp:coreProperties>
</file>