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441" autoAdjust="0"/>
    <p:restoredTop sz="94660"/>
  </p:normalViewPr>
  <p:slideViewPr>
    <p:cSldViewPr snapToGrid="0">
      <p:cViewPr>
        <p:scale>
          <a:sx n="76" d="100"/>
          <a:sy n="76" d="100"/>
        </p:scale>
        <p:origin x="-70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98E4D29-867C-40A4-A6E3-00CC9913EAE0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15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1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82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73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5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819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415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40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95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9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07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0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71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20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0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84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8E4D29-867C-40A4-A6E3-00CC9913EAE0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4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 smtClean="0"/>
              <a:t>PRIZMA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 dirty="0" smtClean="0"/>
              <a:t>POVRŠINA I ZAPREMINA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232" y="693797"/>
            <a:ext cx="10804478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Zapremina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kvadra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čije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ivice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5:3:2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iznosi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30000dm</a:t>
            </a:r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Izračunaj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tog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kvadra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njegovog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dijagonalnog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presjeka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1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994" y="645465"/>
            <a:ext cx="10886364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romb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čije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dijagonale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imaju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cm, i 8 cm.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Izračunaj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zapreminu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njena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M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visina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cm.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5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994" y="674704"/>
            <a:ext cx="10900012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pravougli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trougao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čija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kateta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cm,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M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cm.</a:t>
            </a:r>
            <a:r>
              <a:rPr lang="sr-Latn-M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Izračunaj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zapreminu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njena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visina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jednaka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hipotenuzi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osnove.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4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09683" y="666509"/>
            <a:ext cx="54060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Zapremina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pravilne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trostrane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464707"/>
              </p:ext>
            </p:extLst>
          </p:nvPr>
        </p:nvGraphicFramePr>
        <p:xfrm>
          <a:off x="5956555" y="656910"/>
          <a:ext cx="1222167" cy="468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3" imgW="596880" imgH="228600" progId="Equation.3">
                  <p:embed/>
                </p:oleObj>
              </mc:Choice>
              <mc:Fallback>
                <p:oleObj name="Equation" r:id="rId3" imgW="59688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555" y="656910"/>
                        <a:ext cx="1222167" cy="4680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68906" y="1128173"/>
            <a:ext cx="6309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Izračunaj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visina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cm.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662023" y="741893"/>
                <a:ext cx="8555804" cy="4964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6.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Površina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omotača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pravilne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šestostrane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prizme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iznosi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120</m:t>
                    </m:r>
                    <m:rad>
                      <m:radPr>
                        <m:degHide m:val="on"/>
                        <m:ctrlP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sSup>
                      <m:sSupPr>
                        <m:ctrlP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023" y="741893"/>
                <a:ext cx="8555804" cy="496483"/>
              </a:xfrm>
              <a:prstGeom prst="rect">
                <a:avLst/>
              </a:prstGeom>
              <a:blipFill rotWithShape="1">
                <a:blip r:embed="rId2"/>
                <a:stretch>
                  <a:fillRect l="-1140" t="-3704" r="-214" b="-28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662023" y="1309543"/>
                <a:ext cx="10419959" cy="4964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Izračunaj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zapreminu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te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prizme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ako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je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njena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površina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jednaka</a:t>
                </a:r>
                <a:r>
                  <a:rPr kumimoji="0" lang="sr-Latn-ME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400" b="0" i="1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32</m:t>
                    </m:r>
                    <m:rad>
                      <m:radPr>
                        <m:degHide m:val="on"/>
                        <m:ctrlPr>
                          <a:rPr lang="en-US" alt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sSup>
                      <m:sSupPr>
                        <m:ctrlPr>
                          <a:rPr lang="en-US" alt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023" y="1309543"/>
                <a:ext cx="10419959" cy="496483"/>
              </a:xfrm>
              <a:prstGeom prst="rect">
                <a:avLst/>
              </a:prstGeom>
              <a:blipFill rotWithShape="1">
                <a:blip r:embed="rId3"/>
                <a:stretch>
                  <a:fillRect l="-936" t="-2469" b="-28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98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559" y="559558"/>
            <a:ext cx="10959152" cy="356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Prizma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geometrijsko tijelo ograničeno sa </a:t>
            </a:r>
            <a:r>
              <a:rPr lang="sr-Latn-M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</a:t>
            </a:r>
            <a:r>
              <a:rPr lang="sr-Latn-ME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podudarna i paralelna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mnogougla koja se nazivaju </a:t>
            </a:r>
            <a:r>
              <a:rPr lang="en-US" sz="24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ili </a:t>
            </a:r>
            <a:r>
              <a:rPr lang="en-US" sz="24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osnove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 omotačem koji spaja te dvije baze. Omo</a:t>
            </a:r>
            <a:r>
              <a:rPr lang="sr-Latn-ME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tač se sastoji od paralelograma koje nazivamo </a:t>
            </a:r>
            <a:r>
              <a:rPr lang="sr-Latn-ME" sz="24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bočnim stranama </a:t>
            </a:r>
            <a:r>
              <a:rPr lang="sr-Latn-ME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M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su bočne strane normalne na osnove  prizmu nazivamo </a:t>
            </a:r>
            <a:r>
              <a:rPr lang="sr-Latn-ME" sz="2400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pravom</a:t>
            </a:r>
            <a:r>
              <a:rPr lang="sr-Latn-M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prizmom; u protivnom je nazivamo </a:t>
            </a:r>
            <a:r>
              <a:rPr lang="sr-Latn-ME" sz="2400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kosom</a:t>
            </a:r>
            <a:r>
              <a:rPr lang="sr-Latn-M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prizmom.</a:t>
            </a:r>
            <a:endParaRPr lang="sr-Latn-ME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ME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je u osnovi prave prizme pravilan mnogougao prizmu nazivamo </a:t>
            </a:r>
            <a:r>
              <a:rPr lang="sr-Latn-ME" sz="2400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pravilnom</a:t>
            </a:r>
            <a:r>
              <a:rPr lang="sr-Latn-ME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M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Zavisno od broja stranica osnove, prizme mogu biti trostrane, četvorostrane,..., n-tostrane, itd.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42629" t="12958" r="29348" b="36177"/>
          <a:stretch/>
        </p:blipFill>
        <p:spPr bwMode="auto">
          <a:xfrm>
            <a:off x="2739859" y="3763082"/>
            <a:ext cx="2091448" cy="2790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/>
          <a:srcRect l="45170" t="17864" r="21404" b="33296"/>
          <a:stretch/>
        </p:blipFill>
        <p:spPr bwMode="auto">
          <a:xfrm>
            <a:off x="5308981" y="3787225"/>
            <a:ext cx="1972101" cy="2742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41506" t="26295" r="28205" b="19261"/>
          <a:stretch/>
        </p:blipFill>
        <p:spPr bwMode="auto">
          <a:xfrm>
            <a:off x="8113595" y="3858378"/>
            <a:ext cx="2336751" cy="2766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454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6512" y="982772"/>
            <a:ext cx="10351552" cy="1680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Prizma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čija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paralelogram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naziva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paralelopiped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ME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ME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 paralelopiped kome je osnova pravougaonik nazivamo </a:t>
            </a:r>
            <a:r>
              <a:rPr lang="sr-Latn-ME" sz="28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kvadar</a:t>
            </a:r>
            <a:r>
              <a:rPr lang="sr-Latn-ME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M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Pravilna jednakoivična četvorostrana prizma se naziva </a:t>
            </a:r>
            <a:r>
              <a:rPr lang="sr-Latn-ME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8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ocka</a:t>
            </a:r>
            <a:r>
              <a:rPr lang="sr-Latn-M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8365" y="2966196"/>
            <a:ext cx="103412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Površina prizme se računa po formuli:</a:t>
            </a:r>
            <a:r>
              <a:rPr lang="sr-Latn-M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P=2</a:t>
            </a:r>
            <a:r>
              <a:rPr lang="en-US" sz="4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·</a:t>
            </a:r>
            <a:r>
              <a:rPr lang="en-US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B+M</a:t>
            </a:r>
            <a:endParaRPr lang="sr-Latn-ME" sz="4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M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Latn-M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B-površina baze (osnove), M-površina omotača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206639" y="4291094"/>
            <a:ext cx="100205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Zapremina prizme se računa po formuli:     </a:t>
            </a:r>
            <a:r>
              <a:rPr lang="en-US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V=B</a:t>
            </a:r>
            <a:r>
              <a:rPr lang="en-US" sz="4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·</a:t>
            </a:r>
            <a:r>
              <a:rPr lang="en-US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sr-Latn-ME" sz="4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ME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Latn-ME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sr-Latn-M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B-površina baze (osnove), </a:t>
            </a:r>
            <a:r>
              <a:rPr lang="sr-Latn-M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H-visina prizme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44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98690" y="723463"/>
            <a:ext cx="2149274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KOCKA</a:t>
            </a:r>
            <a:endParaRPr lang="en-US" sz="32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5383" t="25648" r="30930" b="17772"/>
          <a:stretch/>
        </p:blipFill>
        <p:spPr bwMode="auto">
          <a:xfrm>
            <a:off x="784994" y="1021429"/>
            <a:ext cx="5117911" cy="4899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40424" y="2316287"/>
            <a:ext cx="3521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</a:t>
            </a:r>
            <a:r>
              <a:rPr lang="sr-Latn-M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šina dijagonalnog presjeka: </a:t>
            </a:r>
            <a:endParaRPr lang="en-US" sz="2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519917" y="3220872"/>
            <a:ext cx="5691116" cy="6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877771"/>
              </p:ext>
            </p:extLst>
          </p:nvPr>
        </p:nvGraphicFramePr>
        <p:xfrm>
          <a:off x="7519917" y="3254990"/>
          <a:ext cx="2203144" cy="77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4" imgW="761669" imgH="266584" progId="Equation.3">
                  <p:embed/>
                </p:oleObj>
              </mc:Choice>
              <mc:Fallback>
                <p:oleObj name="Equation" r:id="rId4" imgW="761669" imgH="26658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917" y="3254990"/>
                        <a:ext cx="2203144" cy="771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14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5017" y="5579584"/>
            <a:ext cx="5898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Dijagonalni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presjek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pravougaonik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površine</a:t>
            </a:r>
            <a:r>
              <a:rPr lang="en-US" alt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635873"/>
              </p:ext>
            </p:extLst>
          </p:nvPr>
        </p:nvGraphicFramePr>
        <p:xfrm>
          <a:off x="6708382" y="5535264"/>
          <a:ext cx="1926288" cy="615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3" imgW="685502" imgH="215806" progId="Equation.3">
                  <p:embed/>
                </p:oleObj>
              </mc:Choice>
              <mc:Fallback>
                <p:oleObj name="Equation" r:id="rId3" imgW="685502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382" y="5535264"/>
                        <a:ext cx="1926288" cy="6153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76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6737" y="596910"/>
            <a:ext cx="1429943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ME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KVADAR</a:t>
            </a:r>
            <a:endParaRPr lang="en-US" sz="28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5"/>
          <a:srcRect l="22115" t="31137" r="11700" b="18086"/>
          <a:stretch/>
        </p:blipFill>
        <p:spPr bwMode="auto">
          <a:xfrm>
            <a:off x="2698659" y="1150267"/>
            <a:ext cx="5595582" cy="4476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69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0919" r="2564" b="26416"/>
          <a:stretch/>
        </p:blipFill>
        <p:spPr bwMode="auto">
          <a:xfrm>
            <a:off x="771098" y="1248055"/>
            <a:ext cx="9082585" cy="4857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04065" y="778055"/>
            <a:ext cx="4942956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ME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Prava pravilna trostrana prizma</a:t>
            </a:r>
            <a:endParaRPr lang="en-US" sz="28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9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63123" y="586987"/>
            <a:ext cx="5617756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ME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Prava pravilna </a:t>
            </a:r>
            <a:r>
              <a:rPr lang="sr-Latn-ME" sz="28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četvorostrana </a:t>
            </a:r>
            <a:r>
              <a:rPr lang="sr-Latn-ME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prizma</a:t>
            </a:r>
            <a:endParaRPr lang="en-US" sz="28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084" t="11208" r="6089" b="29484"/>
          <a:stretch/>
        </p:blipFill>
        <p:spPr bwMode="auto">
          <a:xfrm>
            <a:off x="937785" y="1050031"/>
            <a:ext cx="7005212" cy="5179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934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0964" t="29027" r="1872" b="9292"/>
          <a:stretch/>
        </p:blipFill>
        <p:spPr bwMode="auto">
          <a:xfrm>
            <a:off x="6619166" y="791570"/>
            <a:ext cx="4885898" cy="4790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8974" y="525118"/>
            <a:ext cx="5266698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ME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Prava pravilna </a:t>
            </a:r>
            <a:r>
              <a:rPr lang="sr-Latn-ME" sz="28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šestostrana </a:t>
            </a:r>
            <a:r>
              <a:rPr lang="sr-Latn-ME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prizma</a:t>
            </a:r>
            <a:endParaRPr lang="en-US" sz="28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0897" t="10258" r="50481" b="12310"/>
          <a:stretch/>
        </p:blipFill>
        <p:spPr bwMode="auto">
          <a:xfrm>
            <a:off x="858090" y="1004258"/>
            <a:ext cx="5895832" cy="5219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17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3414" y="892475"/>
            <a:ext cx="10258567" cy="96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Zadaci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Latn-M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Zbir dužina svih ivica kocke je 48 cm. Izračunati površinu i zapreminu kocke.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265</TotalTime>
  <Words>321</Words>
  <Application>Microsoft Office PowerPoint</Application>
  <PresentationFormat>Custom</PresentationFormat>
  <Paragraphs>30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Organic</vt:lpstr>
      <vt:lpstr>Equation</vt:lpstr>
      <vt:lpstr>PRIZMA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PRIZMA</dc:title>
  <dc:creator>Korisnik</dc:creator>
  <cp:lastModifiedBy>ucenik</cp:lastModifiedBy>
  <cp:revision>36</cp:revision>
  <dcterms:created xsi:type="dcterms:W3CDTF">2017-11-15T18:02:54Z</dcterms:created>
  <dcterms:modified xsi:type="dcterms:W3CDTF">2021-02-26T07:06:47Z</dcterms:modified>
</cp:coreProperties>
</file>