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7C100C-F3BC-4171-A90A-25C608CB140D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90B9E4-4143-4A19-AC50-49AC039260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0B9E4-4143-4A19-AC50-49AC039260D9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8BA489-2864-4B58-99FA-67CC4B39096A}" type="datetimeFigureOut">
              <a:rPr lang="en-US" smtClean="0"/>
              <a:pPr/>
              <a:t>10/23/2017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D4171-70A6-492B-8952-69D0513C2F2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3001"/>
            <a:ext cx="7772400" cy="1066799"/>
          </a:xfrm>
        </p:spPr>
        <p:txBody>
          <a:bodyPr/>
          <a:lstStyle/>
          <a:p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Izolovani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povodnici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438400"/>
            <a:ext cx="7848600" cy="1371600"/>
          </a:xfrm>
        </p:spPr>
        <p:txBody>
          <a:bodyPr>
            <a:noAutofit/>
          </a:bodyPr>
          <a:lstStyle/>
          <a:p>
            <a:r>
              <a:rPr lang="sr-Latn-CS" sz="44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Označavanje</a:t>
            </a:r>
            <a:r>
              <a:rPr lang="sr-Latn-CS" sz="44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energetski izolovanih provodnika</a:t>
            </a:r>
            <a:endParaRPr lang="en-US" sz="44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52400" y="152400"/>
          <a:ext cx="3581400" cy="4317343"/>
        </p:xfrm>
        <a:graphic>
          <a:graphicData uri="http://schemas.openxmlformats.org/drawingml/2006/table">
            <a:tbl>
              <a:tblPr/>
              <a:tblGrid>
                <a:gridCol w="578434"/>
                <a:gridCol w="3002966"/>
              </a:tblGrid>
              <a:tr h="298468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Arial Narrow"/>
                          <a:ea typeface="等线"/>
                          <a:cs typeface="Times New Roman"/>
                        </a:rPr>
                        <a:t>I </a:t>
                      </a:r>
                      <a:r>
                        <a:rPr lang="en-US" sz="1100" b="1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endParaRPr lang="en-US" sz="11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7131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err="1">
                          <a:latin typeface="Arial Narrow"/>
                          <a:ea typeface="等线"/>
                          <a:cs typeface="Times New Roman"/>
                        </a:rPr>
                        <a:t>Posebno</a:t>
                      </a:r>
                      <a:r>
                        <a:rPr lang="en-US" sz="10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000" dirty="0" err="1">
                          <a:latin typeface="Arial Narrow"/>
                          <a:ea typeface="等线"/>
                          <a:cs typeface="Times New Roman"/>
                        </a:rPr>
                        <a:t>područje</a:t>
                      </a:r>
                      <a:r>
                        <a:rPr lang="en-US" sz="10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000" dirty="0" err="1">
                          <a:latin typeface="Arial Narrow"/>
                          <a:ea typeface="等线"/>
                          <a:cs typeface="Times New Roman"/>
                        </a:rPr>
                        <a:t>primene</a:t>
                      </a:r>
                      <a:endParaRPr lang="en-US" sz="11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A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Narrow"/>
                          <a:ea typeface="等线"/>
                          <a:cs typeface="Times New Roman"/>
                        </a:rPr>
                        <a:t>automobilski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B 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Narrow"/>
                          <a:ea typeface="等线"/>
                          <a:cs typeface="Times New Roman"/>
                        </a:rPr>
                        <a:t>brodski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D 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dizalice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S 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svetiljke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Z 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 Narrow"/>
                          <a:ea typeface="等线"/>
                          <a:cs typeface="Times New Roman"/>
                        </a:rPr>
                        <a:t>za zavarivanje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84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Ž 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železnicki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20809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Ukoliko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je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provodnik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opšte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 smtClean="0">
                          <a:latin typeface="Arial Narrow"/>
                          <a:ea typeface="等线"/>
                          <a:cs typeface="Times New Roman"/>
                        </a:rPr>
                        <a:t>nam</a:t>
                      </a:r>
                      <a:r>
                        <a:rPr lang="sr-Latn-CS" sz="2400" dirty="0" smtClean="0">
                          <a:latin typeface="Arial Narrow"/>
                          <a:ea typeface="等线"/>
                          <a:cs typeface="Times New Roman"/>
                        </a:rPr>
                        <a:t>j</a:t>
                      </a:r>
                      <a:r>
                        <a:rPr lang="en-US" sz="2400" dirty="0" err="1" smtClean="0">
                          <a:latin typeface="Arial Narrow"/>
                          <a:ea typeface="等线"/>
                          <a:cs typeface="Times New Roman"/>
                        </a:rPr>
                        <a:t>ene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, a to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su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energetski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vodovi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instalacije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u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zgradama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,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oznaka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iz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ove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grupe</a:t>
                      </a:r>
                      <a:r>
                        <a:rPr lang="en-US" sz="2400" dirty="0">
                          <a:latin typeface="Arial Narrow"/>
                          <a:ea typeface="等线"/>
                          <a:cs typeface="Times New Roman"/>
                        </a:rPr>
                        <a:t> ne </a:t>
                      </a:r>
                      <a:r>
                        <a:rPr lang="en-US" sz="2400" dirty="0" err="1">
                          <a:latin typeface="Arial Narrow"/>
                          <a:ea typeface="等线"/>
                          <a:cs typeface="Times New Roman"/>
                        </a:rPr>
                        <a:t>postoji</a:t>
                      </a:r>
                      <a:endParaRPr lang="en-US" sz="24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191000" y="0"/>
          <a:ext cx="4343400" cy="6747647"/>
        </p:xfrm>
        <a:graphic>
          <a:graphicData uri="http://schemas.openxmlformats.org/drawingml/2006/table">
            <a:tbl>
              <a:tblPr/>
              <a:tblGrid>
                <a:gridCol w="519228"/>
                <a:gridCol w="1936827"/>
                <a:gridCol w="322688"/>
                <a:gridCol w="1564657"/>
              </a:tblGrid>
              <a:tr h="181494"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II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6396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Vrste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materijala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-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izolaciju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-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nemetalni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 New Roman"/>
                        </a:rPr>
                        <a:t>plašt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 New Roman"/>
                        </a:rPr>
                        <a:t>Vrste materijala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 New Roman"/>
                        </a:rPr>
                        <a:t>- za izolaciju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 New Roman"/>
                        </a:rPr>
                        <a:t>- za metalni plašt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1494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P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polivinilhlorid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A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aluminijumski plašt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E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latin typeface="Arial Narrow"/>
                          <a:ea typeface="等线"/>
                          <a:cs typeface="TimesNewRomanPSMT"/>
                        </a:rPr>
                        <a:t>polietilen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Az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aluminijumski plašt od trake - zavaren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X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umreženi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polietilen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Av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aluminijumski plašt - valovit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Arial Narrow"/>
                          <a:ea typeface="等线"/>
                          <a:cs typeface="TimesNewRomanPSMT"/>
                        </a:rPr>
                        <a:t>G 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guma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na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bazi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prirodnog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i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stiren-butadijenskog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kaučuka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O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olovni plašt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Ev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etilen-vinilacetat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ZO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olovni plašt na svakoj žili posebno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B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butil-guma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Ep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etilen-propilen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guma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Ab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butadijen-akrilonitril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Si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silikonska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guma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5023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F (PTFE)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politetrafluoretilen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(PTFE)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666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Fe (FEP)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fluoronirani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200" dirty="0" err="1">
                          <a:latin typeface="Arial Narrow"/>
                          <a:ea typeface="等线"/>
                          <a:cs typeface="TimesNewRomanPSMT"/>
                        </a:rPr>
                        <a:t>etilen-propilen</a:t>
                      </a:r>
                      <a:r>
                        <a:rPr lang="en-US" sz="1200" dirty="0">
                          <a:latin typeface="Arial Narrow"/>
                          <a:ea typeface="等线"/>
                          <a:cs typeface="TimesNewRomanPSMT"/>
                        </a:rPr>
                        <a:t> (FEP)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Pa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poliamid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Ec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hlorirani polietilen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Ni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nitril-guma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Pt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poliester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N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sr-Latn-CS" sz="1200" dirty="0" smtClean="0">
                          <a:latin typeface="Arial Narrow"/>
                          <a:ea typeface="等线"/>
                          <a:cs typeface="Times New Roman"/>
                        </a:rPr>
                        <a:t>neopren</a:t>
                      </a:r>
                      <a:endParaRPr lang="en-US" sz="12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Es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hlorsulfonirani polietilen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Pu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poliuretan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IP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impregnirani papir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NP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naročito impregnirani papir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272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H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slaboprovodljivi sloj iznad i ispod izolacije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h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slaboprovodljivi plašt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1235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Arial Narrow"/>
                          <a:ea typeface="等线"/>
                          <a:cs typeface="TimesNewRomanPSMT"/>
                        </a:rPr>
                        <a:t>T 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latin typeface="Arial Narrow"/>
                          <a:ea typeface="等线"/>
                          <a:cs typeface="TimesNewRomanPSMT"/>
                        </a:rPr>
                        <a:t>tekstilni oplet</a:t>
                      </a:r>
                      <a:endParaRPr lang="en-US" sz="12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dirty="0">
                        <a:latin typeface="Arial Narrow"/>
                        <a:ea typeface="等线"/>
                        <a:cs typeface="Times New Roman"/>
                      </a:endParaRPr>
                    </a:p>
                  </a:txBody>
                  <a:tcPr marL="49975" marR="4997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228600" y="5105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b="1" dirty="0"/>
              <a:t>I</a:t>
            </a:r>
            <a:r>
              <a:rPr lang="sr-Latn-CS" b="1" dirty="0" smtClean="0"/>
              <a:t> grupa oznaka odvaja se kosom crtom (/) od II grupe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381000"/>
          <a:ext cx="7315200" cy="5958786"/>
        </p:xfrm>
        <a:graphic>
          <a:graphicData uri="http://schemas.openxmlformats.org/drawingml/2006/table">
            <a:tbl>
              <a:tblPr/>
              <a:tblGrid>
                <a:gridCol w="1366898"/>
                <a:gridCol w="5948302"/>
              </a:tblGrid>
              <a:tr h="234744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Arial Narrow"/>
                          <a:ea typeface="等线"/>
                          <a:cs typeface="Times New Roman"/>
                        </a:rPr>
                        <a:t>III </a:t>
                      </a:r>
                      <a:r>
                        <a:rPr lang="en-US" sz="2000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endParaRPr lang="en-US" sz="20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28738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Konstrukcija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izolovanog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voda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karakteristična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smtClean="0">
                          <a:latin typeface="Arial Narrow"/>
                          <a:ea typeface="等线"/>
                          <a:cs typeface="Times New Roman"/>
                        </a:rPr>
                        <a:t>prim</a:t>
                      </a:r>
                      <a:r>
                        <a:rPr lang="sr-Latn-CS" sz="1800" dirty="0" smtClean="0">
                          <a:latin typeface="Arial Narrow"/>
                          <a:ea typeface="等线"/>
                          <a:cs typeface="Times New Roman"/>
                        </a:rPr>
                        <a:t>j</a:t>
                      </a:r>
                      <a:r>
                        <a:rPr lang="en-US" sz="1800" dirty="0" err="1" smtClean="0">
                          <a:latin typeface="Arial Narrow"/>
                          <a:ea typeface="等线"/>
                          <a:cs typeface="Times New Roman"/>
                        </a:rPr>
                        <a:t>enu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A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otporan prema atmosferrskim uticajima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F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finožičan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J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ojačana konstrukcija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K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kalajisan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L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lakša konstrukcija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M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mnogoži</a:t>
                      </a:r>
                      <a:r>
                        <a:rPr lang="sr-Latn-CS" sz="1800" dirty="0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lni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N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nezapaljiv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O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pojacan elementom za nošenje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R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s razmaknutim žilama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S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narocito savitljiv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T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otporan na toplinu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U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Narrow"/>
                          <a:ea typeface="等线"/>
                          <a:cs typeface="SFRM1000"/>
                        </a:rPr>
                        <a:t>sa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800" dirty="0" err="1" smtClean="0">
                          <a:latin typeface="Arial Narrow"/>
                          <a:ea typeface="等线"/>
                          <a:cs typeface="SFRM1000"/>
                        </a:rPr>
                        <a:t>upredeni</a:t>
                      </a:r>
                      <a:r>
                        <a:rPr lang="en-US" sz="1800" dirty="0" smtClean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800" dirty="0" err="1" smtClean="0">
                          <a:latin typeface="Arial Narrow"/>
                          <a:ea typeface="等线"/>
                          <a:cs typeface="SFRM1000"/>
                        </a:rPr>
                        <a:t>milama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SFRM1000"/>
                        </a:rPr>
                        <a:t>V 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visokonaponski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368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Z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SFRM1000"/>
                        </a:rPr>
                        <a:t>elektricna zaštita (ekran) od metala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760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simboli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ove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grupe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se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od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simbola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II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grupe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odvajaju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kosom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crtom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(/)</a:t>
                      </a:r>
                      <a:endParaRPr lang="en-US" sz="1800" b="1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04800" y="304800"/>
          <a:ext cx="8305800" cy="6248399"/>
        </p:xfrm>
        <a:graphic>
          <a:graphicData uri="http://schemas.openxmlformats.org/drawingml/2006/table">
            <a:tbl>
              <a:tblPr/>
              <a:tblGrid>
                <a:gridCol w="764351"/>
                <a:gridCol w="7541449"/>
              </a:tblGrid>
              <a:tr h="361776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Arial Narrow"/>
                          <a:ea typeface="等线"/>
                          <a:cs typeface="Times New Roman"/>
                        </a:rPr>
                        <a:t>III </a:t>
                      </a:r>
                      <a:r>
                        <a:rPr lang="en-US" sz="2000" b="1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r>
                        <a:rPr lang="en-US" sz="1600" b="1" dirty="0">
                          <a:latin typeface="Arial Narrow"/>
                          <a:ea typeface="等线"/>
                          <a:cs typeface="Times New Roman"/>
                        </a:rPr>
                        <a:t>*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86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Konstrukcija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zaštite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kabla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(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dva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broja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)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SFRM1000"/>
                        </a:rPr>
                        <a:t>00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oznaka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kabela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bez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konstrukcijskih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elemenata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iz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ostatka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popisa;to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su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laki</a:t>
                      </a:r>
                      <a:r>
                        <a:rPr lang="en-US" sz="1600" dirty="0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 smtClean="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kablovi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01-09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korozije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preko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metalnog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plašta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10-19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mehanicka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celicnih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traka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preko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metalnogplašta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,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sa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zaštitom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korozije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ili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bez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nje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20-29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mehanicka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okruglim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čeličnim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žicama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preko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metalnog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,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sa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zaštitom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korozije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ili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bez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nje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30-39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mehanička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zaštita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pljosnatih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čeličnih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ili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specijalnih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aluminijumskih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okruglih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žica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preko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metalnog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,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sa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zaštitom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korozije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ili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bez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SFRM1000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SFRM1000"/>
                        </a:rPr>
                        <a:t>nje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40-49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ispod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termoplastične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mase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50-59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ispod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elastomera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60-69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ispod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elastomera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zaštitnim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,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komandnim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signalnim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provodnicima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86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70-79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ispod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ojačanog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elastomera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80-89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električne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zaštite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ispod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termoplastičnog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materijala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ilielastomera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726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latin typeface="Arial Narrow"/>
                          <a:ea typeface="等线"/>
                          <a:cs typeface="Times New Roman"/>
                        </a:rPr>
                        <a:t>90-99</a:t>
                      </a:r>
                      <a:endParaRPr lang="en-US" sz="16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Elementi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električne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zaštite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iznad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spoljašnjeg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plašta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termoplastičnog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materijala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ili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NewRomanPSMT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NewRomanPSMT"/>
                        </a:rPr>
                        <a:t>elastomera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952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*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svojstva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konstrukcije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kabla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označavaju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se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dvocifrenim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brojevima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od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00 do 99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podeljenim</a:t>
                      </a:r>
                      <a:r>
                        <a:rPr lang="en-US" sz="1600" dirty="0">
                          <a:latin typeface="Arial Narrow"/>
                          <a:ea typeface="等线"/>
                          <a:cs typeface="Times New Roman"/>
                        </a:rPr>
                        <a:t> u </a:t>
                      </a:r>
                      <a:r>
                        <a:rPr lang="en-US" sz="1600" dirty="0" err="1">
                          <a:latin typeface="Arial Narrow"/>
                          <a:ea typeface="等线"/>
                          <a:cs typeface="Times New Roman"/>
                        </a:rPr>
                        <a:t>dekade</a:t>
                      </a:r>
                      <a:endParaRPr lang="en-US" sz="16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7200" y="152400"/>
          <a:ext cx="4876800" cy="4252468"/>
        </p:xfrm>
        <a:graphic>
          <a:graphicData uri="http://schemas.openxmlformats.org/drawingml/2006/table">
            <a:tbl>
              <a:tblPr/>
              <a:tblGrid>
                <a:gridCol w="839119"/>
                <a:gridCol w="4037681"/>
              </a:tblGrid>
              <a:tr h="345911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IV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i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 V </a:t>
                      </a:r>
                      <a:r>
                        <a:rPr lang="en-US" sz="1800" b="1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99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361007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Oznaka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za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: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IV: -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zaštitni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provodnik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V:  - metal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provodnika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     -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oblik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žile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provodnika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27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Times New Roman"/>
                        </a:rPr>
                        <a:t>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provodnik od aluminijuma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Times New Roman"/>
                        </a:rPr>
                        <a:t>S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provodnik u obliku sektora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Arial Narrow"/>
                          <a:ea typeface="等线"/>
                          <a:cs typeface="Times New Roman"/>
                        </a:rPr>
                        <a:t>SJ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jednožilni sektorski provodnik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01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Y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 Narrow"/>
                          <a:ea typeface="等线"/>
                          <a:cs typeface="SFRM1000"/>
                        </a:rPr>
                        <a:t>kabl ima žutozelenu žilu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5945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Arial Narrow"/>
                          <a:ea typeface="等线"/>
                          <a:cs typeface="TimesNewRomanPSMT"/>
                        </a:rPr>
                        <a:t>za provodnike od bakra simbol se izostavlja</a:t>
                      </a:r>
                      <a:endParaRPr lang="en-US" sz="180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71545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simboli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IV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i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V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grupe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odvajaju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se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od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simbola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svih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prethodnih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grupa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</a:t>
                      </a:r>
                      <a:r>
                        <a:rPr lang="en-US" sz="1800" dirty="0" err="1">
                          <a:latin typeface="Arial Narrow"/>
                          <a:ea typeface="等线"/>
                          <a:cs typeface="Times New Roman"/>
                        </a:rPr>
                        <a:t>crticom</a:t>
                      </a:r>
                      <a:r>
                        <a:rPr lang="en-US" sz="1800" dirty="0">
                          <a:latin typeface="Arial Narrow"/>
                          <a:ea typeface="等线"/>
                          <a:cs typeface="Times New Roman"/>
                        </a:rPr>
                        <a:t> (</a:t>
                      </a:r>
                      <a:r>
                        <a:rPr lang="en-US" sz="1800" b="1" dirty="0">
                          <a:latin typeface="Arial Narrow"/>
                          <a:ea typeface="等线"/>
                          <a:cs typeface="Times New Roman"/>
                        </a:rPr>
                        <a:t>-)</a:t>
                      </a:r>
                      <a:endParaRPr lang="en-US" sz="1800" dirty="0">
                        <a:latin typeface="Calibri"/>
                        <a:ea typeface="等线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228600"/>
            <a:ext cx="73152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IZGLED OZNAKE SA POLJIMA U KOJE JE PREDVIĐENO UPISIVANJE SIMBOLA IZ ODGOVARAJUĆE GRUPE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990600"/>
            <a:ext cx="5562600" cy="914400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381000" y="2667000"/>
            <a:ext cx="3622675" cy="805815"/>
          </a:xfrm>
          <a:prstGeom prst="rect">
            <a:avLst/>
          </a:prstGeom>
        </p:spPr>
      </p:pic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304800" y="3505200"/>
            <a:ext cx="3581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Područje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primjene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prve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 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automobilski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 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brodski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 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dizalice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 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svetiljke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4"/>
          <a:srcRect b="4169"/>
          <a:stretch/>
        </p:blipFill>
        <p:spPr bwMode="auto">
          <a:xfrm>
            <a:off x="4724400" y="2667000"/>
            <a:ext cx="3622675" cy="8318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4724400" y="3505200"/>
            <a:ext cx="4419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Vrste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materijala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upotrijebljene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izolaciju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pla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lang="en-US" altLang="zh-CN" sz="2000" b="1" i="1" dirty="0" err="1" smtClean="0">
                <a:latin typeface="Arial Narrow" pitchFamily="34" charset="0"/>
                <a:ea typeface="等线" charset="-128"/>
                <a:cs typeface="Times New Roman" pitchFamily="18" charset="0"/>
              </a:rPr>
              <a:t>t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vidjeti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druge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3"/>
          <a:stretch>
            <a:fillRect/>
          </a:stretch>
        </p:blipFill>
        <p:spPr>
          <a:xfrm>
            <a:off x="533400" y="685800"/>
            <a:ext cx="3622675" cy="848995"/>
          </a:xfrm>
          <a:prstGeom prst="rect">
            <a:avLst/>
          </a:prstGeom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52400" y="1600200"/>
            <a:ext cx="48006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Ako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u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oznaci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postoje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koji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odnose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slovni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onda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druge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odvajaju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kosom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crtom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 rotWithShape="1">
          <a:blip r:embed="rId4"/>
          <a:srcRect b="3484"/>
          <a:stretch/>
        </p:blipFill>
        <p:spPr bwMode="auto">
          <a:xfrm>
            <a:off x="4876800" y="685800"/>
            <a:ext cx="3622675" cy="8445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/>
            </a:ext>
          </a:extLst>
        </p:spPr>
      </p:pic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4876800" y="1524000"/>
            <a:ext cx="4114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Konstrukcija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izolovanog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voda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karakteristična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primjenu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vidjeti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–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slovni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Ako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postoji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kosa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crta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između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sigurno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riječ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o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a ne o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kablu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C:\Users\Popovic\AppData\Local\Microsoft\Windows\INetCacheContent.Word\screen-23.20.32[20.11.2016].png"/>
          <p:cNvPicPr/>
          <p:nvPr/>
        </p:nvPicPr>
        <p:blipFill>
          <a:blip r:embed="rId5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3505200"/>
            <a:ext cx="3622675" cy="906419"/>
          </a:xfrm>
          <a:prstGeom prst="rect">
            <a:avLst/>
          </a:prstGeom>
          <a:noFill/>
          <a:ln>
            <a:noFill/>
          </a:ln>
        </p:spPr>
      </p:pic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28600" y="4419600"/>
            <a:ext cx="42672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Konstrukcija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dva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–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videti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*)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Brojčani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*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siguran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znak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imamo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posla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kablom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. U tom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slučaju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nema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kose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crte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između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III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*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6"/>
          <a:stretch>
            <a:fillRect/>
          </a:stretch>
        </p:blipFill>
        <p:spPr>
          <a:xfrm>
            <a:off x="4724400" y="3505200"/>
            <a:ext cx="3622675" cy="883285"/>
          </a:xfrm>
          <a:prstGeom prst="rect">
            <a:avLst/>
          </a:prstGeom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5029200" y="4648200"/>
            <a:ext cx="4114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Oznaka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ako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postoji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(IV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9"/>
          <p:cNvPicPr/>
          <p:nvPr/>
        </p:nvPicPr>
        <p:blipFill>
          <a:blip r:embed="rId7"/>
          <a:stretch>
            <a:fillRect/>
          </a:stretch>
        </p:blipFill>
        <p:spPr>
          <a:xfrm>
            <a:off x="5105400" y="5638800"/>
            <a:ext cx="2590800" cy="516797"/>
          </a:xfrm>
          <a:prstGeom prst="rect">
            <a:avLst/>
          </a:prstGeom>
        </p:spPr>
      </p:pic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4572000" y="6248400"/>
            <a:ext cx="457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provodnici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obiljelavaju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žuto-zelenom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bojom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označavaju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Y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" y="609600"/>
            <a:ext cx="3622675" cy="836295"/>
          </a:xfrm>
          <a:prstGeom prst="rect">
            <a:avLst/>
          </a:prstGeom>
        </p:spPr>
      </p:pic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0" y="1600200"/>
            <a:ext cx="3733800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Vrsta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materijala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oblik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izolovanog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simboli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V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 -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aluminijuma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 -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u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obliku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sektora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SJ -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jednožilni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sektorski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Y -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ima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žutozelenu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žilu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4953000" y="609600"/>
            <a:ext cx="3622675" cy="911225"/>
          </a:xfrm>
          <a:prstGeom prst="rect">
            <a:avLst/>
          </a:prstGeom>
        </p:spPr>
      </p:pic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4114800" y="1371600"/>
            <a:ext cx="47244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                                                                                                  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povr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ina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poprečnog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preseka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Ova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grupa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pomjerena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prethodne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jedno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slovno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mjesto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preseku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uformi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x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;   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koncentričnog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električne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izražava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u mm</a:t>
            </a:r>
            <a:r>
              <a:rPr kumimoji="0" lang="en-US" altLang="zh-CN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2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,a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razdvaja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kosom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crtom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oznake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faznih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:  3x120/25mm</a:t>
            </a:r>
            <a:r>
              <a:rPr kumimoji="0" lang="en-US" altLang="zh-CN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2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(tri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faznežile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1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koncentrično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raspoređen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25mm</a:t>
            </a:r>
            <a:r>
              <a:rPr kumimoji="0" lang="en-US" altLang="zh-CN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2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;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četvorožilni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kablovi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kod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koijih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jedna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ima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smanjeni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neutralni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titni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označava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se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tako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faznihprovodnika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stavlja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znak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(+) a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zatim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neutralnog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 charset="-128"/>
                <a:cs typeface="Times New Roman" pitchFamily="18" charset="0"/>
              </a:rPr>
              <a:t>š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titnog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: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3x120+50mm</a:t>
            </a:r>
            <a:r>
              <a:rPr kumimoji="0" lang="en-US" altLang="zh-CN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2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(tri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fazne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žile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nulti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manjeg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preseka</a:t>
            </a:r>
            <a:r>
              <a:rPr kumimoji="0" lang="en-US" altLang="zh-CN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533400"/>
            <a:ext cx="3622675" cy="844550"/>
          </a:xfrm>
          <a:prstGeom prst="rect">
            <a:avLst/>
          </a:prstGeom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828800" y="1447800"/>
            <a:ext cx="6781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                                                                                                                                                  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Nazivni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napon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instalacione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kablove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vodove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dat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 u V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-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EE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kablove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u kV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- U</a:t>
            </a:r>
            <a:r>
              <a:rPr kumimoji="0" lang="en-US" altLang="zh-CN" sz="2000" b="1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0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/ U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napon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prema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zemlji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/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napon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između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)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228600" y="1219200"/>
            <a:ext cx="4114800" cy="22860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648200" y="304801"/>
            <a:ext cx="4191000" cy="26640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252333" tIns="252333" rIns="252333" bIns="25233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/>
            </a:r>
            <a:b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</a:b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Izolacija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gume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(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savitljiv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),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pla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/>
                <a:cs typeface="Times New Roman" pitchFamily="18" charset="0"/>
              </a:rPr>
              <a:t>š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polihloropena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pojačane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konstrukcije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sa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zeleno-žutom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žilom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petožilan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presjeka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2.5mm</a:t>
            </a:r>
            <a:r>
              <a:rPr kumimoji="0" lang="en-US" altLang="zh-CN" sz="2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2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nazivni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napon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do 500V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381000"/>
            <a:ext cx="1366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/>
              <a:t>Primjer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  <p:pic>
        <p:nvPicPr>
          <p:cNvPr id="5" name="Picture 4" descr="C:\Users\Popovic\AppData\Local\Microsoft\Windows\INetCacheContent.Word\screen-00.16.37[21.11.2016].pn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28600" y="4495800"/>
            <a:ext cx="4361250" cy="1407795"/>
          </a:xfrm>
          <a:prstGeom prst="rect">
            <a:avLst/>
          </a:prstGeom>
          <a:noFill/>
          <a:ln>
            <a:noFill/>
          </a:ln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4724400" y="4267200"/>
            <a:ext cx="4038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Kabl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sa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izolacijom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impregniranog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papira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s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olovnim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pla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/>
                <a:cs typeface="Times New Roman" pitchFamily="18" charset="0"/>
              </a:rPr>
              <a:t>š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mehaničkom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/>
                <a:cs typeface="Times New Roman" pitchFamily="18" charset="0"/>
              </a:rPr>
              <a:t>š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titom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dvije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čelične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trake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sa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等线"/>
                <a:cs typeface="Times New Roman" pitchFamily="18" charset="0"/>
              </a:rPr>
              <a:t>š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titom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od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korozije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s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aluminijumskim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provodnicima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sektorskog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preseka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240mm</a:t>
            </a:r>
            <a:r>
              <a:rPr kumimoji="0" lang="en-US" altLang="zh-CN" sz="2000" b="1" i="1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2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trožilan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,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za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nazivni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</a:t>
            </a:r>
            <a:r>
              <a:rPr kumimoji="0" lang="en-US" altLang="zh-CN" sz="20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napon</a:t>
            </a:r>
            <a:r>
              <a:rPr kumimoji="0" lang="en-US" altLang="zh-CN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/>
                <a:cs typeface="Times New Roman" pitchFamily="18" charset="0"/>
              </a:rPr>
              <a:t> 10kV</a:t>
            </a:r>
            <a:endParaRPr kumimoji="0" lang="en-US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457200" y="838200"/>
            <a:ext cx="339387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Primjeri</a:t>
            </a: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vježbu</a:t>
            </a: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: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AP 1 24V;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PP40-AS 3x150/70 0,6/1kV;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20838" algn="l"/>
              </a:tabLst>
            </a:pPr>
            <a:r>
              <a:rPr kumimoji="0" lang="en-US" altLang="zh-CN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PP00-YS 5x50 0,6/1kV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534400" cy="5440363"/>
          </a:xfrm>
        </p:spPr>
        <p:txBody>
          <a:bodyPr/>
          <a:lstStyle/>
          <a:p>
            <a:pPr algn="just">
              <a:buNone/>
            </a:pPr>
            <a:r>
              <a:rPr lang="en-US" dirty="0" smtClean="0">
                <a:solidFill>
                  <a:srgbClr val="FF0000"/>
                </a:solidFill>
              </a:rPr>
              <a:t>   </a:t>
            </a:r>
            <a:r>
              <a:rPr lang="en-US" b="1" dirty="0" err="1" smtClean="0">
                <a:solidFill>
                  <a:srgbClr val="FF0000"/>
                </a:solidFill>
              </a:rPr>
              <a:t>Izolovani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provodnici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su</a:t>
            </a:r>
            <a:r>
              <a:rPr lang="en-US" b="1" dirty="0" smtClean="0"/>
              <a:t> </a:t>
            </a:r>
            <a:r>
              <a:rPr lang="en-US" dirty="0" err="1" smtClean="0"/>
              <a:t>provodnici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su</a:t>
            </a:r>
            <a:r>
              <a:rPr lang="en-US" dirty="0" smtClean="0"/>
              <a:t> </a:t>
            </a:r>
            <a:r>
              <a:rPr lang="en-US" dirty="0" err="1" smtClean="0"/>
              <a:t>cijelom</a:t>
            </a:r>
            <a:r>
              <a:rPr lang="en-US" dirty="0" smtClean="0"/>
              <a:t> </a:t>
            </a:r>
            <a:r>
              <a:rPr lang="en-US" dirty="0" err="1" smtClean="0"/>
              <a:t>svojom</a:t>
            </a:r>
            <a:r>
              <a:rPr lang="en-US" dirty="0" smtClean="0"/>
              <a:t> </a:t>
            </a:r>
            <a:r>
              <a:rPr lang="en-US" dirty="0" err="1"/>
              <a:t>dužinom</a:t>
            </a:r>
            <a:r>
              <a:rPr lang="en-US" dirty="0"/>
              <a:t> </a:t>
            </a:r>
            <a:r>
              <a:rPr lang="en-US" dirty="0" err="1"/>
              <a:t>presvučeni</a:t>
            </a:r>
            <a:r>
              <a:rPr lang="en-US" dirty="0"/>
              <a:t> </a:t>
            </a:r>
            <a:r>
              <a:rPr lang="en-US" dirty="0" err="1"/>
              <a:t>izolacionim</a:t>
            </a:r>
            <a:r>
              <a:rPr lang="en-US" dirty="0"/>
              <a:t> </a:t>
            </a:r>
            <a:r>
              <a:rPr lang="en-US" dirty="0" err="1" smtClean="0"/>
              <a:t>materijalom</a:t>
            </a:r>
            <a:r>
              <a:rPr lang="en-US" dirty="0" smtClean="0"/>
              <a:t>.</a:t>
            </a:r>
          </a:p>
          <a:p>
            <a:pPr algn="just">
              <a:buNone/>
            </a:pPr>
            <a:r>
              <a:rPr lang="sr-Latn-CS" dirty="0" smtClean="0"/>
              <a:t>    </a:t>
            </a:r>
            <a:r>
              <a:rPr lang="en-US" dirty="0" err="1" smtClean="0"/>
              <a:t>Navedi</a:t>
            </a:r>
            <a:r>
              <a:rPr lang="en-US" dirty="0" smtClean="0"/>
              <a:t>  </a:t>
            </a:r>
            <a:r>
              <a:rPr lang="en-US" dirty="0" err="1" smtClean="0"/>
              <a:t>izolacione</a:t>
            </a:r>
            <a:r>
              <a:rPr lang="en-US" dirty="0" smtClean="0"/>
              <a:t> </a:t>
            </a:r>
            <a:r>
              <a:rPr lang="en-US" dirty="0" err="1" smtClean="0"/>
              <a:t>materijale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g</a:t>
            </a:r>
            <a:r>
              <a:rPr lang="en-US" dirty="0" err="1" smtClean="0"/>
              <a:t>uma</a:t>
            </a:r>
            <a:endParaRPr lang="en-US" dirty="0" smtClean="0"/>
          </a:p>
          <a:p>
            <a:pPr algn="just"/>
            <a:r>
              <a:rPr lang="sr-Latn-CS" dirty="0" err="1"/>
              <a:t>p</a:t>
            </a:r>
            <a:r>
              <a:rPr lang="en-US" dirty="0" err="1" smtClean="0"/>
              <a:t>vc</a:t>
            </a:r>
            <a:r>
              <a:rPr lang="en-US" dirty="0" smtClean="0"/>
              <a:t> </a:t>
            </a:r>
          </a:p>
          <a:p>
            <a:pPr algn="just"/>
            <a:r>
              <a:rPr lang="sr-Latn-CS" dirty="0" err="1"/>
              <a:t>s</a:t>
            </a:r>
            <a:r>
              <a:rPr lang="en-US" dirty="0" err="1" smtClean="0"/>
              <a:t>li</a:t>
            </a:r>
            <a:r>
              <a:rPr lang="sr-Latn-CS" dirty="0" smtClean="0"/>
              <a:t>č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termoplasti</a:t>
            </a:r>
            <a:r>
              <a:rPr lang="sr-Latn-CS" dirty="0" smtClean="0"/>
              <a:t>č</a:t>
            </a:r>
            <a:r>
              <a:rPr lang="en-US" dirty="0" smtClean="0"/>
              <a:t>n</a:t>
            </a:r>
            <a:r>
              <a:rPr lang="sr-Latn-CS" dirty="0" smtClean="0"/>
              <a:t>a izolacija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362200"/>
            <a:ext cx="6404324" cy="32766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28600" y="1219200"/>
            <a:ext cx="86105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Energetski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izolovani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provodnici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koriste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prenos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raspod</a:t>
            </a:r>
            <a:r>
              <a:rPr kumimoji="0" lang="sr-Latn-C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elu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električne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energije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.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Osnovni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konstruktivni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elementi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izolovanih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su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: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304800"/>
            <a:ext cx="82038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CS" sz="3200" b="1" dirty="0" smtClean="0"/>
              <a:t>Konstrukcija energetskih izolovanih provodnika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8839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svojom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izolacijom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omotačem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.</a:t>
            </a: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CS" altLang="zh-CN" sz="2400" dirty="0"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lang="sr-Latn-CS" altLang="zh-CN" sz="2400" dirty="0" smtClean="0">
                <a:latin typeface="Arial Narrow" pitchFamily="34" charset="0"/>
                <a:ea typeface="等线" charset="-128"/>
                <a:cs typeface="Times New Roman" pitchFamily="18" charset="0"/>
              </a:rPr>
              <a:t>     </a:t>
            </a:r>
            <a:r>
              <a:rPr lang="sr-Latn-CS" altLang="zh-CN" sz="2400" dirty="0"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izrađen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bakra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aluminijuma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,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okruglog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je,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užastog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sektorskog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poprečnog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preseka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.</a:t>
            </a: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sr-Latn-CS" altLang="zh-CN" sz="2400" dirty="0"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lang="sr-Latn-CS" altLang="zh-CN" sz="2400" dirty="0" smtClean="0">
                <a:latin typeface="Arial Narrow" pitchFamily="34" charset="0"/>
                <a:ea typeface="等线" charset="-128"/>
                <a:cs typeface="Times New Roman" pitchFamily="18" charset="0"/>
              </a:rPr>
              <a:t>    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sr-Latn-C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Preko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se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nanosi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sloj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izolacije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impregniranog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papira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,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gume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ili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termoplastičnih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materijala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polivinilhlorid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(PVC),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polietilen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(PE),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silikon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, ...) </a:t>
            </a: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457200" marR="0" lvl="0" indent="-4572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33400" y="2514600"/>
            <a:ext cx="8229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Prema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broju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razlikujemo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jednožilne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višežilne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.</a:t>
            </a:r>
            <a:endParaRPr kumimoji="0" lang="sr-Latn-C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ea typeface="等线" charset="-128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Površina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žile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obojena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je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jednom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od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četiri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boje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: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-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smeđa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crna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fazne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provodnike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-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svetlo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plava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nulu</a:t>
            </a:r>
            <a:r>
              <a:rPr kumimoji="0" lang="sr-Latn-C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(neutralni provodnik)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-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žuto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1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zelena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zaštitni</a:t>
            </a:r>
            <a:r>
              <a:rPr kumimoji="0" lang="en-US" altLang="zh-CN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 </a:t>
            </a:r>
            <a:r>
              <a:rPr kumimoji="0" lang="en-US" altLang="zh-CN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  <a:ea typeface="等线" charset="-128"/>
                <a:cs typeface="Times New Roman" pitchFamily="18" charset="0"/>
              </a:rPr>
              <a:t>provodnik</a:t>
            </a:r>
            <a:endParaRPr kumimoji="0" lang="en-US" altLang="zh-CN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17412" name="Picture 4" descr="Rezultat slika za provodnici zil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4495800"/>
            <a:ext cx="5791200" cy="22193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14400" y="2057400"/>
          <a:ext cx="6781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0900"/>
                <a:gridCol w="3390900"/>
              </a:tblGrid>
              <a:tr h="259080">
                <a:tc>
                  <a:txBody>
                    <a:bodyPr/>
                    <a:lstStyle/>
                    <a:p>
                      <a:r>
                        <a:rPr lang="sr-Latn-CS" dirty="0" smtClean="0"/>
                        <a:t>Broj žila u jezgru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Boje žila</a:t>
                      </a:r>
                      <a:endParaRPr lang="en-US" dirty="0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r>
                        <a:rPr lang="sr-Latn-C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crna i svjetloplava</a:t>
                      </a:r>
                      <a:endParaRPr lang="en-US" dirty="0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r>
                        <a:rPr lang="sr-Latn-C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crna, braon i svjetloplava</a:t>
                      </a:r>
                      <a:endParaRPr lang="en-US" dirty="0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r>
                        <a:rPr lang="sr-Latn-C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dvije crne, braon</a:t>
                      </a:r>
                      <a:r>
                        <a:rPr lang="sr-Latn-CS" baseline="0" dirty="0" smtClean="0"/>
                        <a:t> i svjetloplava</a:t>
                      </a:r>
                      <a:endParaRPr lang="en-US" dirty="0"/>
                    </a:p>
                  </a:txBody>
                  <a:tcPr/>
                </a:tc>
              </a:tr>
              <a:tr h="259080">
                <a:tc>
                  <a:txBody>
                    <a:bodyPr/>
                    <a:lstStyle/>
                    <a:p>
                      <a:r>
                        <a:rPr lang="sr-Latn-C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tri</a:t>
                      </a:r>
                      <a:r>
                        <a:rPr lang="sr-Latn-CS" baseline="0" dirty="0" smtClean="0"/>
                        <a:t> crne, braon i svjetloplava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8200" y="1143000"/>
            <a:ext cx="830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Boje žila u jezgru energetski izolovanog provodnika bez zaštitnog ili nultog provodnika</a:t>
            </a:r>
            <a:endParaRPr lang="en-US" sz="24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4689005"/>
          <a:ext cx="6858000" cy="20116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29000"/>
                <a:gridCol w="3429000"/>
              </a:tblGrid>
              <a:tr h="317761">
                <a:tc>
                  <a:txBody>
                    <a:bodyPr/>
                    <a:lstStyle/>
                    <a:p>
                      <a:r>
                        <a:rPr lang="sr-Latn-CS" dirty="0" smtClean="0"/>
                        <a:t>Broj žila u jezgru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Boje žila</a:t>
                      </a:r>
                      <a:endParaRPr lang="en-US" dirty="0"/>
                    </a:p>
                  </a:txBody>
                  <a:tcPr/>
                </a:tc>
              </a:tr>
              <a:tr h="317761">
                <a:tc>
                  <a:txBody>
                    <a:bodyPr/>
                    <a:lstStyle/>
                    <a:p>
                      <a:r>
                        <a:rPr lang="sr-Latn-C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crna, svjetloplava i zeleno-žuta</a:t>
                      </a:r>
                      <a:endParaRPr lang="en-US" dirty="0"/>
                    </a:p>
                  </a:txBody>
                  <a:tcPr/>
                </a:tc>
              </a:tr>
              <a:tr h="556082">
                <a:tc>
                  <a:txBody>
                    <a:bodyPr/>
                    <a:lstStyle/>
                    <a:p>
                      <a:r>
                        <a:rPr lang="sr-Latn-C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dirty="0" smtClean="0"/>
                        <a:t>crna, braon</a:t>
                      </a:r>
                      <a:r>
                        <a:rPr lang="sr-Latn-CS" baseline="0" dirty="0" smtClean="0"/>
                        <a:t> i svjetloplava </a:t>
                      </a:r>
                      <a:r>
                        <a:rPr lang="sr-Latn-CS" dirty="0" smtClean="0"/>
                        <a:t>i zeleno-žuta</a:t>
                      </a:r>
                      <a:endParaRPr lang="en-US" dirty="0"/>
                    </a:p>
                  </a:txBody>
                  <a:tcPr/>
                </a:tc>
              </a:tr>
              <a:tr h="556082">
                <a:tc>
                  <a:txBody>
                    <a:bodyPr/>
                    <a:lstStyle/>
                    <a:p>
                      <a:r>
                        <a:rPr lang="sr-Latn-C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r-Latn-CS" baseline="0" dirty="0" smtClean="0"/>
                        <a:t>dvije crne, braon i svjetloplava i zeleno žuta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3886200"/>
            <a:ext cx="8305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Boje žila u jezgru energetski izolovanog provodnika sa zaštitnim ili nultim provodnikom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38200" y="228600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2. Više žila (2-5) čine </a:t>
            </a:r>
            <a:r>
              <a:rPr lang="sr-Latn-CS" sz="2400" dirty="0" smtClean="0">
                <a:solidFill>
                  <a:srgbClr val="FF0000"/>
                </a:solidFill>
              </a:rPr>
              <a:t>jezgro provodnika</a:t>
            </a:r>
            <a:r>
              <a:rPr lang="sr-Latn-CS" sz="2400" dirty="0" smtClean="0"/>
              <a:t>. Pri obrazovanju jezgra žile mogu da su použe ili upredu.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609600"/>
            <a:ext cx="8686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/>
              <a:t>3.</a:t>
            </a:r>
            <a:r>
              <a:rPr lang="sr-Latn-CS" sz="2400" b="1" dirty="0" smtClean="0">
                <a:solidFill>
                  <a:srgbClr val="FF0000"/>
                </a:solidFill>
              </a:rPr>
              <a:t> Plašt </a:t>
            </a:r>
            <a:r>
              <a:rPr lang="sr-Latn-CS" sz="2400" dirty="0" smtClean="0"/>
              <a:t>provodnika je sloj koji se stavlja na jegro u cilju mehaničke zaštite i zaštite od vlage.</a:t>
            </a:r>
          </a:p>
          <a:p>
            <a:r>
              <a:rPr lang="sr-Latn-CS" sz="2400" dirty="0" smtClean="0"/>
              <a:t>4. </a:t>
            </a:r>
            <a:r>
              <a:rPr lang="sr-Latn-CS" sz="2400" b="1" dirty="0" smtClean="0">
                <a:solidFill>
                  <a:srgbClr val="FF0000"/>
                </a:solidFill>
              </a:rPr>
              <a:t>Omotač</a:t>
            </a:r>
            <a:r>
              <a:rPr lang="sr-Latn-CS" sz="2400" dirty="0" smtClean="0"/>
              <a:t> provodnika je sloj kojim se omotava bilo plašt ili jezgro provodnika u cilju zaštite od korozije i mehaničke zaštite.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8382000" cy="632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/>
          <a:lstStyle/>
          <a:p>
            <a:pPr marL="339725" indent="-227013" algn="just">
              <a:spcBef>
                <a:spcPts val="600"/>
              </a:spcBef>
              <a:buClr>
                <a:srgbClr val="4F81BD"/>
              </a:buClr>
              <a:buFont typeface="Arial" charset="0"/>
              <a:buChar char="•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Danas se </a:t>
            </a:r>
            <a:r>
              <a:rPr lang="en-US" sz="2400" dirty="0" err="1">
                <a:solidFill>
                  <a:srgbClr val="000000"/>
                </a:solidFill>
              </a:rPr>
              <a:t>koriste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sljedeći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izolacioni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materijali</a:t>
            </a:r>
            <a:r>
              <a:rPr lang="en-US" sz="2400" dirty="0">
                <a:solidFill>
                  <a:srgbClr val="000000"/>
                </a:solidFill>
              </a:rPr>
              <a:t>: </a:t>
            </a: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   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guma</a:t>
            </a:r>
            <a:r>
              <a:rPr lang="en-US" sz="2400" dirty="0">
                <a:solidFill>
                  <a:srgbClr val="FF0000"/>
                </a:solidFill>
              </a:rPr>
              <a:t>, </a:t>
            </a:r>
            <a:r>
              <a:rPr lang="en-US" sz="2400" dirty="0" err="1">
                <a:solidFill>
                  <a:srgbClr val="FF0000"/>
                </a:solidFill>
              </a:rPr>
              <a:t>polivinilhlorid</a:t>
            </a:r>
            <a:r>
              <a:rPr lang="en-US" sz="2400" dirty="0">
                <a:solidFill>
                  <a:srgbClr val="FF0000"/>
                </a:solidFill>
              </a:rPr>
              <a:t> (PVC), </a:t>
            </a:r>
            <a:r>
              <a:rPr lang="en-US" sz="2400" dirty="0" err="1">
                <a:solidFill>
                  <a:srgbClr val="FF0000"/>
                </a:solidFill>
              </a:rPr>
              <a:t>polietilen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silikon</a:t>
            </a:r>
            <a:r>
              <a:rPr lang="en-US" sz="2400" dirty="0">
                <a:solidFill>
                  <a:srgbClr val="FF0000"/>
                </a:solidFill>
              </a:rPr>
              <a:t>. </a:t>
            </a: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>
                <a:solidFill>
                  <a:srgbClr val="000000"/>
                </a:solidFill>
              </a:rPr>
              <a:t>  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Kablovi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izolovani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gumom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koriste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napajanje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pokretnih</a:t>
            </a:r>
            <a:r>
              <a:rPr lang="en-US" sz="24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potrošača</a:t>
            </a:r>
            <a:r>
              <a:rPr lang="en-US" sz="24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sr-Latn-CS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sr-Latn-CS" sz="2400" dirty="0">
                <a:solidFill>
                  <a:srgbClr val="000000"/>
                </a:solidFill>
              </a:rPr>
              <a:t> </a:t>
            </a:r>
            <a:r>
              <a:rPr lang="sr-Latn-C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Kablovi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</a:rPr>
              <a:t>izolovani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polivinilhloridom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su</a:t>
            </a:r>
            <a:r>
              <a:rPr lang="en-US" sz="2400" dirty="0">
                <a:solidFill>
                  <a:srgbClr val="000000"/>
                </a:solidFill>
              </a:rPr>
              <a:t> u </a:t>
            </a:r>
            <a:r>
              <a:rPr lang="en-US" sz="2400" dirty="0" err="1">
                <a:solidFill>
                  <a:srgbClr val="000000"/>
                </a:solidFill>
              </a:rPr>
              <a:t>najširoj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upotrebi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r>
              <a:rPr lang="en-US" sz="2400" dirty="0" err="1">
                <a:solidFill>
                  <a:srgbClr val="000000"/>
                </a:solidFill>
              </a:rPr>
              <a:t>Polivinilhlorid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gori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samo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ako</a:t>
            </a:r>
            <a:r>
              <a:rPr lang="en-US" sz="2400" dirty="0">
                <a:solidFill>
                  <a:srgbClr val="000000"/>
                </a:solidFill>
              </a:rPr>
              <a:t> je </a:t>
            </a:r>
            <a:r>
              <a:rPr lang="en-US" sz="2400" dirty="0" err="1">
                <a:solidFill>
                  <a:srgbClr val="000000"/>
                </a:solidFill>
              </a:rPr>
              <a:t>iznad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plamena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ali</a:t>
            </a:r>
            <a:r>
              <a:rPr lang="en-US" sz="2400" dirty="0">
                <a:solidFill>
                  <a:srgbClr val="000000"/>
                </a:solidFill>
              </a:rPr>
              <a:t> se </a:t>
            </a:r>
            <a:r>
              <a:rPr lang="en-US" sz="2400" dirty="0" err="1">
                <a:solidFill>
                  <a:srgbClr val="000000"/>
                </a:solidFill>
              </a:rPr>
              <a:t>plamen</a:t>
            </a:r>
            <a:r>
              <a:rPr lang="en-US" sz="2400" dirty="0">
                <a:solidFill>
                  <a:srgbClr val="000000"/>
                </a:solidFill>
              </a:rPr>
              <a:t> ne </a:t>
            </a:r>
            <a:r>
              <a:rPr lang="en-US" sz="2400" dirty="0" err="1">
                <a:solidFill>
                  <a:srgbClr val="000000"/>
                </a:solidFill>
              </a:rPr>
              <a:t>širi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endParaRPr lang="sr-Latn-CS" sz="2400" dirty="0" smtClean="0">
              <a:solidFill>
                <a:srgbClr val="000000"/>
              </a:solidFill>
            </a:endParaRP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sr-Latn-CS" sz="2400" dirty="0">
                <a:solidFill>
                  <a:srgbClr val="000000"/>
                </a:solidFill>
              </a:rPr>
              <a:t> </a:t>
            </a:r>
            <a:r>
              <a:rPr lang="sr-Latn-CS" sz="2400" dirty="0" smtClean="0">
                <a:solidFill>
                  <a:srgbClr val="000000"/>
                </a:solidFill>
              </a:rPr>
              <a:t>   </a:t>
            </a:r>
            <a:r>
              <a:rPr lang="en-US" sz="2400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Polietilen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sve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dobre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osobine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polivinilhlorida</a:t>
            </a:r>
            <a:r>
              <a:rPr lang="en-US" sz="2400" dirty="0">
                <a:solidFill>
                  <a:srgbClr val="000000"/>
                </a:solidFill>
              </a:rPr>
              <a:t>, a </a:t>
            </a:r>
            <a:r>
              <a:rPr lang="en-US" sz="2400" dirty="0" err="1">
                <a:solidFill>
                  <a:srgbClr val="000000"/>
                </a:solidFill>
              </a:rPr>
              <a:t>uz</a:t>
            </a:r>
            <a:r>
              <a:rPr lang="en-US" sz="2400" dirty="0">
                <a:solidFill>
                  <a:srgbClr val="000000"/>
                </a:solidFill>
              </a:rPr>
              <a:t> to </a:t>
            </a:r>
            <a:r>
              <a:rPr lang="en-US" sz="2400" dirty="0" err="1">
                <a:solidFill>
                  <a:srgbClr val="000000"/>
                </a:solidFill>
              </a:rPr>
              <a:t>ima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veću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otpornost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povišene</a:t>
            </a:r>
            <a:r>
              <a:rPr lang="en-US" sz="2400" dirty="0">
                <a:solidFill>
                  <a:srgbClr val="000000"/>
                </a:solidFill>
              </a:rPr>
              <a:t> temperature.</a:t>
            </a: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buFont typeface="Arial" charset="0"/>
              <a:buChar char="•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Silikon</a:t>
            </a:r>
            <a:r>
              <a:rPr lang="en-US" sz="2400" dirty="0">
                <a:solidFill>
                  <a:srgbClr val="000000"/>
                </a:solidFill>
              </a:rPr>
              <a:t> se </a:t>
            </a:r>
            <a:r>
              <a:rPr lang="en-US" sz="2400" dirty="0" err="1">
                <a:solidFill>
                  <a:srgbClr val="000000"/>
                </a:solidFill>
              </a:rPr>
              <a:t>koristi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za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izolaciju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kablova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koji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napajaju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grijače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sr-Latn-CS" sz="2400" dirty="0" smtClean="0">
                <a:solidFill>
                  <a:srgbClr val="000000"/>
                </a:solidFill>
              </a:rPr>
              <a:t>na mjestima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gdje</a:t>
            </a:r>
            <a:r>
              <a:rPr lang="en-US" sz="2400" dirty="0">
                <a:solidFill>
                  <a:srgbClr val="000000"/>
                </a:solidFill>
              </a:rPr>
              <a:t> je </a:t>
            </a:r>
            <a:r>
              <a:rPr lang="en-US" sz="2400" dirty="0" err="1">
                <a:solidFill>
                  <a:srgbClr val="000000"/>
                </a:solidFill>
              </a:rPr>
              <a:t>prisutna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visoka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temperatura</a:t>
            </a:r>
            <a:r>
              <a:rPr lang="en-US" sz="2400" dirty="0" smtClean="0">
                <a:solidFill>
                  <a:srgbClr val="000000"/>
                </a:solidFill>
              </a:rPr>
              <a:t>.</a:t>
            </a:r>
            <a:endParaRPr lang="sr-Latn-CS" sz="2400" dirty="0" smtClean="0">
              <a:solidFill>
                <a:srgbClr val="000000"/>
              </a:solidFill>
            </a:endParaRPr>
          </a:p>
          <a:p>
            <a:pPr marL="339725" indent="-227013" algn="just">
              <a:spcBef>
                <a:spcPts val="600"/>
              </a:spcBef>
              <a:buClr>
                <a:srgbClr val="4F81BD"/>
              </a:buClr>
              <a:buFont typeface="Arial" charset="0"/>
              <a:buChar char="•"/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</a:pP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Kompletna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oznaka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kabla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prema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važećem</a:t>
            </a:r>
            <a:r>
              <a:rPr lang="en-US" sz="2400" dirty="0">
                <a:solidFill>
                  <a:srgbClr val="000000"/>
                </a:solidFill>
              </a:rPr>
              <a:t> JUS </a:t>
            </a:r>
            <a:r>
              <a:rPr lang="en-US" sz="2400" dirty="0" err="1">
                <a:solidFill>
                  <a:srgbClr val="000000"/>
                </a:solidFill>
              </a:rPr>
              <a:t>standardu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ima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sedam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dijelova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ali</a:t>
            </a:r>
            <a:r>
              <a:rPr lang="en-US" sz="2400" dirty="0">
                <a:solidFill>
                  <a:srgbClr val="000000"/>
                </a:solidFill>
              </a:rPr>
              <a:t> u </a:t>
            </a:r>
            <a:r>
              <a:rPr lang="en-US" sz="2400" dirty="0" err="1">
                <a:solidFill>
                  <a:srgbClr val="000000"/>
                </a:solidFill>
              </a:rPr>
              <a:t>praksi</a:t>
            </a:r>
            <a:r>
              <a:rPr lang="en-US" sz="2400" dirty="0">
                <a:solidFill>
                  <a:srgbClr val="000000"/>
                </a:solidFill>
              </a:rPr>
              <a:t> se </a:t>
            </a:r>
            <a:r>
              <a:rPr lang="en-US" sz="2400" dirty="0" err="1">
                <a:solidFill>
                  <a:srgbClr val="000000"/>
                </a:solidFill>
              </a:rPr>
              <a:t>najčešće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koriste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skraćene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oznake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90600"/>
            <a:ext cx="9144000" cy="267765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sr-Latn-CS" sz="2400" dirty="0" smtClean="0"/>
              <a:t>Nabroj konstruktivne elemente energetskog izolovanog provodnika.</a:t>
            </a:r>
          </a:p>
          <a:p>
            <a:pPr marL="342900" indent="-342900" algn="just">
              <a:buAutoNum type="arabicPeriod"/>
            </a:pPr>
            <a:r>
              <a:rPr lang="sr-Latn-CS" sz="2400" dirty="0" smtClean="0"/>
              <a:t>Navedi boje žila kod četvorožilnog provodnika</a:t>
            </a:r>
            <a:r>
              <a:rPr lang="en-US" sz="2400" dirty="0" smtClean="0"/>
              <a:t> </a:t>
            </a:r>
            <a:r>
              <a:rPr lang="sr-Latn-CS" sz="2400" dirty="0" smtClean="0"/>
              <a:t>sa zaštitnim provodnikom.</a:t>
            </a:r>
          </a:p>
          <a:p>
            <a:pPr marL="342900" indent="-342900" algn="just">
              <a:buAutoNum type="arabicPeriod"/>
            </a:pPr>
            <a:r>
              <a:rPr lang="sr-Latn-CS" sz="2400" dirty="0" smtClean="0"/>
              <a:t>Nabroj klasične i savremene izolacione materijale.</a:t>
            </a:r>
          </a:p>
          <a:p>
            <a:pPr marL="342900" indent="-342900" algn="just">
              <a:buAutoNum type="arabicPeriod"/>
            </a:pPr>
            <a:r>
              <a:rPr lang="sr-Latn-CS" sz="2400" dirty="0" smtClean="0"/>
              <a:t>Objasni zadatak omotača kod energetski izolovanog provodnika.</a:t>
            </a:r>
          </a:p>
          <a:p>
            <a:pPr marL="342900" indent="-342900" algn="just">
              <a:buAutoNum type="arabicPeriod"/>
            </a:pPr>
            <a:r>
              <a:rPr lang="sr-Latn-CS" sz="2400" dirty="0" smtClean="0"/>
              <a:t>Objasni zadatak plašta kod energetski izolovanog provodnika.</a:t>
            </a:r>
          </a:p>
          <a:p>
            <a:pPr algn="just"/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28600"/>
            <a:ext cx="685800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CS" sz="4000" dirty="0" smtClean="0"/>
              <a:t>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228600"/>
            <a:ext cx="822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3200" b="1" dirty="0" smtClean="0"/>
              <a:t>Označavanje energetski izolovanih provodnika</a:t>
            </a:r>
            <a:endParaRPr lang="en-US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sr-Latn-CS" dirty="0"/>
              <a:t>D</a:t>
            </a:r>
            <a:r>
              <a:rPr lang="sr-Latn-CS" dirty="0" smtClean="0"/>
              <a:t>a bi se na najpogodniji način izvršila klasifikacija izolovanih provodnika s obzirom na namjenu, svaka vrsta provodnika dobija svoju oznaku.</a:t>
            </a:r>
          </a:p>
          <a:p>
            <a:pPr algn="just"/>
            <a:r>
              <a:rPr lang="en-US" dirty="0" smtClean="0"/>
              <a:t>Po </a:t>
            </a:r>
            <a:r>
              <a:rPr lang="en-US" dirty="0" err="1"/>
              <a:t>standardu</a:t>
            </a:r>
            <a:r>
              <a:rPr lang="en-US" dirty="0"/>
              <a:t> (JUS) SRPS N.C0.006, </a:t>
            </a:r>
            <a:r>
              <a:rPr lang="en-US" dirty="0" err="1"/>
              <a:t>oznaka</a:t>
            </a:r>
            <a:r>
              <a:rPr lang="en-US" dirty="0"/>
              <a:t> </a:t>
            </a:r>
            <a:r>
              <a:rPr lang="en-US" dirty="0" err="1"/>
              <a:t>izolovanih</a:t>
            </a:r>
            <a:r>
              <a:rPr lang="en-US" dirty="0"/>
              <a:t> </a:t>
            </a:r>
            <a:r>
              <a:rPr lang="en-US" dirty="0" err="1"/>
              <a:t>vodova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kablova</a:t>
            </a:r>
            <a:r>
              <a:rPr lang="en-US" dirty="0"/>
              <a:t> </a:t>
            </a:r>
            <a:r>
              <a:rPr lang="en-US" dirty="0" err="1"/>
              <a:t>sastoji</a:t>
            </a:r>
            <a:r>
              <a:rPr lang="en-US" dirty="0"/>
              <a:t> se </a:t>
            </a:r>
            <a:r>
              <a:rPr lang="en-US" dirty="0" err="1"/>
              <a:t>od</a:t>
            </a:r>
            <a:r>
              <a:rPr lang="en-US" dirty="0"/>
              <a:t> </a:t>
            </a:r>
            <a:r>
              <a:rPr lang="en-US" dirty="0" err="1"/>
              <a:t>slovnih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brojčanih</a:t>
            </a:r>
            <a:r>
              <a:rPr lang="en-US" dirty="0"/>
              <a:t> </a:t>
            </a:r>
            <a:r>
              <a:rPr lang="en-US" dirty="0" err="1"/>
              <a:t>simbola</a:t>
            </a:r>
            <a:r>
              <a:rPr lang="en-US" dirty="0"/>
              <a:t> </a:t>
            </a:r>
            <a:r>
              <a:rPr lang="en-US" dirty="0" err="1"/>
              <a:t>podeljenih</a:t>
            </a:r>
            <a:r>
              <a:rPr lang="en-US" dirty="0"/>
              <a:t> u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sedam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. 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90800"/>
            <a:ext cx="8991600" cy="320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504</TotalTime>
  <Words>1390</Words>
  <Application>Microsoft Office PowerPoint</Application>
  <PresentationFormat>On-screen Show (4:3)</PresentationFormat>
  <Paragraphs>248</Paragraphs>
  <Slides>19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Izolovani povodnici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Izolovani povodnici</dc:title>
  <dc:creator>Jelena</dc:creator>
  <cp:lastModifiedBy>Jelena</cp:lastModifiedBy>
  <cp:revision>56</cp:revision>
  <dcterms:created xsi:type="dcterms:W3CDTF">2017-10-09T11:38:56Z</dcterms:created>
  <dcterms:modified xsi:type="dcterms:W3CDTF">2017-10-23T07:33:35Z</dcterms:modified>
</cp:coreProperties>
</file>