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3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F50F4-C48C-41CC-BBF8-AF9477449FCF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A8796-4DB6-4C42-9C23-2A9DEB51D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 </a:t>
            </a:r>
            <a:r>
              <a:rPr lang="en-US" dirty="0" err="1" smtClean="0"/>
              <a:t>ovom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predavanju</a:t>
            </a:r>
            <a:r>
              <a:rPr lang="en-US" baseline="0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ćete</a:t>
            </a:r>
            <a:r>
              <a:rPr lang="en-US" dirty="0" smtClean="0"/>
              <a:t> </a:t>
            </a:r>
            <a:r>
              <a:rPr lang="en-US" dirty="0" err="1" smtClean="0"/>
              <a:t>naučiti</a:t>
            </a:r>
            <a:r>
              <a:rPr lang="en-US" dirty="0" smtClean="0"/>
              <a:t> o </a:t>
            </a:r>
            <a:r>
              <a:rPr lang="en-US" dirty="0" err="1" smtClean="0"/>
              <a:t>jdelovima</a:t>
            </a:r>
            <a:r>
              <a:rPr lang="en-US" dirty="0" smtClean="0"/>
              <a:t> </a:t>
            </a:r>
            <a:r>
              <a:rPr lang="en-US" dirty="0" err="1" smtClean="0"/>
              <a:t>matične</a:t>
            </a:r>
            <a:r>
              <a:rPr lang="en-US" dirty="0" smtClean="0"/>
              <a:t> </a:t>
            </a:r>
            <a:r>
              <a:rPr lang="en-US" dirty="0" err="1" smtClean="0"/>
              <a:t>ploče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najviše</a:t>
            </a:r>
            <a:r>
              <a:rPr lang="en-US" dirty="0" smtClean="0"/>
              <a:t> </a:t>
            </a:r>
            <a:r>
              <a:rPr lang="en-US" dirty="0" err="1" smtClean="0"/>
              <a:t>koriste</a:t>
            </a:r>
            <a:r>
              <a:rPr lang="en-US" dirty="0" smtClean="0"/>
              <a:t>, </a:t>
            </a:r>
            <a:r>
              <a:rPr lang="en-US" dirty="0" err="1" smtClean="0"/>
              <a:t>čemu</a:t>
            </a:r>
            <a:r>
              <a:rPr lang="en-US" dirty="0" smtClean="0"/>
              <a:t> </a:t>
            </a:r>
            <a:r>
              <a:rPr lang="en-US" dirty="0" err="1" smtClean="0"/>
              <a:t>oni</a:t>
            </a:r>
            <a:r>
              <a:rPr lang="en-US" dirty="0" smtClean="0"/>
              <a:t> </a:t>
            </a:r>
            <a:r>
              <a:rPr lang="en-US" dirty="0" err="1" smtClean="0"/>
              <a:t>služe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gdje</a:t>
            </a:r>
            <a:r>
              <a:rPr lang="en-US" dirty="0" smtClean="0"/>
              <a:t> se </a:t>
            </a:r>
            <a:r>
              <a:rPr lang="en-US" dirty="0" err="1" smtClean="0"/>
              <a:t>tačno</a:t>
            </a:r>
            <a:r>
              <a:rPr lang="en-US" dirty="0" smtClean="0"/>
              <a:t> </a:t>
            </a:r>
            <a:r>
              <a:rPr lang="en-US" dirty="0" err="1" smtClean="0"/>
              <a:t>nalaze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samoj</a:t>
            </a:r>
            <a:r>
              <a:rPr lang="en-US" dirty="0" smtClean="0"/>
              <a:t> </a:t>
            </a:r>
            <a:r>
              <a:rPr lang="en-US" dirty="0" err="1" smtClean="0"/>
              <a:t>ploči</a:t>
            </a:r>
            <a:r>
              <a:rPr lang="en-US" dirty="0" smtClean="0"/>
              <a:t>. </a:t>
            </a:r>
            <a:r>
              <a:rPr lang="en-US" dirty="0" err="1" smtClean="0"/>
              <a:t>Prikazaćemo</a:t>
            </a:r>
            <a:r>
              <a:rPr lang="en-US" dirty="0" smtClean="0"/>
              <a:t> </a:t>
            </a:r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 smtClean="0"/>
              <a:t>svaka</a:t>
            </a:r>
            <a:r>
              <a:rPr lang="en-US" dirty="0" smtClean="0"/>
              <a:t> </a:t>
            </a:r>
            <a:r>
              <a:rPr lang="en-US" dirty="0" err="1" smtClean="0"/>
              <a:t>komponenta</a:t>
            </a:r>
            <a:r>
              <a:rPr lang="en-US" dirty="0" smtClean="0"/>
              <a:t> </a:t>
            </a:r>
            <a:r>
              <a:rPr lang="en-US" dirty="0" err="1" smtClean="0"/>
              <a:t>izgleda</a:t>
            </a:r>
            <a:r>
              <a:rPr lang="en-US" dirty="0" smtClean="0"/>
              <a:t> te </a:t>
            </a:r>
            <a:r>
              <a:rPr lang="en-US" dirty="0" err="1" smtClean="0"/>
              <a:t>ćete</a:t>
            </a:r>
            <a:r>
              <a:rPr lang="en-US" dirty="0" smtClean="0"/>
              <a:t> </a:t>
            </a:r>
            <a:r>
              <a:rPr lang="en-US" dirty="0" err="1" smtClean="0"/>
              <a:t>moći</a:t>
            </a:r>
            <a:r>
              <a:rPr lang="en-US" dirty="0" smtClean="0"/>
              <a:t> da je </a:t>
            </a:r>
            <a:r>
              <a:rPr lang="en-US" dirty="0" err="1" smtClean="0"/>
              <a:t>prepoznate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svakoj</a:t>
            </a:r>
            <a:r>
              <a:rPr lang="en-US" dirty="0" smtClean="0"/>
              <a:t> </a:t>
            </a:r>
            <a:r>
              <a:rPr lang="en-US" dirty="0" err="1" smtClean="0"/>
              <a:t>matičnoj</a:t>
            </a:r>
            <a:r>
              <a:rPr lang="en-US" dirty="0" smtClean="0"/>
              <a:t> </a:t>
            </a:r>
            <a:r>
              <a:rPr lang="en-US" dirty="0" err="1" smtClean="0"/>
              <a:t>ploči</a:t>
            </a:r>
            <a:r>
              <a:rPr lang="en-US" dirty="0" smtClean="0"/>
              <a:t> s </a:t>
            </a:r>
            <a:r>
              <a:rPr lang="en-US" dirty="0" err="1" smtClean="0"/>
              <a:t>kojom</a:t>
            </a:r>
            <a:r>
              <a:rPr lang="en-US" dirty="0" smtClean="0"/>
              <a:t> se </a:t>
            </a:r>
            <a:r>
              <a:rPr lang="en-US" dirty="0" err="1" smtClean="0"/>
              <a:t>susretnete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A8796-4DB6-4C42-9C23-2A9DEB51D3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6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4562" y="0"/>
            <a:ext cx="8915399" cy="2262781"/>
          </a:xfrm>
        </p:spPr>
        <p:txBody>
          <a:bodyPr/>
          <a:lstStyle/>
          <a:p>
            <a:r>
              <a:rPr lang="en-US" b="1" dirty="0" smtClean="0"/>
              <a:t>SLOTOVI I KONEKTORI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8711" y="3003170"/>
            <a:ext cx="8915399" cy="1126283"/>
          </a:xfrm>
        </p:spPr>
        <p:txBody>
          <a:bodyPr>
            <a:noAutofit/>
          </a:bodyPr>
          <a:lstStyle/>
          <a:p>
            <a:r>
              <a:rPr lang="en-US" sz="2400" spc="-4" dirty="0" err="1">
                <a:cs typeface="Times New Roman"/>
              </a:rPr>
              <a:t>S</a:t>
            </a:r>
            <a:r>
              <a:rPr lang="en-US" sz="2400" dirty="0" err="1">
                <a:cs typeface="Times New Roman"/>
              </a:rPr>
              <a:t>vi</a:t>
            </a:r>
            <a:r>
              <a:rPr lang="en-US" sz="2400" spc="195" dirty="0">
                <a:cs typeface="Times New Roman"/>
              </a:rPr>
              <a:t> </a:t>
            </a:r>
            <a:r>
              <a:rPr lang="en-US" sz="2400" spc="-5" dirty="0" err="1">
                <a:cs typeface="Times New Roman"/>
              </a:rPr>
              <a:t>di</a:t>
            </a:r>
            <a:r>
              <a:rPr lang="en-US" sz="2400" spc="5" dirty="0" err="1">
                <a:cs typeface="Times New Roman"/>
              </a:rPr>
              <a:t>j</a:t>
            </a:r>
            <a:r>
              <a:rPr lang="en-US" sz="2400" dirty="0" err="1">
                <a:cs typeface="Times New Roman"/>
              </a:rPr>
              <a:t>el</a:t>
            </a:r>
            <a:r>
              <a:rPr lang="en-US" sz="2400" spc="-5" dirty="0" err="1">
                <a:cs typeface="Times New Roman"/>
              </a:rPr>
              <a:t>o</a:t>
            </a:r>
            <a:r>
              <a:rPr lang="en-US" sz="2400" dirty="0" err="1">
                <a:cs typeface="Times New Roman"/>
              </a:rPr>
              <a:t>vi</a:t>
            </a:r>
            <a:r>
              <a:rPr lang="en-US" sz="2400" spc="218" dirty="0">
                <a:cs typeface="Times New Roman"/>
              </a:rPr>
              <a:t> </a:t>
            </a:r>
            <a:r>
              <a:rPr lang="en-US" sz="2400" spc="5" dirty="0" err="1">
                <a:cs typeface="Times New Roman"/>
              </a:rPr>
              <a:t>r</a:t>
            </a:r>
            <a:r>
              <a:rPr lang="en-US" sz="2400" spc="-5" dirty="0" err="1">
                <a:cs typeface="Times New Roman"/>
              </a:rPr>
              <a:t>a</a:t>
            </a:r>
            <a:r>
              <a:rPr lang="en-US" sz="2400" spc="5" dirty="0" err="1">
                <a:cs typeface="Times New Roman"/>
              </a:rPr>
              <a:t>č</a:t>
            </a:r>
            <a:r>
              <a:rPr lang="en-US" sz="2400" spc="-5" dirty="0" err="1">
                <a:cs typeface="Times New Roman"/>
              </a:rPr>
              <a:t>una</a:t>
            </a:r>
            <a:r>
              <a:rPr lang="en-US" sz="2400" dirty="0" err="1">
                <a:cs typeface="Times New Roman"/>
              </a:rPr>
              <a:t>la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40" dirty="0">
                <a:cs typeface="Times New Roman"/>
              </a:rPr>
              <a:t> </a:t>
            </a:r>
            <a:r>
              <a:rPr lang="en-US" sz="2400" dirty="0">
                <a:cs typeface="Times New Roman"/>
              </a:rPr>
              <a:t>se </a:t>
            </a:r>
            <a:r>
              <a:rPr lang="en-US" sz="2400" spc="146" dirty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di</a:t>
            </a:r>
            <a:r>
              <a:rPr lang="en-US" sz="2400" spc="4" dirty="0" err="1">
                <a:cs typeface="Times New Roman"/>
              </a:rPr>
              <a:t>r</a:t>
            </a:r>
            <a:r>
              <a:rPr lang="en-US" sz="2400" dirty="0" err="1">
                <a:cs typeface="Times New Roman"/>
              </a:rPr>
              <a:t>e</a:t>
            </a:r>
            <a:r>
              <a:rPr lang="en-US" sz="2400" spc="-4" dirty="0" err="1">
                <a:cs typeface="Times New Roman"/>
              </a:rPr>
              <a:t>ktn</a:t>
            </a:r>
            <a:r>
              <a:rPr lang="en-US" sz="2400" dirty="0" err="1">
                <a:cs typeface="Times New Roman"/>
              </a:rPr>
              <a:t>o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7" dirty="0">
                <a:cs typeface="Times New Roman"/>
              </a:rPr>
              <a:t> </a:t>
            </a:r>
            <a:r>
              <a:rPr lang="en-US" sz="2400" spc="5" dirty="0">
                <a:cs typeface="Times New Roman"/>
              </a:rPr>
              <a:t>(</a:t>
            </a:r>
            <a:r>
              <a:rPr lang="en-US" sz="2400" spc="-5" dirty="0" err="1">
                <a:cs typeface="Times New Roman"/>
              </a:rPr>
              <a:t>n</a:t>
            </a:r>
            <a:r>
              <a:rPr lang="en-US" sz="2400" dirty="0" err="1">
                <a:cs typeface="Times New Roman"/>
              </a:rPr>
              <a:t>e</a:t>
            </a:r>
            <a:r>
              <a:rPr lang="en-US" sz="2400" spc="-5" dirty="0" err="1">
                <a:cs typeface="Times New Roman"/>
              </a:rPr>
              <a:t>po</a:t>
            </a:r>
            <a:r>
              <a:rPr lang="en-US" sz="2400" dirty="0" err="1">
                <a:cs typeface="Times New Roman"/>
              </a:rPr>
              <a:t>s</a:t>
            </a:r>
            <a:r>
              <a:rPr lang="en-US" sz="2400" spc="5" dirty="0" err="1">
                <a:cs typeface="Times New Roman"/>
              </a:rPr>
              <a:t>r</a:t>
            </a:r>
            <a:r>
              <a:rPr lang="en-US" sz="2400" dirty="0" err="1">
                <a:cs typeface="Times New Roman"/>
              </a:rPr>
              <a:t>e</a:t>
            </a:r>
            <a:r>
              <a:rPr lang="en-US" sz="2400" spc="-5" dirty="0" err="1">
                <a:cs typeface="Times New Roman"/>
              </a:rPr>
              <a:t>dno</a:t>
            </a:r>
            <a:r>
              <a:rPr lang="en-US" sz="2400" dirty="0">
                <a:cs typeface="Times New Roman"/>
              </a:rPr>
              <a:t>)  </a:t>
            </a:r>
            <a:r>
              <a:rPr lang="en-US" sz="2400" spc="-4" dirty="0" err="1">
                <a:cs typeface="Times New Roman"/>
              </a:rPr>
              <a:t>i</a:t>
            </a:r>
            <a:r>
              <a:rPr lang="en-US" sz="2400" dirty="0" err="1">
                <a:cs typeface="Times New Roman"/>
              </a:rPr>
              <a:t>li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49" dirty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indi</a:t>
            </a:r>
            <a:r>
              <a:rPr lang="en-US" sz="2400" spc="4" dirty="0" err="1">
                <a:cs typeface="Times New Roman"/>
              </a:rPr>
              <a:t>r</a:t>
            </a:r>
            <a:r>
              <a:rPr lang="en-US" sz="2400" dirty="0" err="1">
                <a:cs typeface="Times New Roman"/>
              </a:rPr>
              <a:t>e</a:t>
            </a:r>
            <a:r>
              <a:rPr lang="en-US" sz="2400" spc="-4" dirty="0" err="1">
                <a:cs typeface="Times New Roman"/>
              </a:rPr>
              <a:t>k</a:t>
            </a:r>
            <a:r>
              <a:rPr lang="en-US" sz="2400" spc="4" dirty="0" err="1">
                <a:cs typeface="Times New Roman"/>
              </a:rPr>
              <a:t>t</a:t>
            </a:r>
            <a:r>
              <a:rPr lang="en-US" sz="2400" spc="-4" dirty="0" err="1">
                <a:cs typeface="Times New Roman"/>
              </a:rPr>
              <a:t>n</a:t>
            </a:r>
            <a:r>
              <a:rPr lang="en-US" sz="2400" dirty="0" err="1">
                <a:cs typeface="Times New Roman"/>
              </a:rPr>
              <a:t>o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7" dirty="0">
                <a:cs typeface="Times New Roman"/>
              </a:rPr>
              <a:t> </a:t>
            </a:r>
            <a:r>
              <a:rPr lang="en-US" sz="2400" spc="5" dirty="0">
                <a:cs typeface="Times New Roman"/>
              </a:rPr>
              <a:t>(</a:t>
            </a:r>
            <a:r>
              <a:rPr lang="en-US" sz="2400" spc="-5" dirty="0" err="1">
                <a:cs typeface="Times New Roman"/>
              </a:rPr>
              <a:t>po</a:t>
            </a:r>
            <a:r>
              <a:rPr lang="en-US" sz="2400" dirty="0" err="1">
                <a:cs typeface="Times New Roman"/>
              </a:rPr>
              <a:t>s</a:t>
            </a:r>
            <a:r>
              <a:rPr lang="en-US" sz="2400" spc="5" dirty="0" err="1">
                <a:cs typeface="Times New Roman"/>
              </a:rPr>
              <a:t>r</a:t>
            </a:r>
            <a:r>
              <a:rPr lang="en-US" sz="2400" dirty="0" err="1">
                <a:cs typeface="Times New Roman"/>
              </a:rPr>
              <a:t>e</a:t>
            </a:r>
            <a:r>
              <a:rPr lang="en-US" sz="2400" spc="-5" dirty="0" err="1">
                <a:cs typeface="Times New Roman"/>
              </a:rPr>
              <a:t>d</a:t>
            </a:r>
            <a:r>
              <a:rPr lang="en-US" sz="2400" spc="11" dirty="0" err="1">
                <a:cs typeface="Times New Roman"/>
              </a:rPr>
              <a:t>n</a:t>
            </a:r>
            <a:r>
              <a:rPr lang="en-US" sz="2400" spc="-5" dirty="0" err="1">
                <a:cs typeface="Times New Roman"/>
              </a:rPr>
              <a:t>o</a:t>
            </a:r>
            <a:r>
              <a:rPr lang="en-US" sz="2400" dirty="0">
                <a:cs typeface="Times New Roman"/>
              </a:rPr>
              <a:t>)</a:t>
            </a:r>
            <a:r>
              <a:rPr lang="en-US" sz="2400" spc="144" dirty="0">
                <a:cs typeface="Times New Roman"/>
              </a:rPr>
              <a:t> </a:t>
            </a:r>
            <a:r>
              <a:rPr lang="en-US" sz="2400" dirty="0" err="1">
                <a:cs typeface="Times New Roman"/>
              </a:rPr>
              <a:t>s</a:t>
            </a:r>
            <a:r>
              <a:rPr lang="en-US" sz="2400" spc="-5" dirty="0" err="1">
                <a:cs typeface="Times New Roman"/>
              </a:rPr>
              <a:t>pa</a:t>
            </a:r>
            <a:r>
              <a:rPr lang="en-US" sz="2400" spc="5" dirty="0" err="1">
                <a:cs typeface="Times New Roman"/>
              </a:rPr>
              <a:t>j</a:t>
            </a:r>
            <a:r>
              <a:rPr lang="en-US" sz="2400" spc="-5" dirty="0" err="1">
                <a:cs typeface="Times New Roman"/>
              </a:rPr>
              <a:t>a</a:t>
            </a:r>
            <a:r>
              <a:rPr lang="en-US" sz="2400" spc="5" dirty="0" err="1">
                <a:cs typeface="Times New Roman"/>
              </a:rPr>
              <a:t>j</a:t>
            </a:r>
            <a:r>
              <a:rPr lang="en-US" sz="2400" dirty="0" err="1">
                <a:cs typeface="Times New Roman"/>
              </a:rPr>
              <a:t>u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29" dirty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n</a:t>
            </a:r>
            <a:r>
              <a:rPr lang="en-US" sz="2400" dirty="0" err="1">
                <a:cs typeface="Times New Roman"/>
              </a:rPr>
              <a:t>a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144" dirty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mati</a:t>
            </a:r>
            <a:r>
              <a:rPr lang="en-US" sz="2400" spc="4" dirty="0" err="1">
                <a:cs typeface="Times New Roman"/>
              </a:rPr>
              <a:t>č</a:t>
            </a:r>
            <a:r>
              <a:rPr lang="en-US" sz="2400" spc="-4" dirty="0" err="1">
                <a:cs typeface="Times New Roman"/>
              </a:rPr>
              <a:t>n</a:t>
            </a:r>
            <a:r>
              <a:rPr lang="en-US" sz="2400" dirty="0" err="1">
                <a:cs typeface="Times New Roman"/>
              </a:rPr>
              <a:t>u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p</a:t>
            </a:r>
            <a:r>
              <a:rPr lang="en-US" sz="2400" dirty="0" err="1">
                <a:cs typeface="Times New Roman"/>
              </a:rPr>
              <a:t>l</a:t>
            </a:r>
            <a:r>
              <a:rPr lang="en-US" sz="2400" spc="-4" dirty="0" err="1">
                <a:cs typeface="Times New Roman"/>
              </a:rPr>
              <a:t>o</a:t>
            </a:r>
            <a:r>
              <a:rPr lang="en-US" sz="2400" spc="4" dirty="0" err="1">
                <a:cs typeface="Times New Roman"/>
              </a:rPr>
              <a:t>č</a:t>
            </a:r>
            <a:r>
              <a:rPr lang="en-US" sz="2400" spc="-4" dirty="0" err="1">
                <a:cs typeface="Times New Roman"/>
              </a:rPr>
              <a:t>u</a:t>
            </a:r>
            <a:r>
              <a:rPr lang="en-US" sz="2400" dirty="0">
                <a:cs typeface="Times New Roman"/>
              </a:rPr>
              <a:t>.</a:t>
            </a:r>
            <a:r>
              <a:rPr lang="en-US" sz="2400" spc="257" dirty="0">
                <a:cs typeface="Times New Roman"/>
              </a:rPr>
              <a:t> </a:t>
            </a:r>
            <a:r>
              <a:rPr lang="en-US" sz="2400" b="1" i="1" spc="4" dirty="0" err="1">
                <a:cs typeface="Times New Roman"/>
              </a:rPr>
              <a:t>U</a:t>
            </a:r>
            <a:r>
              <a:rPr lang="en-US" sz="2400" b="1" i="1" spc="-4" dirty="0" err="1">
                <a:cs typeface="Times New Roman"/>
              </a:rPr>
              <a:t>nuta</a:t>
            </a:r>
            <a:r>
              <a:rPr lang="en-US" sz="2400" b="1" i="1" spc="4" dirty="0" err="1">
                <a:cs typeface="Times New Roman"/>
              </a:rPr>
              <a:t>r</a:t>
            </a:r>
            <a:r>
              <a:rPr lang="en-US" sz="2400" b="1" i="1" spc="-4" dirty="0" err="1">
                <a:cs typeface="Times New Roman"/>
              </a:rPr>
              <a:t>n</a:t>
            </a:r>
            <a:r>
              <a:rPr lang="en-US" sz="2400" b="1" i="1" spc="4" dirty="0" err="1">
                <a:cs typeface="Times New Roman"/>
              </a:rPr>
              <a:t>j</a:t>
            </a:r>
            <a:r>
              <a:rPr lang="en-US" sz="2400" b="1" i="1" dirty="0" err="1">
                <a:cs typeface="Times New Roman"/>
              </a:rPr>
              <a:t>i</a:t>
            </a:r>
            <a:r>
              <a:rPr lang="en-US" sz="2400" b="1" i="1" spc="252" dirty="0">
                <a:cs typeface="Times New Roman"/>
              </a:rPr>
              <a:t> </a:t>
            </a:r>
            <a:r>
              <a:rPr lang="en-US" sz="2400" b="1" i="1" dirty="0">
                <a:cs typeface="Times New Roman"/>
              </a:rPr>
              <a:t>se </a:t>
            </a:r>
            <a:r>
              <a:rPr lang="en-US" sz="2400" b="1" i="1" spc="96" dirty="0">
                <a:cs typeface="Times New Roman"/>
              </a:rPr>
              <a:t> </a:t>
            </a:r>
            <a:r>
              <a:rPr lang="en-US" sz="2400" b="1" i="1" spc="-5" dirty="0" err="1">
                <a:cs typeface="Times New Roman"/>
              </a:rPr>
              <a:t>di</a:t>
            </a:r>
            <a:r>
              <a:rPr lang="en-US" sz="2400" b="1" i="1" spc="-11" dirty="0" err="1">
                <a:cs typeface="Times New Roman"/>
              </a:rPr>
              <a:t>j</a:t>
            </a:r>
            <a:r>
              <a:rPr lang="en-US" sz="2400" b="1" i="1" dirty="0" err="1">
                <a:cs typeface="Times New Roman"/>
              </a:rPr>
              <a:t>el</a:t>
            </a:r>
            <a:r>
              <a:rPr lang="en-US" sz="2400" b="1" i="1" spc="-5" dirty="0" err="1">
                <a:cs typeface="Times New Roman"/>
              </a:rPr>
              <a:t>o</a:t>
            </a:r>
            <a:r>
              <a:rPr lang="en-US" sz="2400" b="1" i="1" dirty="0" err="1">
                <a:cs typeface="Times New Roman"/>
              </a:rPr>
              <a:t>vi</a:t>
            </a:r>
            <a:r>
              <a:rPr lang="en-US" sz="2400" b="1" i="1" spc="118" dirty="0">
                <a:cs typeface="Times New Roman"/>
              </a:rPr>
              <a:t> </a:t>
            </a:r>
            <a:r>
              <a:rPr lang="en-US" sz="2400" b="1" i="1" dirty="0" err="1">
                <a:cs typeface="Times New Roman"/>
              </a:rPr>
              <a:t>s</a:t>
            </a:r>
            <a:r>
              <a:rPr lang="en-US" sz="2400" b="1" i="1" spc="-5" dirty="0" err="1">
                <a:cs typeface="Times New Roman"/>
              </a:rPr>
              <a:t>pa</a:t>
            </a:r>
            <a:r>
              <a:rPr lang="en-US" sz="2400" b="1" i="1" spc="5" dirty="0" err="1">
                <a:cs typeface="Times New Roman"/>
              </a:rPr>
              <a:t>j</a:t>
            </a:r>
            <a:r>
              <a:rPr lang="en-US" sz="2400" b="1" i="1" spc="-5" dirty="0" err="1">
                <a:cs typeface="Times New Roman"/>
              </a:rPr>
              <a:t>a</a:t>
            </a:r>
            <a:r>
              <a:rPr lang="en-US" sz="2400" b="1" i="1" spc="5" dirty="0" err="1">
                <a:cs typeface="Times New Roman"/>
              </a:rPr>
              <a:t>j</a:t>
            </a:r>
            <a:r>
              <a:rPr lang="en-US" sz="2400" b="1" i="1" dirty="0" err="1">
                <a:cs typeface="Times New Roman"/>
              </a:rPr>
              <a:t>u</a:t>
            </a:r>
            <a:r>
              <a:rPr lang="en-US" sz="2400" b="1" i="1" dirty="0">
                <a:cs typeface="Times New Roman"/>
              </a:rPr>
              <a:t>  </a:t>
            </a:r>
            <a:r>
              <a:rPr lang="en-US" sz="2400" spc="-4" dirty="0" err="1" smtClean="0">
                <a:cs typeface="Times New Roman"/>
              </a:rPr>
              <a:t>direktno</a:t>
            </a:r>
            <a:r>
              <a:rPr lang="en-US" sz="2400" spc="248" dirty="0" smtClean="0">
                <a:cs typeface="Times New Roman"/>
              </a:rPr>
              <a:t> </a:t>
            </a:r>
            <a:r>
              <a:rPr lang="en-US" sz="2400" spc="-14" dirty="0" err="1">
                <a:cs typeface="Times New Roman"/>
              </a:rPr>
              <a:t>n</a:t>
            </a:r>
            <a:r>
              <a:rPr lang="en-US" sz="2400" dirty="0" err="1">
                <a:cs typeface="Times New Roman"/>
              </a:rPr>
              <a:t>a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115" dirty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ma</a:t>
            </a:r>
            <a:r>
              <a:rPr lang="en-US" sz="2400" dirty="0" err="1">
                <a:cs typeface="Times New Roman"/>
              </a:rPr>
              <a:t>t</a:t>
            </a:r>
            <a:r>
              <a:rPr lang="en-US" sz="2400" spc="-4" dirty="0" err="1">
                <a:cs typeface="Times New Roman"/>
              </a:rPr>
              <a:t>i</a:t>
            </a:r>
            <a:r>
              <a:rPr lang="en-US" sz="2400" spc="4" dirty="0" err="1">
                <a:cs typeface="Times New Roman"/>
              </a:rPr>
              <a:t>č</a:t>
            </a:r>
            <a:r>
              <a:rPr lang="en-US" sz="2400" spc="-4" dirty="0" err="1">
                <a:cs typeface="Times New Roman"/>
              </a:rPr>
              <a:t>n</a:t>
            </a:r>
            <a:r>
              <a:rPr lang="en-US" sz="2400" dirty="0" err="1">
                <a:cs typeface="Times New Roman"/>
              </a:rPr>
              <a:t>u</a:t>
            </a:r>
            <a:r>
              <a:rPr lang="en-US" sz="2400" spc="252" dirty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p</a:t>
            </a:r>
            <a:r>
              <a:rPr lang="en-US" sz="2400" dirty="0" err="1">
                <a:cs typeface="Times New Roman"/>
              </a:rPr>
              <a:t>l</a:t>
            </a:r>
            <a:r>
              <a:rPr lang="en-US" sz="2400" spc="-4" dirty="0" err="1">
                <a:cs typeface="Times New Roman"/>
              </a:rPr>
              <a:t>o</a:t>
            </a:r>
            <a:r>
              <a:rPr lang="en-US" sz="2400" spc="4" dirty="0" err="1">
                <a:cs typeface="Times New Roman"/>
              </a:rPr>
              <a:t>č</a:t>
            </a:r>
            <a:r>
              <a:rPr lang="en-US" sz="2400" dirty="0" err="1">
                <a:cs typeface="Times New Roman"/>
              </a:rPr>
              <a:t>u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203" dirty="0">
                <a:cs typeface="Times New Roman"/>
              </a:rPr>
              <a:t> </a:t>
            </a:r>
            <a:r>
              <a:rPr lang="en-US" sz="2400" spc="-5" dirty="0" err="1" smtClean="0">
                <a:cs typeface="Times New Roman"/>
              </a:rPr>
              <a:t>put</a:t>
            </a:r>
            <a:r>
              <a:rPr lang="en-US" sz="2400" dirty="0" err="1" smtClean="0">
                <a:cs typeface="Times New Roman"/>
              </a:rPr>
              <a:t>em</a:t>
            </a:r>
            <a:r>
              <a:rPr lang="en-US" sz="2400" spc="243" dirty="0" smtClean="0">
                <a:cs typeface="Times New Roman"/>
              </a:rPr>
              <a:t> </a:t>
            </a:r>
            <a:r>
              <a:rPr lang="en-US" sz="2400" b="1" i="1" dirty="0" err="1" smtClean="0">
                <a:cs typeface="Times New Roman"/>
              </a:rPr>
              <a:t>sl</a:t>
            </a:r>
            <a:r>
              <a:rPr lang="en-US" sz="2400" b="1" i="1" spc="-4" dirty="0" err="1" smtClean="0">
                <a:cs typeface="Times New Roman"/>
              </a:rPr>
              <a:t>oto</a:t>
            </a:r>
            <a:r>
              <a:rPr lang="en-US" sz="2400" b="1" i="1" dirty="0" err="1" smtClean="0">
                <a:cs typeface="Times New Roman"/>
              </a:rPr>
              <a:t>v</a:t>
            </a:r>
            <a:r>
              <a:rPr lang="en-US" sz="2400" b="1" i="1" spc="-4" dirty="0" err="1" smtClean="0">
                <a:cs typeface="Times New Roman"/>
              </a:rPr>
              <a:t>a</a:t>
            </a:r>
            <a:r>
              <a:rPr lang="en-US" sz="2400" dirty="0" smtClean="0">
                <a:cs typeface="Times New Roman"/>
              </a:rPr>
              <a:t>,</a:t>
            </a:r>
            <a:r>
              <a:rPr lang="en-US" sz="2400" spc="257" dirty="0" smtClean="0">
                <a:cs typeface="Times New Roman"/>
              </a:rPr>
              <a:t> </a:t>
            </a:r>
            <a:r>
              <a:rPr lang="en-US" sz="2400" spc="-4" dirty="0" err="1">
                <a:cs typeface="Times New Roman"/>
              </a:rPr>
              <a:t>do</a:t>
            </a:r>
            <a:r>
              <a:rPr lang="en-US" sz="2400" dirty="0" err="1">
                <a:cs typeface="Times New Roman"/>
              </a:rPr>
              <a:t>k</a:t>
            </a:r>
            <a:r>
              <a:rPr lang="en-US" sz="2400" dirty="0">
                <a:cs typeface="Times New Roman"/>
              </a:rPr>
              <a:t> </a:t>
            </a:r>
            <a:r>
              <a:rPr lang="en-US" sz="2400" spc="82" dirty="0">
                <a:cs typeface="Times New Roman"/>
              </a:rPr>
              <a:t> </a:t>
            </a:r>
            <a:r>
              <a:rPr lang="en-US" sz="2400" dirty="0" smtClean="0">
                <a:cs typeface="Times New Roman"/>
              </a:rPr>
              <a:t>se </a:t>
            </a:r>
            <a:r>
              <a:rPr lang="en-US" sz="2400" b="1" i="1" spc="-5" dirty="0" err="1" smtClean="0">
                <a:cs typeface="Times New Roman"/>
              </a:rPr>
              <a:t>p</a:t>
            </a:r>
            <a:r>
              <a:rPr lang="en-US" sz="2400" b="1" i="1" dirty="0" err="1" smtClean="0">
                <a:cs typeface="Times New Roman"/>
              </a:rPr>
              <a:t>e</a:t>
            </a:r>
            <a:r>
              <a:rPr lang="en-US" sz="2400" b="1" i="1" spc="5" dirty="0" err="1" smtClean="0">
                <a:cs typeface="Times New Roman"/>
              </a:rPr>
              <a:t>r</a:t>
            </a:r>
            <a:r>
              <a:rPr lang="en-US" sz="2400" b="1" i="1" spc="-5" dirty="0" err="1" smtClean="0">
                <a:cs typeface="Times New Roman"/>
              </a:rPr>
              <a:t>i</a:t>
            </a:r>
            <a:r>
              <a:rPr lang="en-US" sz="2400" b="1" i="1" dirty="0" err="1" smtClean="0">
                <a:cs typeface="Times New Roman"/>
              </a:rPr>
              <a:t>fe</a:t>
            </a:r>
            <a:r>
              <a:rPr lang="en-US" sz="2400" b="1" i="1" spc="5" dirty="0" err="1" smtClean="0">
                <a:cs typeface="Times New Roman"/>
              </a:rPr>
              <a:t>r</a:t>
            </a:r>
            <a:r>
              <a:rPr lang="en-US" sz="2400" b="1" i="1" spc="-5" dirty="0" err="1" smtClean="0">
                <a:cs typeface="Times New Roman"/>
              </a:rPr>
              <a:t>ni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spc="18" dirty="0" smtClean="0">
                <a:cs typeface="Times New Roman"/>
              </a:rPr>
              <a:t> </a:t>
            </a:r>
            <a:r>
              <a:rPr lang="en-US" sz="2400" spc="-5" dirty="0" err="1">
                <a:cs typeface="Times New Roman"/>
              </a:rPr>
              <a:t>u</a:t>
            </a:r>
            <a:r>
              <a:rPr lang="en-US" sz="2400" spc="5" dirty="0" err="1">
                <a:cs typeface="Times New Roman"/>
              </a:rPr>
              <a:t>r</a:t>
            </a:r>
            <a:r>
              <a:rPr lang="en-US" sz="2400" dirty="0" err="1">
                <a:cs typeface="Times New Roman"/>
              </a:rPr>
              <a:t>e</a:t>
            </a:r>
            <a:r>
              <a:rPr lang="en-US" sz="2400" spc="-5" dirty="0" err="1">
                <a:cs typeface="Times New Roman"/>
              </a:rPr>
              <a:t>đ</a:t>
            </a:r>
            <a:r>
              <a:rPr lang="en-US" sz="2400" spc="-16" dirty="0" err="1">
                <a:cs typeface="Times New Roman"/>
              </a:rPr>
              <a:t>a</a:t>
            </a:r>
            <a:r>
              <a:rPr lang="en-US" sz="2400" spc="5" dirty="0" err="1">
                <a:cs typeface="Times New Roman"/>
              </a:rPr>
              <a:t>j</a:t>
            </a:r>
            <a:r>
              <a:rPr lang="en-US" sz="2400" dirty="0" err="1">
                <a:cs typeface="Times New Roman"/>
              </a:rPr>
              <a:t>i</a:t>
            </a:r>
            <a:r>
              <a:rPr lang="en-US" sz="2400" spc="108" dirty="0">
                <a:cs typeface="Times New Roman"/>
              </a:rPr>
              <a:t> </a:t>
            </a:r>
            <a:r>
              <a:rPr lang="en-US" sz="2400" dirty="0" err="1">
                <a:cs typeface="Times New Roman"/>
              </a:rPr>
              <a:t>s</a:t>
            </a:r>
            <a:r>
              <a:rPr lang="en-US" sz="2400" spc="-5" dirty="0" err="1">
                <a:cs typeface="Times New Roman"/>
              </a:rPr>
              <a:t>pa</a:t>
            </a:r>
            <a:r>
              <a:rPr lang="en-US" sz="2400" spc="5" dirty="0" err="1">
                <a:cs typeface="Times New Roman"/>
              </a:rPr>
              <a:t>j</a:t>
            </a:r>
            <a:r>
              <a:rPr lang="en-US" sz="2400" spc="-5" dirty="0" err="1">
                <a:cs typeface="Times New Roman"/>
              </a:rPr>
              <a:t>a</a:t>
            </a:r>
            <a:r>
              <a:rPr lang="en-US" sz="2400" spc="5" dirty="0" err="1">
                <a:cs typeface="Times New Roman"/>
              </a:rPr>
              <a:t>j</a:t>
            </a:r>
            <a:r>
              <a:rPr lang="en-US" sz="2400" dirty="0" err="1">
                <a:cs typeface="Times New Roman"/>
              </a:rPr>
              <a:t>u</a:t>
            </a:r>
            <a:r>
              <a:rPr lang="en-US" sz="2400" spc="112" dirty="0">
                <a:cs typeface="Times New Roman"/>
              </a:rPr>
              <a:t> </a:t>
            </a:r>
            <a:r>
              <a:rPr lang="en-US" sz="2400" spc="-5" dirty="0" err="1">
                <a:cs typeface="Times New Roman"/>
              </a:rPr>
              <a:t>po</a:t>
            </a:r>
            <a:r>
              <a:rPr lang="en-US" sz="2400" dirty="0" err="1">
                <a:cs typeface="Times New Roman"/>
              </a:rPr>
              <a:t>s</a:t>
            </a:r>
            <a:r>
              <a:rPr lang="en-US" sz="2400" spc="5" dirty="0" err="1">
                <a:cs typeface="Times New Roman"/>
              </a:rPr>
              <a:t>r</a:t>
            </a:r>
            <a:r>
              <a:rPr lang="en-US" sz="2400" dirty="0" err="1">
                <a:cs typeface="Times New Roman"/>
              </a:rPr>
              <a:t>e</a:t>
            </a:r>
            <a:r>
              <a:rPr lang="en-US" sz="2400" spc="-5" dirty="0" err="1">
                <a:cs typeface="Times New Roman"/>
              </a:rPr>
              <a:t>dn</a:t>
            </a:r>
            <a:r>
              <a:rPr lang="en-US" sz="2400" dirty="0" err="1">
                <a:cs typeface="Times New Roman"/>
              </a:rPr>
              <a:t>o</a:t>
            </a:r>
            <a:r>
              <a:rPr lang="en-US" sz="2400" spc="-149" dirty="0">
                <a:cs typeface="Times New Roman"/>
              </a:rPr>
              <a:t> </a:t>
            </a:r>
            <a:r>
              <a:rPr lang="en-US" sz="2400" spc="-5" dirty="0" err="1">
                <a:cs typeface="Times New Roman"/>
              </a:rPr>
              <a:t>put</a:t>
            </a:r>
            <a:r>
              <a:rPr lang="en-US" sz="2400" spc="-17" dirty="0" err="1">
                <a:cs typeface="Times New Roman"/>
              </a:rPr>
              <a:t>e</a:t>
            </a:r>
            <a:r>
              <a:rPr lang="en-US" sz="2400" dirty="0" err="1">
                <a:cs typeface="Times New Roman"/>
              </a:rPr>
              <a:t>m</a:t>
            </a:r>
            <a:r>
              <a:rPr lang="en-US" sz="2400" spc="29" dirty="0">
                <a:cs typeface="Times New Roman"/>
              </a:rPr>
              <a:t> </a:t>
            </a:r>
            <a:r>
              <a:rPr lang="en-US" sz="2400" b="1" i="1" spc="-4" dirty="0" err="1">
                <a:cs typeface="Times New Roman"/>
              </a:rPr>
              <a:t>kab</a:t>
            </a:r>
            <a:r>
              <a:rPr lang="en-US" sz="2400" b="1" i="1" dirty="0" err="1">
                <a:cs typeface="Times New Roman"/>
              </a:rPr>
              <a:t>l</a:t>
            </a:r>
            <a:r>
              <a:rPr lang="en-US" sz="2400" b="1" i="1" spc="-4" dirty="0" err="1">
                <a:cs typeface="Times New Roman"/>
              </a:rPr>
              <a:t>o</a:t>
            </a:r>
            <a:r>
              <a:rPr lang="en-US" sz="2400" b="1" i="1" dirty="0" err="1">
                <a:cs typeface="Times New Roman"/>
              </a:rPr>
              <a:t>va</a:t>
            </a:r>
            <a:r>
              <a:rPr lang="en-US" sz="2400" b="1" i="1" dirty="0">
                <a:cs typeface="Times New Roman"/>
              </a:rPr>
              <a:t> </a:t>
            </a:r>
            <a:r>
              <a:rPr lang="en-US" sz="2400" b="1" i="1" spc="67" dirty="0">
                <a:cs typeface="Times New Roman"/>
              </a:rPr>
              <a:t> </a:t>
            </a:r>
            <a:r>
              <a:rPr lang="en-US" sz="2400" b="1" i="1" spc="-4" dirty="0" err="1">
                <a:cs typeface="Times New Roman"/>
              </a:rPr>
              <a:t>i</a:t>
            </a:r>
            <a:r>
              <a:rPr lang="en-US" sz="2400" b="1" i="1" dirty="0" err="1">
                <a:cs typeface="Times New Roman"/>
              </a:rPr>
              <a:t>li</a:t>
            </a:r>
            <a:r>
              <a:rPr lang="en-US" sz="2400" b="1" i="1" spc="96" dirty="0">
                <a:cs typeface="Times New Roman"/>
              </a:rPr>
              <a:t> </a:t>
            </a:r>
            <a:r>
              <a:rPr lang="en-US" sz="2400" b="1" i="1" spc="-4" dirty="0" err="1">
                <a:cs typeface="Times New Roman"/>
              </a:rPr>
              <a:t>kon</a:t>
            </a:r>
            <a:r>
              <a:rPr lang="en-US" sz="2400" b="1" i="1" dirty="0" err="1">
                <a:cs typeface="Times New Roman"/>
              </a:rPr>
              <a:t>e</a:t>
            </a:r>
            <a:r>
              <a:rPr lang="en-US" sz="2400" b="1" i="1" spc="-4" dirty="0" err="1">
                <a:cs typeface="Times New Roman"/>
              </a:rPr>
              <a:t>kto</a:t>
            </a:r>
            <a:r>
              <a:rPr lang="en-US" sz="2400" b="1" i="1" spc="4" dirty="0" err="1">
                <a:cs typeface="Times New Roman"/>
              </a:rPr>
              <a:t>r</a:t>
            </a:r>
            <a:r>
              <a:rPr lang="en-US" sz="2400" b="1" i="1" dirty="0" err="1">
                <a:cs typeface="Times New Roman"/>
              </a:rPr>
              <a:t>a</a:t>
            </a:r>
            <a:r>
              <a:rPr lang="en-US" sz="2400" b="1" i="1" spc="69" dirty="0">
                <a:cs typeface="Times New Roman"/>
              </a:rPr>
              <a:t> </a:t>
            </a:r>
            <a:r>
              <a:rPr lang="en-US" sz="2400" spc="4" dirty="0">
                <a:cs typeface="Times New Roman"/>
              </a:rPr>
              <a:t>(</a:t>
            </a:r>
            <a:r>
              <a:rPr lang="en-US" sz="2400" spc="-4" dirty="0" err="1" smtClean="0">
                <a:cs typeface="Times New Roman"/>
              </a:rPr>
              <a:t>po</a:t>
            </a:r>
            <a:r>
              <a:rPr lang="en-US" sz="2400" spc="4" dirty="0" err="1" smtClean="0">
                <a:cs typeface="Times New Roman"/>
              </a:rPr>
              <a:t>r</a:t>
            </a:r>
            <a:r>
              <a:rPr lang="en-US" sz="2400" spc="-4" dirty="0" err="1" smtClean="0">
                <a:cs typeface="Times New Roman"/>
              </a:rPr>
              <a:t>to</a:t>
            </a:r>
            <a:r>
              <a:rPr lang="en-US" sz="2400" dirty="0" err="1" smtClean="0">
                <a:cs typeface="Times New Roman"/>
              </a:rPr>
              <a:t>v</a:t>
            </a:r>
            <a:r>
              <a:rPr lang="en-US" sz="2400" spc="-4" dirty="0" err="1" smtClean="0">
                <a:cs typeface="Times New Roman"/>
              </a:rPr>
              <a:t>a</a:t>
            </a:r>
            <a:r>
              <a:rPr lang="en-US" sz="2400" spc="-4" dirty="0" smtClean="0">
                <a:cs typeface="Times New Roman"/>
              </a:rPr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8257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51211" y="190773"/>
            <a:ext cx="9357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PCIe</a:t>
            </a:r>
            <a:r>
              <a:rPr lang="en-US" b="1" dirty="0"/>
              <a:t> slot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proširenje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  </a:t>
            </a:r>
            <a:br>
              <a:rPr lang="en-US" dirty="0"/>
            </a:br>
            <a:r>
              <a:rPr lang="en-US" dirty="0" err="1"/>
              <a:t>Najnoviji</a:t>
            </a:r>
            <a:r>
              <a:rPr lang="en-US" dirty="0"/>
              <a:t> slot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matičnim</a:t>
            </a:r>
            <a:r>
              <a:rPr lang="en-US" dirty="0"/>
              <a:t> </a:t>
            </a:r>
            <a:r>
              <a:rPr lang="en-US" dirty="0" err="1"/>
              <a:t>pločama</a:t>
            </a:r>
            <a:r>
              <a:rPr lang="en-US" dirty="0"/>
              <a:t> </a:t>
            </a:r>
            <a:r>
              <a:rPr lang="en-US" b="1" i="1" dirty="0"/>
              <a:t>je PCI Express (</a:t>
            </a:r>
            <a:r>
              <a:rPr lang="en-US" b="1" i="1" dirty="0" err="1"/>
              <a:t>PCIe</a:t>
            </a:r>
            <a:r>
              <a:rPr lang="en-US" b="1" i="1" dirty="0"/>
              <a:t>). </a:t>
            </a:r>
            <a:r>
              <a:rPr lang="en-US" dirty="0" err="1"/>
              <a:t>Kreiran</a:t>
            </a:r>
            <a:r>
              <a:rPr lang="en-US" dirty="0"/>
              <a:t> je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zamjena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AGP </a:t>
            </a:r>
            <a:r>
              <a:rPr lang="en-US" dirty="0" err="1"/>
              <a:t>i</a:t>
            </a:r>
            <a:r>
              <a:rPr lang="en-US" dirty="0"/>
              <a:t> PCI. 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brži</a:t>
            </a:r>
            <a:r>
              <a:rPr lang="en-US" dirty="0"/>
              <a:t> od AGP-a a da u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/>
              <a:t>zadrži</a:t>
            </a:r>
            <a:r>
              <a:rPr lang="en-US" dirty="0"/>
              <a:t> </a:t>
            </a:r>
            <a:r>
              <a:rPr lang="en-US" dirty="0" err="1"/>
              <a:t>fleksibilnost</a:t>
            </a:r>
            <a:r>
              <a:rPr lang="en-US" dirty="0"/>
              <a:t> PCI-a.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1381" y="1954473"/>
            <a:ext cx="4241800" cy="377758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00836" y="2202050"/>
            <a:ext cx="6096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PCIe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označeni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1X, 2X, 4X, 8X,12X, 16X, </a:t>
            </a:r>
            <a:r>
              <a:rPr lang="en-US" dirty="0" err="1"/>
              <a:t>i</a:t>
            </a:r>
            <a:r>
              <a:rPr lang="en-US" dirty="0"/>
              <a:t> 32X.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oznake</a:t>
            </a:r>
            <a:r>
              <a:rPr lang="en-US" dirty="0"/>
              <a:t> se </a:t>
            </a:r>
            <a:r>
              <a:rPr lang="en-US" dirty="0" err="1"/>
              <a:t>grubo</a:t>
            </a:r>
            <a:r>
              <a:rPr lang="en-US" dirty="0"/>
              <a:t> </a:t>
            </a:r>
            <a:r>
              <a:rPr lang="en-US" dirty="0" err="1"/>
              <a:t>podudaraju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naznačenim</a:t>
            </a:r>
            <a:r>
              <a:rPr lang="en-US" dirty="0"/>
              <a:t> AGP </a:t>
            </a:r>
            <a:r>
              <a:rPr lang="en-US" dirty="0" err="1"/>
              <a:t>brzinama</a:t>
            </a:r>
            <a:r>
              <a:rPr lang="en-US" dirty="0"/>
              <a:t>. </a:t>
            </a:r>
            <a:r>
              <a:rPr lang="en-US" dirty="0" err="1"/>
              <a:t>PCIe</a:t>
            </a:r>
            <a:r>
              <a:rPr lang="en-US" dirty="0"/>
              <a:t> </a:t>
            </a:r>
            <a:r>
              <a:rPr lang="en-US" dirty="0" err="1"/>
              <a:t>slotove</a:t>
            </a:r>
            <a:r>
              <a:rPr lang="en-US" dirty="0"/>
              <a:t> je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teže</a:t>
            </a:r>
            <a:r>
              <a:rPr lang="en-US" dirty="0"/>
              <a:t> </a:t>
            </a:r>
            <a:r>
              <a:rPr lang="en-US" dirty="0" err="1"/>
              <a:t>identifikovati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ostale</a:t>
            </a:r>
            <a:r>
              <a:rPr lang="en-US" dirty="0"/>
              <a:t> </a:t>
            </a:r>
            <a:r>
              <a:rPr lang="en-US" dirty="0" err="1"/>
              <a:t>slotove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b="1" i="1" dirty="0" err="1"/>
              <a:t>njihova</a:t>
            </a:r>
            <a:r>
              <a:rPr lang="en-US" b="1" i="1" dirty="0"/>
              <a:t> </a:t>
            </a:r>
            <a:r>
              <a:rPr lang="en-US" b="1" i="1" dirty="0" err="1"/>
              <a:t>veličina</a:t>
            </a:r>
            <a:r>
              <a:rPr lang="en-US" b="1" i="1" dirty="0"/>
              <a:t> </a:t>
            </a:r>
            <a:r>
              <a:rPr lang="en-US" b="1" i="1" dirty="0" err="1"/>
              <a:t>odgovara</a:t>
            </a:r>
            <a:r>
              <a:rPr lang="en-US" b="1" i="1" dirty="0"/>
              <a:t> </a:t>
            </a:r>
            <a:r>
              <a:rPr lang="en-US" b="1" i="1" dirty="0" err="1"/>
              <a:t>njihovoj</a:t>
            </a:r>
            <a:r>
              <a:rPr lang="en-US" b="1" i="1" dirty="0"/>
              <a:t> </a:t>
            </a:r>
            <a:r>
              <a:rPr lang="en-US" b="1" i="1" dirty="0" err="1"/>
              <a:t>brzini</a:t>
            </a:r>
            <a:r>
              <a:rPr lang="en-US" dirty="0"/>
              <a:t>. Na </a:t>
            </a:r>
            <a:r>
              <a:rPr lang="en-US" dirty="0" err="1" smtClean="0"/>
              <a:t>primjer</a:t>
            </a:r>
            <a:r>
              <a:rPr lang="en-US" dirty="0"/>
              <a:t>: x1. x1 slot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je </a:t>
            </a:r>
            <a:r>
              <a:rPr lang="en-US" dirty="0" err="1"/>
              <a:t>izuzetno</a:t>
            </a:r>
            <a:r>
              <a:rPr lang="en-US" dirty="0"/>
              <a:t> </a:t>
            </a:r>
            <a:r>
              <a:rPr lang="en-US" dirty="0" err="1"/>
              <a:t>kratak</a:t>
            </a:r>
            <a:r>
              <a:rPr lang="en-US" dirty="0"/>
              <a:t> (</a:t>
            </a:r>
            <a:r>
              <a:rPr lang="en-US" dirty="0" err="1"/>
              <a:t>manje</a:t>
            </a:r>
            <a:r>
              <a:rPr lang="en-US" dirty="0"/>
              <a:t> od 2.5 cm). </a:t>
            </a:r>
            <a:endParaRPr lang="en-US" dirty="0" smtClean="0"/>
          </a:p>
          <a:p>
            <a:r>
              <a:rPr lang="en-US" dirty="0" err="1" smtClean="0"/>
              <a:t>Slotovi</a:t>
            </a:r>
            <a:r>
              <a:rPr lang="en-US" dirty="0" smtClean="0"/>
              <a:t> </a:t>
            </a:r>
            <a:r>
              <a:rPr lang="en-US" b="1" i="1" dirty="0" err="1"/>
              <a:t>postaju</a:t>
            </a:r>
            <a:r>
              <a:rPr lang="en-US" b="1" i="1" dirty="0"/>
              <a:t> </a:t>
            </a:r>
            <a:r>
              <a:rPr lang="en-US" b="1" i="1" dirty="0" err="1"/>
              <a:t>duži</a:t>
            </a:r>
            <a:r>
              <a:rPr lang="en-US" b="1" i="1" dirty="0"/>
              <a:t> </a:t>
            </a:r>
            <a:r>
              <a:rPr lang="en-US" b="1" i="1" dirty="0" err="1"/>
              <a:t>proporcionalno</a:t>
            </a:r>
            <a:r>
              <a:rPr lang="en-US" b="1" i="1" dirty="0"/>
              <a:t> </a:t>
            </a:r>
            <a:r>
              <a:rPr lang="en-US" b="1" i="1" dirty="0" err="1"/>
              <a:t>njihovoj</a:t>
            </a:r>
            <a:r>
              <a:rPr lang="en-US" b="1" i="1" dirty="0"/>
              <a:t> </a:t>
            </a:r>
            <a:r>
              <a:rPr lang="en-US" b="1" i="1" dirty="0" err="1"/>
              <a:t>brzini</a:t>
            </a:r>
            <a:r>
              <a:rPr lang="en-US" dirty="0"/>
              <a:t>;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duži</a:t>
            </a:r>
            <a:r>
              <a:rPr lang="en-US" dirty="0"/>
              <a:t> slot, to je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njegova</a:t>
            </a:r>
            <a:r>
              <a:rPr lang="en-US" dirty="0"/>
              <a:t> </a:t>
            </a:r>
            <a:r>
              <a:rPr lang="en-US" dirty="0" err="1"/>
              <a:t>brzina</a:t>
            </a:r>
            <a:r>
              <a:rPr lang="en-US" dirty="0"/>
              <a:t>.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</a:t>
            </a:r>
            <a:r>
              <a:rPr lang="en-US" dirty="0" err="1"/>
              <a:t>potiču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/>
              <a:t>PCIe</a:t>
            </a:r>
            <a:r>
              <a:rPr lang="en-US" dirty="0"/>
              <a:t> </a:t>
            </a:r>
            <a:r>
              <a:rPr lang="en-US" dirty="0" err="1"/>
              <a:t>staza</a:t>
            </a:r>
            <a:r>
              <a:rPr lang="en-US" dirty="0"/>
              <a:t> 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umnožene</a:t>
            </a:r>
            <a:r>
              <a:rPr lang="en-US" dirty="0"/>
              <a:t> </a:t>
            </a:r>
            <a:r>
              <a:rPr lang="en-US" dirty="0" err="1"/>
              <a:t>komunikacione</a:t>
            </a:r>
            <a:r>
              <a:rPr lang="en-US" dirty="0"/>
              <a:t>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izmedju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dvije</a:t>
            </a:r>
            <a:r>
              <a:rPr lang="en-US" dirty="0" smtClean="0"/>
              <a:t> </a:t>
            </a:r>
            <a:r>
              <a:rPr lang="en-US" dirty="0" err="1"/>
              <a:t>PCIe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direktnoj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fizičkim</a:t>
            </a:r>
            <a:r>
              <a:rPr lang="en-US" dirty="0"/>
              <a:t> </a:t>
            </a:r>
            <a:r>
              <a:rPr lang="en-US" dirty="0" err="1"/>
              <a:t>povezivanjem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magistrali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7703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0393" y="144777"/>
            <a:ext cx="968536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AMR </a:t>
            </a:r>
            <a:r>
              <a:rPr lang="en-US" b="1" dirty="0" err="1"/>
              <a:t>slotovi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proširenje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  </a:t>
            </a:r>
            <a:br>
              <a:rPr lang="en-US" dirty="0"/>
            </a:br>
            <a:r>
              <a:rPr lang="en-US" dirty="0" err="1" smtClean="0"/>
              <a:t>Proizvođači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razvili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da </a:t>
            </a:r>
            <a:r>
              <a:rPr lang="en-US" dirty="0" err="1"/>
              <a:t>razdvoje</a:t>
            </a:r>
            <a:r>
              <a:rPr lang="en-US" dirty="0"/>
              <a:t> </a:t>
            </a:r>
            <a:r>
              <a:rPr lang="en-US" dirty="0" err="1"/>
              <a:t>analogno</a:t>
            </a:r>
            <a:r>
              <a:rPr lang="en-US" dirty="0"/>
              <a:t> </a:t>
            </a:r>
            <a:r>
              <a:rPr lang="en-US" dirty="0" err="1"/>
              <a:t>strujno</a:t>
            </a:r>
            <a:r>
              <a:rPr lang="en-US" dirty="0"/>
              <a:t> </a:t>
            </a:r>
            <a:r>
              <a:rPr lang="en-US" dirty="0" err="1"/>
              <a:t>kolo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primjer</a:t>
            </a:r>
            <a:r>
              <a:rPr lang="en-US" dirty="0"/>
              <a:t>, modem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analogni</a:t>
            </a:r>
            <a:r>
              <a:rPr lang="en-US" dirty="0"/>
              <a:t> </a:t>
            </a:r>
            <a:r>
              <a:rPr lang="en-US" dirty="0" err="1"/>
              <a:t>zvuk</a:t>
            </a:r>
            <a:r>
              <a:rPr lang="en-US" dirty="0"/>
              <a:t>,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sopstvenu</a:t>
            </a:r>
            <a:r>
              <a:rPr lang="en-US" dirty="0"/>
              <a:t> </a:t>
            </a:r>
            <a:r>
              <a:rPr lang="en-US" dirty="0" err="1"/>
              <a:t>karticu</a:t>
            </a:r>
            <a:r>
              <a:rPr lang="en-US" dirty="0"/>
              <a:t>. </a:t>
            </a:r>
            <a:r>
              <a:rPr lang="en-US" dirty="0" err="1"/>
              <a:t>Ovo</a:t>
            </a:r>
            <a:r>
              <a:rPr lang="en-US" dirty="0"/>
              <a:t> je </a:t>
            </a:r>
            <a:r>
              <a:rPr lang="en-US" dirty="0" err="1"/>
              <a:t>omogućilo</a:t>
            </a:r>
            <a:r>
              <a:rPr lang="en-US" dirty="0"/>
              <a:t> da </a:t>
            </a:r>
            <a:r>
              <a:rPr lang="en-US" dirty="0" err="1"/>
              <a:t>analogno</a:t>
            </a:r>
            <a:r>
              <a:rPr lang="en-US" dirty="0"/>
              <a:t> </a:t>
            </a:r>
            <a:r>
              <a:rPr lang="en-US" dirty="0" err="1"/>
              <a:t>strujno</a:t>
            </a:r>
            <a:r>
              <a:rPr lang="en-US" dirty="0"/>
              <a:t> </a:t>
            </a:r>
            <a:r>
              <a:rPr lang="en-US" dirty="0" err="1"/>
              <a:t>kolo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zasebno</a:t>
            </a:r>
            <a:r>
              <a:rPr lang="en-US" dirty="0"/>
              <a:t> </a:t>
            </a:r>
            <a:r>
              <a:rPr lang="en-US" dirty="0" err="1"/>
              <a:t>sertifikovano</a:t>
            </a:r>
            <a:r>
              <a:rPr lang="en-US" dirty="0"/>
              <a:t> (</a:t>
            </a:r>
            <a:r>
              <a:rPr lang="en-US" dirty="0" err="1"/>
              <a:t>postalo</a:t>
            </a:r>
            <a:r>
              <a:rPr lang="en-US" dirty="0"/>
              <a:t> je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uštedi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FCC </a:t>
            </a:r>
            <a:r>
              <a:rPr lang="en-US" dirty="0" err="1"/>
              <a:t>sertifikovanje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Ovaj</a:t>
            </a:r>
            <a:r>
              <a:rPr lang="en-US" dirty="0"/>
              <a:t> slot </a:t>
            </a:r>
            <a:r>
              <a:rPr lang="en-US" dirty="0" err="1"/>
              <a:t>i</a:t>
            </a:r>
            <a:r>
              <a:rPr lang="en-US" dirty="0"/>
              <a:t> Riser Card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poznati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b="1" i="1" dirty="0"/>
              <a:t>Audio Modem Riser </a:t>
            </a:r>
            <a:r>
              <a:rPr lang="en-US" b="1" i="1" dirty="0" err="1"/>
              <a:t>ili</a:t>
            </a:r>
            <a:r>
              <a:rPr lang="en-US" b="1" i="1" dirty="0"/>
              <a:t> AMR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AMR </a:t>
            </a:r>
            <a:r>
              <a:rPr lang="en-US" dirty="0"/>
              <a:t>46-pinski </a:t>
            </a:r>
            <a:r>
              <a:rPr lang="en-US" dirty="0" err="1"/>
              <a:t>slotovi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uobičajeni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Intelovim</a:t>
            </a:r>
            <a:r>
              <a:rPr lang="en-US" dirty="0"/>
              <a:t> </a:t>
            </a:r>
            <a:r>
              <a:rPr lang="en-US" dirty="0" err="1"/>
              <a:t>matičnim</a:t>
            </a:r>
            <a:r>
              <a:rPr lang="en-US" dirty="0"/>
              <a:t> </a:t>
            </a:r>
            <a:r>
              <a:rPr lang="en-US" dirty="0" err="1"/>
              <a:t>pločama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CNR </a:t>
            </a:r>
            <a:r>
              <a:rPr lang="en-US" dirty="0" err="1"/>
              <a:t>i</a:t>
            </a:r>
            <a:r>
              <a:rPr lang="en-US" dirty="0"/>
              <a:t> Advanced Communications Riser (ACR) </a:t>
            </a:r>
            <a:r>
              <a:rPr lang="en-US" dirty="0" err="1"/>
              <a:t>istiskuju</a:t>
            </a:r>
            <a:r>
              <a:rPr lang="en-US" dirty="0"/>
              <a:t> AMR. </a:t>
            </a:r>
            <a:r>
              <a:rPr lang="en-US" dirty="0" err="1"/>
              <a:t>Uz</a:t>
            </a:r>
            <a:r>
              <a:rPr lang="en-US" dirty="0"/>
              <a:t> to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uprkos</a:t>
            </a:r>
            <a:r>
              <a:rPr lang="en-US" dirty="0"/>
              <a:t> FCC </a:t>
            </a:r>
            <a:r>
              <a:rPr lang="en-US" dirty="0" err="1"/>
              <a:t>brigama</a:t>
            </a:r>
            <a:r>
              <a:rPr lang="en-US" dirty="0"/>
              <a:t>, </a:t>
            </a:r>
            <a:r>
              <a:rPr lang="en-US" dirty="0" err="1"/>
              <a:t>integrisane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u </a:t>
            </a:r>
            <a:r>
              <a:rPr lang="en-US" dirty="0" err="1"/>
              <a:t>poređenju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neintegrisanim</a:t>
            </a:r>
            <a:r>
              <a:rPr lang="en-US" dirty="0"/>
              <a:t> </a:t>
            </a:r>
            <a:r>
              <a:rPr lang="en-US" dirty="0" err="1"/>
              <a:t>izgleda</a:t>
            </a:r>
            <a:r>
              <a:rPr lang="en-US" dirty="0"/>
              <a:t>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uživaju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 smtClean="0"/>
              <a:t>uspjeha</a:t>
            </a:r>
            <a:r>
              <a:rPr lang="en-US" dirty="0"/>
              <a:t>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803" y="3278684"/>
            <a:ext cx="2654679" cy="301293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66759" y="4745588"/>
            <a:ext cx="30877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/>
              <a:t>AMR </a:t>
            </a:r>
            <a:r>
              <a:rPr lang="en-US" dirty="0" err="1"/>
              <a:t>slota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5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4041" y="285298"/>
            <a:ext cx="994466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CNR </a:t>
            </a:r>
            <a:r>
              <a:rPr lang="en-US" b="1" dirty="0" err="1"/>
              <a:t>slotovi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proširenje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  </a:t>
            </a:r>
            <a:br>
              <a:rPr lang="en-US" dirty="0"/>
            </a:br>
            <a:r>
              <a:rPr lang="en-US" dirty="0"/>
              <a:t>CNR (The Communications and Networking Riser) </a:t>
            </a:r>
            <a:r>
              <a:rPr lang="en-US" dirty="0" err="1"/>
              <a:t>slotovi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Intelovim</a:t>
            </a:r>
            <a:r>
              <a:rPr lang="en-US" dirty="0"/>
              <a:t> </a:t>
            </a:r>
            <a:r>
              <a:rPr lang="en-US" dirty="0" err="1"/>
              <a:t>matičnim</a:t>
            </a:r>
            <a:r>
              <a:rPr lang="en-US" dirty="0"/>
              <a:t> </a:t>
            </a:r>
            <a:r>
              <a:rPr lang="en-US" dirty="0" err="1"/>
              <a:t>pločama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zamjena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Intelove</a:t>
            </a:r>
            <a:r>
              <a:rPr lang="en-US" dirty="0"/>
              <a:t> AMR </a:t>
            </a:r>
            <a:r>
              <a:rPr lang="en-US" dirty="0" err="1"/>
              <a:t>slotove</a:t>
            </a:r>
            <a:r>
              <a:rPr lang="en-US" dirty="0"/>
              <a:t>. </a:t>
            </a:r>
            <a:r>
              <a:rPr lang="en-US" dirty="0" err="1"/>
              <a:t>Suštinski</a:t>
            </a:r>
            <a:r>
              <a:rPr lang="en-US" dirty="0"/>
              <a:t>, </a:t>
            </a:r>
            <a:r>
              <a:rPr lang="en-US" dirty="0" err="1"/>
              <a:t>ovi</a:t>
            </a:r>
            <a:r>
              <a:rPr lang="en-US" dirty="0"/>
              <a:t> 60-pinski </a:t>
            </a:r>
            <a:r>
              <a:rPr lang="en-US" dirty="0" err="1"/>
              <a:t>slotovi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proizvođaču</a:t>
            </a:r>
            <a:r>
              <a:rPr lang="en-US" dirty="0"/>
              <a:t> </a:t>
            </a:r>
            <a:r>
              <a:rPr lang="en-US" dirty="0" err="1"/>
              <a:t>matičnih</a:t>
            </a:r>
            <a:r>
              <a:rPr lang="en-US" dirty="0"/>
              <a:t> </a:t>
            </a:r>
            <a:r>
              <a:rPr lang="en-US" dirty="0" err="1"/>
              <a:t>ploča</a:t>
            </a:r>
            <a:r>
              <a:rPr lang="en-US" dirty="0"/>
              <a:t> da </a:t>
            </a:r>
            <a:r>
              <a:rPr lang="en-US" dirty="0" err="1"/>
              <a:t>ugradi</a:t>
            </a:r>
            <a:r>
              <a:rPr lang="en-US" dirty="0"/>
              <a:t> </a:t>
            </a:r>
            <a:r>
              <a:rPr lang="en-US" dirty="0" err="1"/>
              <a:t>čipset</a:t>
            </a:r>
            <a:r>
              <a:rPr lang="en-US" dirty="0"/>
              <a:t> </a:t>
            </a:r>
            <a:r>
              <a:rPr lang="en-US" dirty="0" err="1"/>
              <a:t>matične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integrisanim</a:t>
            </a:r>
            <a:r>
              <a:rPr lang="en-US" dirty="0"/>
              <a:t> </a:t>
            </a:r>
            <a:r>
              <a:rPr lang="en-US" dirty="0" err="1"/>
              <a:t>karakteristikama</a:t>
            </a:r>
            <a:r>
              <a:rPr lang="en-US" dirty="0"/>
              <a:t>. A </a:t>
            </a:r>
            <a:r>
              <a:rPr lang="en-US" dirty="0" err="1"/>
              <a:t>onda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je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integrisane</a:t>
            </a:r>
            <a:r>
              <a:rPr lang="en-US" dirty="0"/>
              <a:t> </a:t>
            </a:r>
            <a:r>
              <a:rPr lang="en-US" dirty="0" err="1"/>
              <a:t>opcije</a:t>
            </a:r>
            <a:r>
              <a:rPr lang="en-US" dirty="0"/>
              <a:t> </a:t>
            </a:r>
            <a:r>
              <a:rPr lang="en-US" dirty="0" err="1"/>
              <a:t>čipseta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pojačati</a:t>
            </a:r>
            <a:r>
              <a:rPr lang="en-US" dirty="0"/>
              <a:t> (</a:t>
            </a:r>
            <a:r>
              <a:rPr lang="en-US" dirty="0" err="1"/>
              <a:t>dodavanjem</a:t>
            </a:r>
            <a:r>
              <a:rPr lang="en-US" dirty="0"/>
              <a:t> Dolby Digital Surround-a </a:t>
            </a:r>
            <a:r>
              <a:rPr lang="en-US" dirty="0" err="1"/>
              <a:t>standardnom</a:t>
            </a:r>
            <a:r>
              <a:rPr lang="en-US" dirty="0"/>
              <a:t> </a:t>
            </a:r>
            <a:r>
              <a:rPr lang="en-US" dirty="0" err="1"/>
              <a:t>zvučnom</a:t>
            </a:r>
            <a:r>
              <a:rPr lang="en-US" dirty="0"/>
              <a:t> </a:t>
            </a:r>
            <a:r>
              <a:rPr lang="en-US" dirty="0" err="1"/>
              <a:t>čipsetu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primjer</a:t>
            </a:r>
            <a:r>
              <a:rPr lang="en-US" dirty="0"/>
              <a:t>),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dodati</a:t>
            </a:r>
            <a:r>
              <a:rPr lang="en-US" dirty="0"/>
              <a:t> CNR Riser </a:t>
            </a:r>
            <a:r>
              <a:rPr lang="en-US" dirty="0" err="1"/>
              <a:t>kartica</a:t>
            </a:r>
            <a:r>
              <a:rPr lang="en-US" dirty="0"/>
              <a:t> (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pojačao</a:t>
            </a:r>
            <a:r>
              <a:rPr lang="en-US" dirty="0"/>
              <a:t> </a:t>
            </a:r>
            <a:r>
              <a:rPr lang="en-US" dirty="0" err="1"/>
              <a:t>kapacitet</a:t>
            </a:r>
            <a:r>
              <a:rPr lang="en-US" dirty="0"/>
              <a:t> </a:t>
            </a:r>
            <a:r>
              <a:rPr lang="en-US" dirty="0" err="1"/>
              <a:t>integrisanih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).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CNR-a </a:t>
            </a:r>
            <a:r>
              <a:rPr lang="en-US" dirty="0" err="1"/>
              <a:t>nad</a:t>
            </a:r>
            <a:r>
              <a:rPr lang="en-US" dirty="0"/>
              <a:t> AMR-</a:t>
            </a:r>
            <a:r>
              <a:rPr lang="en-US" dirty="0" err="1"/>
              <a:t>om</a:t>
            </a:r>
            <a:r>
              <a:rPr lang="en-US" dirty="0"/>
              <a:t> </a:t>
            </a:r>
            <a:r>
              <a:rPr lang="en-US" dirty="0" err="1" smtClean="0"/>
              <a:t>podrazumijevaju</a:t>
            </a:r>
            <a:r>
              <a:rPr lang="en-US" dirty="0" smtClean="0"/>
              <a:t> </a:t>
            </a:r>
            <a:r>
              <a:rPr lang="en-US" b="1" i="1" dirty="0" err="1"/>
              <a:t>mrežnu</a:t>
            </a:r>
            <a:r>
              <a:rPr lang="en-US" b="1" i="1" dirty="0"/>
              <a:t> </a:t>
            </a:r>
            <a:r>
              <a:rPr lang="en-US" b="1" i="1" dirty="0" err="1"/>
              <a:t>podršku</a:t>
            </a:r>
            <a:r>
              <a:rPr lang="en-US" b="1" i="1" dirty="0"/>
              <a:t>, Plug and Play </a:t>
            </a:r>
            <a:r>
              <a:rPr lang="en-US" b="1" i="1" dirty="0" err="1"/>
              <a:t>kompatibilnost</a:t>
            </a:r>
            <a:r>
              <a:rPr lang="en-US" b="1" i="1" dirty="0"/>
              <a:t>, </a:t>
            </a:r>
            <a:r>
              <a:rPr lang="en-US" b="1" i="1" dirty="0" err="1"/>
              <a:t>podršku</a:t>
            </a:r>
            <a:r>
              <a:rPr lang="en-US" b="1" i="1" dirty="0"/>
              <a:t> </a:t>
            </a:r>
            <a:r>
              <a:rPr lang="en-US" b="1" i="1" dirty="0" err="1"/>
              <a:t>hardverskom</a:t>
            </a:r>
            <a:r>
              <a:rPr lang="en-US" b="1" i="1" dirty="0"/>
              <a:t> </a:t>
            </a:r>
            <a:r>
              <a:rPr lang="en-US" b="1" i="1" dirty="0" err="1"/>
              <a:t>ubrzanju</a:t>
            </a:r>
            <a:r>
              <a:rPr lang="en-US" b="1" i="1" dirty="0"/>
              <a:t> </a:t>
            </a:r>
            <a:r>
              <a:rPr lang="en-US" dirty="0"/>
              <a:t>(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CPU </a:t>
            </a:r>
            <a:r>
              <a:rPr lang="en-US" dirty="0" err="1"/>
              <a:t>kontrole</a:t>
            </a:r>
            <a:r>
              <a:rPr lang="en-US" dirty="0" smtClean="0"/>
              <a:t>), </a:t>
            </a:r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/>
              <a:t>CNR </a:t>
            </a:r>
            <a:r>
              <a:rPr lang="en-US" dirty="0" smtClean="0"/>
              <a:t>slot.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932" y="3711907"/>
            <a:ext cx="61722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745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8507" y="216555"/>
            <a:ext cx="776102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/>
              <a:t>Periferni</a:t>
            </a:r>
            <a:r>
              <a:rPr lang="en-US" b="1" dirty="0"/>
              <a:t> </a:t>
            </a:r>
            <a:r>
              <a:rPr lang="en-US" b="1" dirty="0" err="1"/>
              <a:t>portovi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konektori</a:t>
            </a:r>
            <a:r>
              <a:rPr lang="en-US" b="1" dirty="0"/>
              <a:t> </a:t>
            </a:r>
          </a:p>
          <a:p>
            <a:pPr algn="just"/>
            <a:r>
              <a:rPr lang="en-US" dirty="0"/>
              <a:t>Da bi </a:t>
            </a:r>
            <a:r>
              <a:rPr lang="en-US" dirty="0" err="1"/>
              <a:t>računar</a:t>
            </a:r>
            <a:r>
              <a:rPr lang="en-US" dirty="0"/>
              <a:t> bio </a:t>
            </a:r>
            <a:r>
              <a:rPr lang="en-US" dirty="0" err="1"/>
              <a:t>koristan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imao</a:t>
            </a:r>
            <a:r>
              <a:rPr lang="en-US" dirty="0"/>
              <a:t> </a:t>
            </a:r>
            <a:r>
              <a:rPr lang="en-US" dirty="0" err="1"/>
              <a:t>najveću</a:t>
            </a:r>
            <a:r>
              <a:rPr lang="en-US" dirty="0"/>
              <a:t> </a:t>
            </a:r>
            <a:r>
              <a:rPr lang="en-US" dirty="0" err="1"/>
              <a:t>moguću</a:t>
            </a:r>
            <a:r>
              <a:rPr lang="en-US" dirty="0"/>
              <a:t> </a:t>
            </a:r>
            <a:r>
              <a:rPr lang="en-US" dirty="0" err="1"/>
              <a:t>funkcionalnost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da se </a:t>
            </a:r>
            <a:r>
              <a:rPr lang="en-US" dirty="0" err="1"/>
              <a:t>podaci</a:t>
            </a:r>
            <a:r>
              <a:rPr lang="en-US" dirty="0"/>
              <a:t> u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unesu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njega</a:t>
            </a:r>
            <a:r>
              <a:rPr lang="en-US" dirty="0"/>
              <a:t> </a:t>
            </a:r>
            <a:r>
              <a:rPr lang="en-US" dirty="0" err="1"/>
              <a:t>preneti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err="1" smtClean="0"/>
              <a:t>Mnoštvo</a:t>
            </a:r>
            <a:r>
              <a:rPr lang="en-US" dirty="0" smtClean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portova</a:t>
            </a:r>
            <a:r>
              <a:rPr lang="en-US" dirty="0"/>
              <a:t>/</a:t>
            </a:r>
            <a:r>
              <a:rPr lang="en-US" dirty="0" err="1"/>
              <a:t>priključaka</a:t>
            </a:r>
            <a:r>
              <a:rPr lang="en-US" dirty="0"/>
              <a:t> je </a:t>
            </a:r>
            <a:r>
              <a:rPr lang="en-US" dirty="0" err="1"/>
              <a:t>dostupno</a:t>
            </a:r>
            <a:r>
              <a:rPr lang="en-US" dirty="0"/>
              <a:t> u te </a:t>
            </a:r>
            <a:r>
              <a:rPr lang="en-US" dirty="0" err="1"/>
              <a:t>svrhe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Ukratko</a:t>
            </a:r>
            <a:r>
              <a:rPr lang="en-US" dirty="0"/>
              <a:t>,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/>
              <a:t>najuobičajenijih</a:t>
            </a:r>
            <a:r>
              <a:rPr lang="en-US" dirty="0"/>
              <a:t> </a:t>
            </a:r>
            <a:r>
              <a:rPr lang="en-US" dirty="0" err="1"/>
              <a:t>vrsta</a:t>
            </a:r>
            <a:r>
              <a:rPr lang="en-US" dirty="0"/>
              <a:t> </a:t>
            </a:r>
            <a:r>
              <a:rPr lang="en-US" dirty="0" err="1"/>
              <a:t>portova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ćete</a:t>
            </a:r>
            <a:r>
              <a:rPr lang="en-US" dirty="0"/>
              <a:t> </a:t>
            </a:r>
            <a:r>
              <a:rPr lang="en-US" dirty="0" err="1" smtClean="0"/>
              <a:t>vidjeti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računaru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serijski</a:t>
            </a:r>
            <a:r>
              <a:rPr lang="en-US" dirty="0"/>
              <a:t>, </a:t>
            </a:r>
            <a:r>
              <a:rPr lang="en-US" dirty="0" err="1"/>
              <a:t>paralelni</a:t>
            </a:r>
            <a:r>
              <a:rPr lang="en-US" dirty="0"/>
              <a:t>, </a:t>
            </a:r>
            <a:r>
              <a:rPr lang="en-US" dirty="0" err="1"/>
              <a:t>univerzalna</a:t>
            </a:r>
            <a:r>
              <a:rPr lang="en-US" dirty="0"/>
              <a:t> </a:t>
            </a:r>
            <a:r>
              <a:rPr lang="en-US" dirty="0" err="1"/>
              <a:t>serijska</a:t>
            </a:r>
            <a:r>
              <a:rPr lang="en-US" dirty="0"/>
              <a:t> </a:t>
            </a:r>
            <a:r>
              <a:rPr lang="en-US" dirty="0" err="1"/>
              <a:t>magistrala</a:t>
            </a:r>
            <a:r>
              <a:rPr lang="en-US" dirty="0"/>
              <a:t> (USB - Universal Serial Bus), Ethernet, </a:t>
            </a:r>
            <a:r>
              <a:rPr lang="en-US" dirty="0" err="1"/>
              <a:t>zvučni</a:t>
            </a:r>
            <a:r>
              <a:rPr lang="en-US" dirty="0"/>
              <a:t> </a:t>
            </a:r>
            <a:r>
              <a:rPr lang="en-US" dirty="0" err="1"/>
              <a:t>ulaz</a:t>
            </a:r>
            <a:r>
              <a:rPr lang="en-US" dirty="0"/>
              <a:t>/</a:t>
            </a:r>
            <a:r>
              <a:rPr lang="en-US" dirty="0" err="1"/>
              <a:t>izlaz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igrački</a:t>
            </a:r>
            <a:r>
              <a:rPr lang="en-US" dirty="0"/>
              <a:t> </a:t>
            </a:r>
            <a:r>
              <a:rPr lang="en-US" dirty="0" err="1"/>
              <a:t>portovi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en-US" dirty="0" err="1" smtClean="0"/>
              <a:t>prikazuje</a:t>
            </a:r>
            <a:r>
              <a:rPr lang="en-US" dirty="0" smtClean="0"/>
              <a:t> </a:t>
            </a:r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stanici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priključenje</a:t>
            </a:r>
            <a:r>
              <a:rPr lang="en-US" dirty="0"/>
              <a:t>(docking station) </a:t>
            </a:r>
            <a:r>
              <a:rPr lang="en-US" dirty="0" err="1"/>
              <a:t>ili</a:t>
            </a:r>
            <a:r>
              <a:rPr lang="en-US" dirty="0"/>
              <a:t> port </a:t>
            </a:r>
            <a:r>
              <a:rPr lang="en-US" dirty="0" err="1"/>
              <a:t>replikatoru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laptop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 smtClean="0"/>
              <a:t>lijeva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desno</a:t>
            </a:r>
            <a:r>
              <a:rPr lang="en-US" dirty="0"/>
              <a:t>, </a:t>
            </a:r>
            <a:r>
              <a:rPr lang="en-US" dirty="0" err="1"/>
              <a:t>prikazani</a:t>
            </a:r>
            <a:r>
              <a:rPr lang="en-US" dirty="0"/>
              <a:t> </a:t>
            </a:r>
            <a:r>
              <a:rPr lang="en-US" dirty="0" err="1"/>
              <a:t>interfejsi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dirty="0" err="1"/>
              <a:t>strujni</a:t>
            </a:r>
            <a:r>
              <a:rPr lang="en-US" dirty="0"/>
              <a:t> </a:t>
            </a:r>
            <a:r>
              <a:rPr lang="en-US" dirty="0" err="1"/>
              <a:t>ulaz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dirty="0" err="1"/>
              <a:t>analogni</a:t>
            </a:r>
            <a:r>
              <a:rPr lang="en-US" dirty="0"/>
              <a:t> modem RJ-11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Ethernet - </a:t>
            </a:r>
            <a:r>
              <a:rPr lang="en-US" dirty="0" err="1"/>
              <a:t>mrežni</a:t>
            </a:r>
            <a:r>
              <a:rPr lang="en-US" dirty="0"/>
              <a:t> </a:t>
            </a:r>
            <a:r>
              <a:rPr lang="en-US" dirty="0" err="1"/>
              <a:t>ulaz</a:t>
            </a:r>
            <a:r>
              <a:rPr lang="en-US" dirty="0"/>
              <a:t> RJ-45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S-video </a:t>
            </a:r>
            <a:r>
              <a:rPr lang="en-US" dirty="0" err="1"/>
              <a:t>izlaz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DVI-D </a:t>
            </a:r>
            <a:r>
              <a:rPr lang="en-US" dirty="0" err="1"/>
              <a:t>izlaz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SVGA </a:t>
            </a:r>
            <a:r>
              <a:rPr lang="en-US" dirty="0" err="1"/>
              <a:t>izlaz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dirty="0" err="1"/>
              <a:t>Paralelni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vrhu</a:t>
            </a:r>
            <a:r>
              <a:rPr lang="en-US" dirty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dirty="0" err="1"/>
              <a:t>Standardni</a:t>
            </a:r>
            <a:r>
              <a:rPr lang="en-US" dirty="0"/>
              <a:t> </a:t>
            </a:r>
            <a:r>
              <a:rPr lang="en-US" dirty="0" err="1"/>
              <a:t>serijski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dirty="0" err="1"/>
              <a:t>Miš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vrhu</a:t>
            </a:r>
            <a:r>
              <a:rPr lang="en-US" dirty="0"/>
              <a:t> - gore)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</a:t>
            </a:r>
            <a:r>
              <a:rPr lang="en-US" dirty="0" err="1"/>
              <a:t>Tastatura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S/PDIF (</a:t>
            </a:r>
            <a:r>
              <a:rPr lang="en-US" dirty="0" err="1"/>
              <a:t>izlaz</a:t>
            </a:r>
            <a:r>
              <a:rPr lang="en-US" dirty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USB </a:t>
            </a:r>
          </a:p>
        </p:txBody>
      </p:sp>
    </p:spTree>
    <p:extLst>
      <p:ext uri="{BB962C8B-B14F-4D97-AF65-F5344CB8AC3E}">
        <p14:creationId xmlns:p14="http://schemas.microsoft.com/office/powerpoint/2010/main" val="9728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/>
          <p:cNvSpPr txBox="1"/>
          <p:nvPr/>
        </p:nvSpPr>
        <p:spPr>
          <a:xfrm>
            <a:off x="2343374" y="433957"/>
            <a:ext cx="5572327" cy="5623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2000" b="1" dirty="0" smtClean="0">
                <a:latin typeface="+mj-lt"/>
                <a:cs typeface="Times New Roman"/>
              </a:rPr>
              <a:t>K</a:t>
            </a:r>
            <a:r>
              <a:rPr sz="2000" b="1" spc="-4" dirty="0" smtClean="0">
                <a:latin typeface="+mj-lt"/>
                <a:cs typeface="Times New Roman"/>
              </a:rPr>
              <a:t>o</a:t>
            </a:r>
            <a:r>
              <a:rPr sz="2000" b="1" spc="4" dirty="0" smtClean="0">
                <a:latin typeface="+mj-lt"/>
                <a:cs typeface="Times New Roman"/>
              </a:rPr>
              <a:t>n</a:t>
            </a:r>
            <a:r>
              <a:rPr sz="2000" b="1" spc="-4" dirty="0" smtClean="0">
                <a:latin typeface="+mj-lt"/>
                <a:cs typeface="Times New Roman"/>
              </a:rPr>
              <a:t>e</a:t>
            </a:r>
            <a:r>
              <a:rPr sz="2000" b="1" spc="0" dirty="0" smtClean="0">
                <a:latin typeface="+mj-lt"/>
                <a:cs typeface="Times New Roman"/>
              </a:rPr>
              <a:t>k</a:t>
            </a:r>
            <a:r>
              <a:rPr sz="2000" b="1" spc="4" dirty="0" smtClean="0">
                <a:latin typeface="+mj-lt"/>
                <a:cs typeface="Times New Roman"/>
              </a:rPr>
              <a:t>t</a:t>
            </a:r>
            <a:r>
              <a:rPr sz="2000" b="1" spc="-4" dirty="0" smtClean="0">
                <a:latin typeface="+mj-lt"/>
                <a:cs typeface="Times New Roman"/>
              </a:rPr>
              <a:t>o</a:t>
            </a:r>
            <a:r>
              <a:rPr sz="2000" b="1" spc="0" dirty="0" smtClean="0">
                <a:latin typeface="+mj-lt"/>
                <a:cs typeface="Times New Roman"/>
              </a:rPr>
              <a:t>ri</a:t>
            </a:r>
            <a:r>
              <a:rPr sz="2000" b="1" spc="-444" dirty="0" smtClean="0">
                <a:latin typeface="+mj-lt"/>
                <a:cs typeface="Times New Roman"/>
              </a:rPr>
              <a:t> </a:t>
            </a:r>
            <a:r>
              <a:rPr sz="2000" b="1" spc="0" dirty="0" smtClean="0">
                <a:latin typeface="+mj-lt"/>
                <a:cs typeface="Times New Roman"/>
              </a:rPr>
              <a:t>(</a:t>
            </a:r>
            <a:r>
              <a:rPr sz="2000" b="1" spc="4" dirty="0" smtClean="0">
                <a:latin typeface="+mj-lt"/>
                <a:cs typeface="Times New Roman"/>
              </a:rPr>
              <a:t>uti</a:t>
            </a:r>
            <a:r>
              <a:rPr sz="2000" b="1" spc="0" dirty="0" smtClean="0">
                <a:latin typeface="+mj-lt"/>
                <a:cs typeface="Times New Roman"/>
              </a:rPr>
              <a:t>č</a:t>
            </a:r>
            <a:r>
              <a:rPr sz="2000" b="1" spc="19" dirty="0" smtClean="0">
                <a:latin typeface="+mj-lt"/>
                <a:cs typeface="Times New Roman"/>
              </a:rPr>
              <a:t>n</a:t>
            </a:r>
            <a:r>
              <a:rPr sz="2000" b="1" spc="4" dirty="0" smtClean="0">
                <a:latin typeface="+mj-lt"/>
                <a:cs typeface="Times New Roman"/>
              </a:rPr>
              <a:t>i</a:t>
            </a:r>
            <a:r>
              <a:rPr sz="2000" b="1" spc="0" dirty="0" smtClean="0">
                <a:latin typeface="+mj-lt"/>
                <a:cs typeface="Times New Roman"/>
              </a:rPr>
              <a:t>c</a:t>
            </a:r>
            <a:r>
              <a:rPr sz="2000" b="1" spc="-4" dirty="0" smtClean="0">
                <a:latin typeface="+mj-lt"/>
                <a:cs typeface="Times New Roman"/>
              </a:rPr>
              <a:t>e</a:t>
            </a:r>
            <a:r>
              <a:rPr sz="2000" b="1" spc="0" dirty="0" smtClean="0">
                <a:latin typeface="+mj-lt"/>
                <a:cs typeface="Times New Roman"/>
              </a:rPr>
              <a:t>,</a:t>
            </a:r>
            <a:r>
              <a:rPr sz="2000" b="1" spc="-444" dirty="0" smtClean="0">
                <a:latin typeface="+mj-lt"/>
                <a:cs typeface="Times New Roman"/>
              </a:rPr>
              <a:t> </a:t>
            </a:r>
            <a:r>
              <a:rPr sz="2000" b="1" spc="9" dirty="0" smtClean="0">
                <a:latin typeface="+mj-lt"/>
                <a:cs typeface="Times New Roman"/>
              </a:rPr>
              <a:t>p</a:t>
            </a:r>
            <a:r>
              <a:rPr sz="2000" b="1" spc="-4" dirty="0" smtClean="0">
                <a:latin typeface="+mj-lt"/>
                <a:cs typeface="Times New Roman"/>
              </a:rPr>
              <a:t>o</a:t>
            </a:r>
            <a:r>
              <a:rPr sz="2000" b="1" spc="0" dirty="0" smtClean="0">
                <a:latin typeface="+mj-lt"/>
                <a:cs typeface="Times New Roman"/>
              </a:rPr>
              <a:t>r</a:t>
            </a:r>
            <a:r>
              <a:rPr sz="2000" b="1" spc="4" dirty="0" smtClean="0">
                <a:latin typeface="+mj-lt"/>
                <a:cs typeface="Times New Roman"/>
              </a:rPr>
              <a:t>t</a:t>
            </a:r>
            <a:r>
              <a:rPr sz="2000" b="1" spc="9" dirty="0" smtClean="0">
                <a:latin typeface="+mj-lt"/>
                <a:cs typeface="Times New Roman"/>
              </a:rPr>
              <a:t>o</a:t>
            </a:r>
            <a:r>
              <a:rPr sz="2000" b="1" spc="0" dirty="0" smtClean="0">
                <a:latin typeface="+mj-lt"/>
                <a:cs typeface="Times New Roman"/>
              </a:rPr>
              <a:t>vi</a:t>
            </a:r>
            <a:r>
              <a:rPr sz="2000" b="1" spc="-444" dirty="0" smtClean="0">
                <a:latin typeface="+mj-lt"/>
                <a:cs typeface="Times New Roman"/>
              </a:rPr>
              <a:t> </a:t>
            </a:r>
            <a:r>
              <a:rPr sz="2000" b="1" spc="0" dirty="0" smtClean="0">
                <a:latin typeface="+mj-lt"/>
                <a:cs typeface="Times New Roman"/>
              </a:rPr>
              <a:t>-</a:t>
            </a:r>
            <a:r>
              <a:rPr sz="2000" b="1" spc="-444" dirty="0" smtClean="0">
                <a:latin typeface="+mj-lt"/>
                <a:cs typeface="Times New Roman"/>
              </a:rPr>
              <a:t> </a:t>
            </a:r>
            <a:r>
              <a:rPr sz="2000" b="1" spc="-444" dirty="0" smtClean="0">
                <a:latin typeface="+mj-lt"/>
                <a:cs typeface="Times New Roman"/>
              </a:rPr>
              <a:t> </a:t>
            </a:r>
            <a:r>
              <a:rPr sz="2000" b="1" spc="0" dirty="0" smtClean="0">
                <a:latin typeface="+mj-lt"/>
                <a:cs typeface="Times New Roman"/>
              </a:rPr>
              <a:t>P</a:t>
            </a:r>
            <a:r>
              <a:rPr sz="2000" b="1" spc="4" dirty="0" smtClean="0">
                <a:latin typeface="+mj-lt"/>
                <a:cs typeface="Times New Roman"/>
              </a:rPr>
              <a:t>O</a:t>
            </a:r>
            <a:r>
              <a:rPr sz="2000" b="1" spc="0" dirty="0" smtClean="0">
                <a:latin typeface="+mj-lt"/>
                <a:cs typeface="Times New Roman"/>
              </a:rPr>
              <a:t>R</a:t>
            </a:r>
            <a:r>
              <a:rPr sz="2000" b="1" spc="9" dirty="0" smtClean="0">
                <a:latin typeface="+mj-lt"/>
                <a:cs typeface="Times New Roman"/>
              </a:rPr>
              <a:t>T</a:t>
            </a:r>
            <a:r>
              <a:rPr sz="2000" b="1" spc="0" dirty="0" smtClean="0">
                <a:latin typeface="+mj-lt"/>
                <a:cs typeface="Times New Roman"/>
              </a:rPr>
              <a:t>S</a:t>
            </a:r>
            <a:r>
              <a:rPr sz="2000" spc="0" dirty="0" smtClean="0">
                <a:latin typeface="+mj-lt"/>
                <a:cs typeface="Times New Roman"/>
              </a:rPr>
              <a:t>)</a:t>
            </a:r>
            <a:endParaRPr sz="2000" dirty="0">
              <a:latin typeface="+mj-lt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19449" y="898436"/>
            <a:ext cx="100538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Konektori</a:t>
            </a:r>
            <a:r>
              <a:rPr lang="en-US" dirty="0"/>
              <a:t>  (</a:t>
            </a:r>
            <a:r>
              <a:rPr lang="en-US" dirty="0" err="1"/>
              <a:t>portovi</a:t>
            </a:r>
            <a:r>
              <a:rPr lang="en-US" dirty="0"/>
              <a:t>): </a:t>
            </a:r>
            <a:r>
              <a:rPr lang="en-US" dirty="0" err="1" smtClean="0"/>
              <a:t>omogućavaju</a:t>
            </a:r>
            <a:r>
              <a:rPr lang="en-US" dirty="0" smtClean="0"/>
              <a:t> </a:t>
            </a:r>
            <a:r>
              <a:rPr lang="en-US" dirty="0" err="1"/>
              <a:t>priključenje</a:t>
            </a:r>
            <a:r>
              <a:rPr lang="en-US" dirty="0"/>
              <a:t>  </a:t>
            </a:r>
            <a:r>
              <a:rPr lang="en-US" dirty="0" err="1"/>
              <a:t>vanjskih</a:t>
            </a:r>
            <a:r>
              <a:rPr lang="en-US" dirty="0"/>
              <a:t> (</a:t>
            </a:r>
            <a:r>
              <a:rPr lang="en-US" dirty="0" err="1"/>
              <a:t>perifernih</a:t>
            </a:r>
            <a:r>
              <a:rPr lang="en-US" dirty="0"/>
              <a:t>)  </a:t>
            </a:r>
            <a:r>
              <a:rPr lang="en-US" dirty="0" err="1"/>
              <a:t>uređaja</a:t>
            </a:r>
            <a:r>
              <a:rPr lang="en-US" dirty="0"/>
              <a:t> 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računar</a:t>
            </a:r>
            <a:r>
              <a:rPr lang="en-US" dirty="0" smtClean="0"/>
              <a:t>,  </a:t>
            </a:r>
            <a:r>
              <a:rPr lang="en-US" dirty="0" err="1"/>
              <a:t>npr</a:t>
            </a:r>
            <a:r>
              <a:rPr lang="en-US" dirty="0"/>
              <a:t>.  </a:t>
            </a:r>
            <a:r>
              <a:rPr lang="en-US" dirty="0" err="1"/>
              <a:t>pisača</a:t>
            </a:r>
            <a:r>
              <a:rPr lang="en-US" dirty="0"/>
              <a:t>,  </a:t>
            </a:r>
            <a:r>
              <a:rPr lang="en-US" dirty="0" err="1"/>
              <a:t>monitora</a:t>
            </a:r>
            <a:r>
              <a:rPr lang="en-US" dirty="0"/>
              <a:t>,  </a:t>
            </a:r>
            <a:r>
              <a:rPr lang="en-US" dirty="0" err="1"/>
              <a:t>skenera</a:t>
            </a:r>
            <a:r>
              <a:rPr lang="en-US" dirty="0"/>
              <a:t>,  </a:t>
            </a:r>
            <a:r>
              <a:rPr lang="en-US" dirty="0" err="1"/>
              <a:t>miša</a:t>
            </a:r>
            <a:r>
              <a:rPr lang="en-US" dirty="0"/>
              <a:t>,  </a:t>
            </a:r>
            <a:r>
              <a:rPr lang="en-US" dirty="0" err="1" smtClean="0"/>
              <a:t>tastature</a:t>
            </a:r>
            <a:r>
              <a:rPr lang="en-US" dirty="0" smtClean="0"/>
              <a:t>,  </a:t>
            </a:r>
            <a:r>
              <a:rPr lang="en-US" dirty="0" err="1"/>
              <a:t>kamere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  </a:t>
            </a:r>
            <a:r>
              <a:rPr lang="en-US" dirty="0" err="1" smtClean="0"/>
              <a:t>Svaki</a:t>
            </a:r>
            <a:r>
              <a:rPr lang="en-US" dirty="0" smtClean="0"/>
              <a:t>  </a:t>
            </a:r>
            <a:r>
              <a:rPr lang="en-US" dirty="0" err="1" smtClean="0"/>
              <a:t>računar</a:t>
            </a:r>
            <a:r>
              <a:rPr lang="en-US" dirty="0" smtClean="0"/>
              <a:t>  </a:t>
            </a:r>
            <a:r>
              <a:rPr lang="en-US" dirty="0" err="1"/>
              <a:t>ima</a:t>
            </a:r>
            <a:endParaRPr lang="en-US" dirty="0"/>
          </a:p>
          <a:p>
            <a:r>
              <a:rPr lang="en-US" dirty="0" err="1"/>
              <a:t>standardno</a:t>
            </a:r>
            <a:r>
              <a:rPr lang="en-US" dirty="0"/>
              <a:t>  </a:t>
            </a:r>
            <a:r>
              <a:rPr lang="en-US" dirty="0" err="1"/>
              <a:t>ugrađeno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 </a:t>
            </a:r>
            <a:r>
              <a:rPr lang="en-US" dirty="0" err="1"/>
              <a:t>vrsta</a:t>
            </a:r>
            <a:r>
              <a:rPr lang="en-US" dirty="0"/>
              <a:t>  </a:t>
            </a:r>
            <a:r>
              <a:rPr lang="en-US" dirty="0" err="1"/>
              <a:t>portova</a:t>
            </a:r>
            <a:r>
              <a:rPr lang="en-US" dirty="0"/>
              <a:t>  </a:t>
            </a:r>
            <a:r>
              <a:rPr lang="en-US" dirty="0" err="1"/>
              <a:t>jer</a:t>
            </a:r>
            <a:r>
              <a:rPr lang="en-US" dirty="0"/>
              <a:t> se  </a:t>
            </a:r>
            <a:r>
              <a:rPr lang="en-US" dirty="0" err="1"/>
              <a:t>različiti</a:t>
            </a:r>
            <a:r>
              <a:rPr lang="en-US" dirty="0"/>
              <a:t> 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proizvode</a:t>
            </a:r>
            <a:r>
              <a:rPr lang="en-US" dirty="0"/>
              <a:t> s </a:t>
            </a:r>
            <a:r>
              <a:rPr lang="en-US" dirty="0" err="1"/>
              <a:t>različitim</a:t>
            </a:r>
            <a:r>
              <a:rPr lang="en-US" dirty="0"/>
              <a:t>  </a:t>
            </a:r>
            <a:r>
              <a:rPr lang="en-US" dirty="0" err="1" smtClean="0"/>
              <a:t>kablovima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priključuju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točno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 smtClean="0"/>
              <a:t>portove.Pogledajte</a:t>
            </a:r>
            <a:r>
              <a:rPr lang="en-US" dirty="0" smtClean="0"/>
              <a:t> </a:t>
            </a:r>
            <a:r>
              <a:rPr lang="en-US" dirty="0" err="1" smtClean="0"/>
              <a:t>portove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slici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object 29"/>
          <p:cNvSpPr/>
          <p:nvPr/>
        </p:nvSpPr>
        <p:spPr>
          <a:xfrm>
            <a:off x="1949448" y="2661313"/>
            <a:ext cx="6307447" cy="36985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22"/>
          <p:cNvSpPr/>
          <p:nvPr/>
        </p:nvSpPr>
        <p:spPr>
          <a:xfrm>
            <a:off x="7727817" y="3480179"/>
            <a:ext cx="338009" cy="166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23"/>
          <p:cNvSpPr/>
          <p:nvPr/>
        </p:nvSpPr>
        <p:spPr>
          <a:xfrm>
            <a:off x="7599868" y="4722125"/>
            <a:ext cx="602435" cy="1517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504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3666" y="248400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            </a:t>
            </a:r>
            <a:r>
              <a:rPr lang="en-US" b="1" i="1" dirty="0" err="1" smtClean="0"/>
              <a:t>Vrste</a:t>
            </a:r>
            <a:r>
              <a:rPr lang="en-US" b="1" i="1" dirty="0" smtClean="0"/>
              <a:t> </a:t>
            </a:r>
            <a:r>
              <a:rPr lang="en-US" b="1" i="1" dirty="0" err="1" smtClean="0"/>
              <a:t>portova</a:t>
            </a:r>
            <a:endParaRPr lang="en-US" b="1" i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1.) PS/2 port -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priključenje</a:t>
            </a:r>
            <a:r>
              <a:rPr lang="en-US" dirty="0"/>
              <a:t> </a:t>
            </a:r>
            <a:r>
              <a:rPr lang="en-US" dirty="0" err="1"/>
              <a:t>tipkovnice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miša</a:t>
            </a:r>
            <a:endParaRPr lang="en-US" dirty="0"/>
          </a:p>
          <a:p>
            <a:r>
              <a:rPr lang="en-US" dirty="0"/>
              <a:t>2.) </a:t>
            </a:r>
            <a:r>
              <a:rPr lang="en-US" dirty="0" err="1"/>
              <a:t>Paralelni</a:t>
            </a:r>
            <a:r>
              <a:rPr lang="en-US" dirty="0"/>
              <a:t> port  (LPT),  </a:t>
            </a:r>
            <a:r>
              <a:rPr lang="en-US" dirty="0" err="1"/>
              <a:t>serijski</a:t>
            </a:r>
            <a:r>
              <a:rPr lang="en-US" dirty="0"/>
              <a:t> port  (RS232)-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priključenje</a:t>
            </a:r>
            <a:r>
              <a:rPr lang="en-US" dirty="0"/>
              <a:t>  </a:t>
            </a:r>
            <a:r>
              <a:rPr lang="en-US" dirty="0" err="1"/>
              <a:t>raznih</a:t>
            </a:r>
            <a:r>
              <a:rPr lang="en-US" dirty="0"/>
              <a:t>   </a:t>
            </a:r>
            <a:r>
              <a:rPr lang="en-US" dirty="0" err="1"/>
              <a:t>uređaja</a:t>
            </a:r>
            <a:endParaRPr lang="en-US" dirty="0"/>
          </a:p>
          <a:p>
            <a:r>
              <a:rPr lang="en-US" dirty="0"/>
              <a:t>(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pisača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skenera</a:t>
            </a:r>
            <a:r>
              <a:rPr lang="en-US" dirty="0"/>
              <a:t>), </a:t>
            </a:r>
            <a:r>
              <a:rPr lang="en-US" dirty="0" err="1"/>
              <a:t>izlaze</a:t>
            </a:r>
            <a:r>
              <a:rPr lang="en-US" dirty="0"/>
              <a:t> 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uporabe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sporosti</a:t>
            </a:r>
            <a:r>
              <a:rPr lang="en-US" dirty="0"/>
              <a:t> te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zamjenjuje</a:t>
            </a:r>
            <a:r>
              <a:rPr lang="en-US" dirty="0"/>
              <a:t> USB port</a:t>
            </a:r>
          </a:p>
          <a:p>
            <a:r>
              <a:rPr lang="en-US" dirty="0"/>
              <a:t>3.) USB port -  </a:t>
            </a:r>
            <a:r>
              <a:rPr lang="en-US" dirty="0" err="1"/>
              <a:t>danas</a:t>
            </a:r>
            <a:r>
              <a:rPr lang="en-US" dirty="0"/>
              <a:t>   </a:t>
            </a:r>
            <a:r>
              <a:rPr lang="en-US" dirty="0" err="1"/>
              <a:t>najčešće</a:t>
            </a:r>
            <a:r>
              <a:rPr lang="en-US" dirty="0"/>
              <a:t>  </a:t>
            </a:r>
            <a:r>
              <a:rPr lang="en-US" dirty="0" err="1"/>
              <a:t>korišteni</a:t>
            </a:r>
            <a:r>
              <a:rPr lang="en-US" dirty="0"/>
              <a:t>  port, a  </a:t>
            </a:r>
            <a:r>
              <a:rPr lang="en-US" dirty="0" err="1"/>
              <a:t>zbog</a:t>
            </a:r>
            <a:r>
              <a:rPr lang="en-US" dirty="0"/>
              <a:t>  </a:t>
            </a:r>
            <a:r>
              <a:rPr lang="en-US" dirty="0" err="1"/>
              <a:t>svoje</a:t>
            </a:r>
            <a:r>
              <a:rPr lang="en-US" dirty="0"/>
              <a:t>  </a:t>
            </a:r>
            <a:r>
              <a:rPr lang="en-US" dirty="0" err="1"/>
              <a:t>brzine</a:t>
            </a:r>
            <a:r>
              <a:rPr lang="en-US" dirty="0"/>
              <a:t>   </a:t>
            </a:r>
            <a:r>
              <a:rPr lang="en-US" dirty="0" err="1"/>
              <a:t>i</a:t>
            </a:r>
            <a:r>
              <a:rPr lang="en-US" dirty="0"/>
              <a:t>  </a:t>
            </a:r>
            <a:r>
              <a:rPr lang="en-US" dirty="0" err="1"/>
              <a:t>praktičnosti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 standard  </a:t>
            </a:r>
            <a:r>
              <a:rPr lang="en-US" dirty="0" err="1"/>
              <a:t>današnjeg</a:t>
            </a:r>
            <a:r>
              <a:rPr lang="en-US" dirty="0"/>
              <a:t>  </a:t>
            </a:r>
            <a:r>
              <a:rPr lang="en-US" dirty="0" err="1"/>
              <a:t>vremena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  </a:t>
            </a:r>
            <a:r>
              <a:rPr lang="en-US" dirty="0" err="1"/>
              <a:t>polako</a:t>
            </a:r>
            <a:r>
              <a:rPr lang="en-US" dirty="0"/>
              <a:t>   </a:t>
            </a:r>
            <a:r>
              <a:rPr lang="en-US" dirty="0" err="1"/>
              <a:t>istiskuje</a:t>
            </a:r>
            <a:r>
              <a:rPr lang="en-US" dirty="0"/>
              <a:t>  </a:t>
            </a:r>
            <a:r>
              <a:rPr lang="en-US" dirty="0" err="1"/>
              <a:t>iz</a:t>
            </a:r>
            <a:r>
              <a:rPr lang="en-US" dirty="0"/>
              <a:t>  </a:t>
            </a:r>
            <a:r>
              <a:rPr lang="en-US" dirty="0" err="1"/>
              <a:t>uporabe</a:t>
            </a:r>
            <a:r>
              <a:rPr lang="en-US" dirty="0"/>
              <a:t>  </a:t>
            </a:r>
            <a:r>
              <a:rPr lang="en-US" dirty="0" err="1"/>
              <a:t>mnoge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 </a:t>
            </a:r>
            <a:r>
              <a:rPr lang="en-US" dirty="0" err="1"/>
              <a:t>portove</a:t>
            </a:r>
            <a:endParaRPr lang="en-US" dirty="0"/>
          </a:p>
          <a:p>
            <a:r>
              <a:rPr lang="en-US" dirty="0"/>
              <a:t>4.) VGA port, DVI  port –  </a:t>
            </a:r>
            <a:r>
              <a:rPr lang="en-US" dirty="0" err="1"/>
              <a:t>za</a:t>
            </a:r>
            <a:r>
              <a:rPr lang="en-US" dirty="0"/>
              <a:t> 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monitora</a:t>
            </a:r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projektora</a:t>
            </a:r>
            <a:r>
              <a:rPr lang="en-US" dirty="0"/>
              <a:t> (</a:t>
            </a:r>
            <a:r>
              <a:rPr lang="en-US" dirty="0" err="1"/>
              <a:t>nalaze</a:t>
            </a:r>
            <a:r>
              <a:rPr lang="en-US" dirty="0"/>
              <a:t> se  </a:t>
            </a:r>
            <a:r>
              <a:rPr lang="en-US" dirty="0" err="1"/>
              <a:t>na</a:t>
            </a:r>
            <a:r>
              <a:rPr lang="en-US" dirty="0"/>
              <a:t> 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grafičkoj</a:t>
            </a:r>
            <a:r>
              <a:rPr lang="en-US" dirty="0"/>
              <a:t> </a:t>
            </a:r>
            <a:r>
              <a:rPr lang="en-US" dirty="0" err="1"/>
              <a:t>kartici</a:t>
            </a:r>
            <a:r>
              <a:rPr lang="en-US" dirty="0"/>
              <a:t>)</a:t>
            </a:r>
          </a:p>
          <a:p>
            <a:r>
              <a:rPr lang="en-US" dirty="0"/>
              <a:t>5.) </a:t>
            </a:r>
            <a:r>
              <a:rPr lang="en-US" dirty="0" err="1"/>
              <a:t>Mrežni</a:t>
            </a:r>
            <a:r>
              <a:rPr lang="en-US" dirty="0"/>
              <a:t>  port (RJ45,LAN, Ethernet) – </a:t>
            </a:r>
            <a:r>
              <a:rPr lang="en-US" dirty="0" err="1"/>
              <a:t>za</a:t>
            </a:r>
            <a:r>
              <a:rPr lang="en-US" dirty="0"/>
              <a:t>  </a:t>
            </a:r>
            <a:r>
              <a:rPr lang="en-US" dirty="0" err="1"/>
              <a:t>spajanje</a:t>
            </a:r>
            <a:r>
              <a:rPr lang="en-US" dirty="0"/>
              <a:t>  </a:t>
            </a:r>
            <a:r>
              <a:rPr lang="en-US" dirty="0" err="1"/>
              <a:t>računara</a:t>
            </a:r>
            <a:r>
              <a:rPr lang="en-US" dirty="0"/>
              <a:t> u LAN  </a:t>
            </a:r>
            <a:r>
              <a:rPr lang="en-US" dirty="0" err="1"/>
              <a:t>mrežu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Internet (</a:t>
            </a:r>
            <a:r>
              <a:rPr lang="en-US" dirty="0" err="1"/>
              <a:t>nalaze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mrežnoj</a:t>
            </a:r>
            <a:r>
              <a:rPr lang="en-US" dirty="0"/>
              <a:t> </a:t>
            </a:r>
            <a:r>
              <a:rPr lang="en-US" dirty="0" err="1"/>
              <a:t>kartici</a:t>
            </a:r>
            <a:r>
              <a:rPr lang="en-US" dirty="0"/>
              <a:t>)</a:t>
            </a:r>
          </a:p>
          <a:p>
            <a:r>
              <a:rPr lang="en-US" dirty="0"/>
              <a:t>6.) </a:t>
            </a:r>
            <a:r>
              <a:rPr lang="en-US" dirty="0" err="1"/>
              <a:t>Konektori</a:t>
            </a:r>
            <a:r>
              <a:rPr lang="en-US" dirty="0"/>
              <a:t>  </a:t>
            </a:r>
            <a:r>
              <a:rPr lang="en-US" dirty="0" err="1"/>
              <a:t>za</a:t>
            </a:r>
            <a:r>
              <a:rPr lang="en-US" dirty="0"/>
              <a:t>   </a:t>
            </a:r>
            <a:r>
              <a:rPr lang="en-US" dirty="0" err="1"/>
              <a:t>zvuk</a:t>
            </a:r>
            <a:r>
              <a:rPr lang="en-US" dirty="0"/>
              <a:t>  – </a:t>
            </a:r>
            <a:r>
              <a:rPr lang="en-US" dirty="0" err="1"/>
              <a:t>za</a:t>
            </a:r>
            <a:r>
              <a:rPr lang="en-US" dirty="0"/>
              <a:t>  </a:t>
            </a:r>
            <a:r>
              <a:rPr lang="en-US" dirty="0" err="1"/>
              <a:t>priključenje</a:t>
            </a:r>
            <a:r>
              <a:rPr lang="en-US" dirty="0"/>
              <a:t>  </a:t>
            </a:r>
            <a:r>
              <a:rPr lang="en-US" dirty="0" err="1"/>
              <a:t>zvučnika</a:t>
            </a:r>
            <a:r>
              <a:rPr lang="en-US" dirty="0"/>
              <a:t> (</a:t>
            </a:r>
            <a:r>
              <a:rPr lang="en-US" dirty="0" err="1"/>
              <a:t>zeleni</a:t>
            </a:r>
            <a:r>
              <a:rPr lang="en-US" dirty="0"/>
              <a:t>),</a:t>
            </a:r>
            <a:r>
              <a:rPr lang="en-US" dirty="0" err="1"/>
              <a:t>mikrofona</a:t>
            </a:r>
            <a:r>
              <a:rPr lang="en-US" dirty="0"/>
              <a:t>  (</a:t>
            </a:r>
            <a:r>
              <a:rPr lang="en-US" dirty="0" err="1"/>
              <a:t>ružičasti</a:t>
            </a:r>
            <a:r>
              <a:rPr lang="en-US" dirty="0"/>
              <a:t>),</a:t>
            </a:r>
            <a:r>
              <a:rPr lang="en-US" dirty="0" err="1"/>
              <a:t>vanjskih</a:t>
            </a:r>
            <a:r>
              <a:rPr lang="en-US" dirty="0"/>
              <a:t> </a:t>
            </a:r>
            <a:r>
              <a:rPr lang="en-US" dirty="0" err="1"/>
              <a:t>uređaja</a:t>
            </a:r>
            <a:r>
              <a:rPr lang="en-US" dirty="0"/>
              <a:t>(</a:t>
            </a:r>
            <a:r>
              <a:rPr lang="en-US" dirty="0" err="1"/>
              <a:t>plavi</a:t>
            </a:r>
            <a:r>
              <a:rPr lang="en-US" dirty="0"/>
              <a:t>)</a:t>
            </a:r>
          </a:p>
        </p:txBody>
      </p:sp>
      <p:sp>
        <p:nvSpPr>
          <p:cNvPr id="3" name="object 13"/>
          <p:cNvSpPr/>
          <p:nvPr/>
        </p:nvSpPr>
        <p:spPr>
          <a:xfrm>
            <a:off x="7358282" y="928048"/>
            <a:ext cx="4174076" cy="49131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54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6053" y="449577"/>
            <a:ext cx="90166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KARTICE</a:t>
            </a:r>
          </a:p>
          <a:p>
            <a:r>
              <a:rPr lang="en-US" dirty="0" err="1"/>
              <a:t>Kartice</a:t>
            </a:r>
            <a:r>
              <a:rPr lang="en-US" dirty="0"/>
              <a:t>  </a:t>
            </a:r>
            <a:r>
              <a:rPr lang="en-US" dirty="0" err="1"/>
              <a:t>su</a:t>
            </a:r>
            <a:r>
              <a:rPr lang="en-US" dirty="0"/>
              <a:t>  </a:t>
            </a:r>
            <a:r>
              <a:rPr lang="en-US" dirty="0" err="1"/>
              <a:t>tanke</a:t>
            </a:r>
            <a:r>
              <a:rPr lang="en-US" dirty="0"/>
              <a:t> </a:t>
            </a:r>
            <a:r>
              <a:rPr lang="en-US" dirty="0" err="1"/>
              <a:t>pločice</a:t>
            </a:r>
            <a:r>
              <a:rPr lang="en-US" dirty="0"/>
              <a:t> s  </a:t>
            </a:r>
            <a:r>
              <a:rPr lang="en-US" dirty="0" err="1"/>
              <a:t>čipovima</a:t>
            </a:r>
            <a:r>
              <a:rPr lang="en-US" dirty="0"/>
              <a:t>   </a:t>
            </a:r>
            <a:r>
              <a:rPr lang="en-US" dirty="0" err="1"/>
              <a:t>koje</a:t>
            </a:r>
            <a:r>
              <a:rPr lang="en-US" dirty="0"/>
              <a:t> se  </a:t>
            </a:r>
            <a:r>
              <a:rPr lang="en-US" dirty="0" err="1"/>
              <a:t>priključuju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 da  se  </a:t>
            </a:r>
            <a:r>
              <a:rPr lang="en-US" dirty="0" err="1"/>
              <a:t>umetnu</a:t>
            </a:r>
            <a:r>
              <a:rPr lang="en-US" dirty="0"/>
              <a:t>  u </a:t>
            </a:r>
            <a:r>
              <a:rPr lang="en-US" dirty="0" err="1" smtClean="0"/>
              <a:t>slotove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,</a:t>
            </a:r>
          </a:p>
          <a:p>
            <a:r>
              <a:rPr lang="en-US" dirty="0" err="1" smtClean="0"/>
              <a:t>Završetci</a:t>
            </a:r>
            <a:r>
              <a:rPr lang="en-US" dirty="0" smtClean="0"/>
              <a:t>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posjeduju</a:t>
            </a:r>
            <a:r>
              <a:rPr lang="en-US" dirty="0"/>
              <a:t> </a:t>
            </a:r>
            <a:r>
              <a:rPr lang="en-US" dirty="0" err="1"/>
              <a:t>konektore</a:t>
            </a:r>
            <a:r>
              <a:rPr lang="en-US" dirty="0"/>
              <a:t> (</a:t>
            </a:r>
            <a:r>
              <a:rPr lang="en-US" dirty="0" err="1"/>
              <a:t>portove</a:t>
            </a:r>
            <a:r>
              <a:rPr lang="en-US" dirty="0"/>
              <a:t>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priključenje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vide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straznjoj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strani</a:t>
            </a:r>
            <a:r>
              <a:rPr lang="en-US" dirty="0" smtClean="0"/>
              <a:t> </a:t>
            </a:r>
            <a:r>
              <a:rPr lang="en-US" dirty="0" err="1"/>
              <a:t>računara</a:t>
            </a:r>
            <a:r>
              <a:rPr lang="en-US" dirty="0"/>
              <a:t>. </a:t>
            </a:r>
          </a:p>
          <a:p>
            <a:r>
              <a:rPr lang="en-US" dirty="0" err="1"/>
              <a:t>Namjena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 je </a:t>
            </a:r>
            <a:r>
              <a:rPr lang="en-US" dirty="0" err="1"/>
              <a:t>vršenje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zadataka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npr</a:t>
            </a:r>
            <a:r>
              <a:rPr lang="en-US" dirty="0"/>
              <a:t>.  </a:t>
            </a:r>
            <a:r>
              <a:rPr lang="en-US" dirty="0" err="1"/>
              <a:t>prikaz</a:t>
            </a:r>
            <a:r>
              <a:rPr lang="en-US" dirty="0"/>
              <a:t>  </a:t>
            </a:r>
            <a:r>
              <a:rPr lang="en-US" dirty="0" err="1"/>
              <a:t>slike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ekranu</a:t>
            </a:r>
            <a:r>
              <a:rPr lang="en-US" dirty="0"/>
              <a:t> </a:t>
            </a:r>
            <a:r>
              <a:rPr lang="en-US" dirty="0" err="1"/>
              <a:t>monitora</a:t>
            </a:r>
            <a:r>
              <a:rPr lang="en-US" dirty="0"/>
              <a:t>, </a:t>
            </a:r>
            <a:r>
              <a:rPr lang="en-US" dirty="0" err="1"/>
              <a:t>reprodukcija</a:t>
            </a:r>
            <a:r>
              <a:rPr lang="en-US" dirty="0"/>
              <a:t> </a:t>
            </a:r>
            <a:r>
              <a:rPr lang="en-US" dirty="0" err="1" smtClean="0"/>
              <a:t>zvuka</a:t>
            </a:r>
            <a:r>
              <a:rPr lang="en-US" dirty="0" smtClean="0"/>
              <a:t>, </a:t>
            </a:r>
            <a:r>
              <a:rPr lang="en-US" dirty="0" err="1" smtClean="0"/>
              <a:t>spajanje</a:t>
            </a:r>
            <a:r>
              <a:rPr lang="en-US" dirty="0" smtClean="0"/>
              <a:t> </a:t>
            </a:r>
            <a:r>
              <a:rPr lang="en-US" dirty="0" err="1"/>
              <a:t>računara</a:t>
            </a:r>
            <a:r>
              <a:rPr lang="en-US" dirty="0"/>
              <a:t> u </a:t>
            </a:r>
            <a:r>
              <a:rPr lang="en-US" dirty="0" err="1"/>
              <a:t>mrežu</a:t>
            </a:r>
            <a:r>
              <a:rPr lang="en-US" dirty="0"/>
              <a:t>, </a:t>
            </a:r>
            <a:r>
              <a:rPr lang="en-US" dirty="0" err="1"/>
              <a:t>itd</a:t>
            </a:r>
            <a:r>
              <a:rPr lang="en-US" dirty="0"/>
              <a:t>.</a:t>
            </a:r>
          </a:p>
          <a:p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kartica</a:t>
            </a:r>
            <a:r>
              <a:rPr lang="en-US" dirty="0"/>
              <a:t>: </a:t>
            </a:r>
            <a:r>
              <a:rPr lang="en-US" dirty="0" err="1"/>
              <a:t>grafička</a:t>
            </a:r>
            <a:r>
              <a:rPr lang="en-US" dirty="0"/>
              <a:t>, </a:t>
            </a:r>
            <a:r>
              <a:rPr lang="en-US" dirty="0" err="1"/>
              <a:t>zvučna</a:t>
            </a:r>
            <a:r>
              <a:rPr lang="en-US" dirty="0"/>
              <a:t>, </a:t>
            </a:r>
            <a:r>
              <a:rPr lang="en-US" dirty="0" err="1"/>
              <a:t>mrežna</a:t>
            </a:r>
            <a:r>
              <a:rPr lang="en-US" dirty="0"/>
              <a:t>, TV </a:t>
            </a:r>
            <a:r>
              <a:rPr lang="en-US" dirty="0" err="1"/>
              <a:t>kartica</a:t>
            </a:r>
            <a:r>
              <a:rPr lang="en-US" dirty="0"/>
              <a:t>, modem, </a:t>
            </a:r>
            <a:r>
              <a:rPr lang="en-US" dirty="0" err="1"/>
              <a:t>itd</a:t>
            </a:r>
            <a:endParaRPr lang="en-US" dirty="0"/>
          </a:p>
        </p:txBody>
      </p:sp>
      <p:sp>
        <p:nvSpPr>
          <p:cNvPr id="3" name="object 28"/>
          <p:cNvSpPr/>
          <p:nvPr/>
        </p:nvSpPr>
        <p:spPr>
          <a:xfrm>
            <a:off x="2205948" y="3002508"/>
            <a:ext cx="3962839" cy="27746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30"/>
          <p:cNvSpPr/>
          <p:nvPr/>
        </p:nvSpPr>
        <p:spPr>
          <a:xfrm>
            <a:off x="5658020" y="3414687"/>
            <a:ext cx="850391" cy="0"/>
          </a:xfrm>
          <a:custGeom>
            <a:avLst/>
            <a:gdLst/>
            <a:ahLst/>
            <a:cxnLst/>
            <a:rect l="l" t="t" r="r" b="b"/>
            <a:pathLst>
              <a:path w="850391">
                <a:moveTo>
                  <a:pt x="0" y="0"/>
                </a:moveTo>
                <a:lnTo>
                  <a:pt x="850391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22"/>
          <p:cNvSpPr txBox="1"/>
          <p:nvPr/>
        </p:nvSpPr>
        <p:spPr>
          <a:xfrm>
            <a:off x="6669216" y="3235603"/>
            <a:ext cx="3866855" cy="5584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575">
              <a:lnSpc>
                <a:spcPts val="1230"/>
              </a:lnSpc>
              <a:spcBef>
                <a:spcPts val="61"/>
              </a:spcBef>
            </a:pPr>
            <a:r>
              <a:rPr spc="0" dirty="0" smtClean="0">
                <a:cs typeface="Times New Roman"/>
              </a:rPr>
              <a:t>g</a:t>
            </a:r>
            <a:r>
              <a:rPr spc="5" dirty="0" smtClean="0">
                <a:cs typeface="Times New Roman"/>
              </a:rPr>
              <a:t>r</a:t>
            </a:r>
            <a:r>
              <a:rPr spc="-5" dirty="0" smtClean="0">
                <a:cs typeface="Times New Roman"/>
              </a:rPr>
              <a:t>a</a:t>
            </a:r>
            <a:r>
              <a:rPr spc="0" dirty="0" smtClean="0">
                <a:cs typeface="Times New Roman"/>
              </a:rPr>
              <a:t>f</a:t>
            </a:r>
            <a:r>
              <a:rPr spc="-5" dirty="0" smtClean="0">
                <a:cs typeface="Times New Roman"/>
              </a:rPr>
              <a:t>i</a:t>
            </a:r>
            <a:r>
              <a:rPr spc="5" dirty="0" smtClean="0">
                <a:cs typeface="Times New Roman"/>
              </a:rPr>
              <a:t>č</a:t>
            </a:r>
            <a:r>
              <a:rPr spc="-5" dirty="0" smtClean="0">
                <a:cs typeface="Times New Roman"/>
              </a:rPr>
              <a:t>k</a:t>
            </a:r>
            <a:r>
              <a:rPr spc="0" dirty="0" smtClean="0">
                <a:cs typeface="Times New Roman"/>
              </a:rPr>
              <a:t>a</a:t>
            </a:r>
            <a:r>
              <a:rPr spc="57" dirty="0" smtClean="0">
                <a:cs typeface="Times New Roman"/>
              </a:rPr>
              <a:t> </a:t>
            </a:r>
            <a:r>
              <a:rPr spc="-4" dirty="0" smtClean="0">
                <a:cs typeface="Times New Roman"/>
              </a:rPr>
              <a:t>ka</a:t>
            </a:r>
            <a:r>
              <a:rPr spc="4" dirty="0" smtClean="0">
                <a:cs typeface="Times New Roman"/>
              </a:rPr>
              <a:t>r</a:t>
            </a:r>
            <a:r>
              <a:rPr spc="-4" dirty="0" smtClean="0">
                <a:cs typeface="Times New Roman"/>
              </a:rPr>
              <a:t>ti</a:t>
            </a:r>
            <a:r>
              <a:rPr spc="4" dirty="0" smtClean="0">
                <a:cs typeface="Times New Roman"/>
              </a:rPr>
              <a:t>c</a:t>
            </a:r>
            <a:r>
              <a:rPr spc="0" dirty="0" smtClean="0">
                <a:cs typeface="Times New Roman"/>
              </a:rPr>
              <a:t>a</a:t>
            </a:r>
            <a:r>
              <a:rPr spc="54" dirty="0" smtClean="0">
                <a:cs typeface="Times New Roman"/>
              </a:rPr>
              <a:t> </a:t>
            </a:r>
            <a:r>
              <a:rPr spc="-9" dirty="0" smtClean="0">
                <a:cs typeface="Times New Roman"/>
              </a:rPr>
              <a:t>(</a:t>
            </a:r>
            <a:r>
              <a:rPr spc="0" dirty="0" smtClean="0">
                <a:cs typeface="Times New Roman"/>
              </a:rPr>
              <a:t>s</a:t>
            </a:r>
            <a:r>
              <a:rPr spc="113" dirty="0" smtClean="0">
                <a:cs typeface="Times New Roman"/>
              </a:rPr>
              <a:t> </a:t>
            </a:r>
            <a:r>
              <a:rPr spc="4" dirty="0" smtClean="0">
                <a:cs typeface="Times New Roman"/>
              </a:rPr>
              <a:t>R</a:t>
            </a:r>
            <a:r>
              <a:rPr spc="0" dirty="0" smtClean="0">
                <a:cs typeface="Times New Roman"/>
              </a:rPr>
              <a:t>GB</a:t>
            </a:r>
            <a:r>
              <a:rPr spc="103" dirty="0" smtClean="0">
                <a:cs typeface="Times New Roman"/>
              </a:rPr>
              <a:t> </a:t>
            </a:r>
            <a:r>
              <a:rPr spc="-4" dirty="0" err="1" smtClean="0">
                <a:cs typeface="Times New Roman"/>
              </a:rPr>
              <a:t>kon</a:t>
            </a:r>
            <a:r>
              <a:rPr spc="0" dirty="0" err="1" smtClean="0">
                <a:cs typeface="Times New Roman"/>
              </a:rPr>
              <a:t>e</a:t>
            </a:r>
            <a:r>
              <a:rPr spc="-4" dirty="0" err="1" smtClean="0">
                <a:cs typeface="Times New Roman"/>
              </a:rPr>
              <a:t>kto</a:t>
            </a:r>
            <a:r>
              <a:rPr spc="4" dirty="0" err="1" smtClean="0">
                <a:cs typeface="Times New Roman"/>
              </a:rPr>
              <a:t>r</a:t>
            </a:r>
            <a:r>
              <a:rPr spc="-4" dirty="0" err="1" smtClean="0">
                <a:cs typeface="Times New Roman"/>
              </a:rPr>
              <a:t>o</a:t>
            </a:r>
            <a:r>
              <a:rPr spc="0" dirty="0" err="1" smtClean="0">
                <a:cs typeface="Times New Roman"/>
              </a:rPr>
              <a:t>m</a:t>
            </a:r>
            <a:r>
              <a:rPr lang="en-US" dirty="0">
                <a:cs typeface="Times New Roman"/>
              </a:rPr>
              <a:t> </a:t>
            </a:r>
            <a:r>
              <a:rPr spc="4" dirty="0" err="1" smtClean="0">
                <a:cs typeface="Times New Roman"/>
              </a:rPr>
              <a:t>z</a:t>
            </a:r>
            <a:r>
              <a:rPr spc="0" dirty="0" err="1" smtClean="0">
                <a:cs typeface="Times New Roman"/>
              </a:rPr>
              <a:t>a</a:t>
            </a:r>
            <a:r>
              <a:rPr spc="176" dirty="0" smtClean="0">
                <a:cs typeface="Times New Roman"/>
              </a:rPr>
              <a:t> </a:t>
            </a:r>
            <a:r>
              <a:rPr spc="-4" dirty="0" smtClean="0">
                <a:cs typeface="Times New Roman"/>
              </a:rPr>
              <a:t>monito</a:t>
            </a:r>
            <a:r>
              <a:rPr spc="4" dirty="0" smtClean="0">
                <a:cs typeface="Times New Roman"/>
              </a:rPr>
              <a:t>r</a:t>
            </a:r>
            <a:r>
              <a:rPr spc="0" dirty="0" smtClean="0">
                <a:cs typeface="Times New Roman"/>
              </a:rPr>
              <a:t>)</a:t>
            </a:r>
            <a:endParaRPr dirty="0">
              <a:cs typeface="Times New Roman"/>
            </a:endParaRPr>
          </a:p>
        </p:txBody>
      </p:sp>
      <p:sp>
        <p:nvSpPr>
          <p:cNvPr id="8" name="object 20"/>
          <p:cNvSpPr txBox="1"/>
          <p:nvPr/>
        </p:nvSpPr>
        <p:spPr>
          <a:xfrm>
            <a:off x="6751102" y="4356721"/>
            <a:ext cx="3784969" cy="652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575">
              <a:lnSpc>
                <a:spcPts val="1230"/>
              </a:lnSpc>
              <a:spcBef>
                <a:spcPts val="61"/>
              </a:spcBef>
            </a:pPr>
            <a:r>
              <a:rPr sz="1400" spc="4" dirty="0" smtClean="0">
                <a:cs typeface="Times New Roman"/>
              </a:rPr>
              <a:t>z</a:t>
            </a:r>
            <a:r>
              <a:rPr sz="1400" spc="0" dirty="0" smtClean="0">
                <a:cs typeface="Times New Roman"/>
              </a:rPr>
              <a:t>v</a:t>
            </a:r>
            <a:r>
              <a:rPr sz="1400" spc="-4" dirty="0" smtClean="0">
                <a:cs typeface="Times New Roman"/>
              </a:rPr>
              <a:t>u</a:t>
            </a:r>
            <a:r>
              <a:rPr sz="1400" spc="4" dirty="0" smtClean="0">
                <a:cs typeface="Times New Roman"/>
              </a:rPr>
              <a:t>č</a:t>
            </a:r>
            <a:r>
              <a:rPr sz="1400" spc="-4" dirty="0" smtClean="0">
                <a:cs typeface="Times New Roman"/>
              </a:rPr>
              <a:t>n</a:t>
            </a:r>
            <a:r>
              <a:rPr sz="1400" spc="0" dirty="0" smtClean="0">
                <a:cs typeface="Times New Roman"/>
              </a:rPr>
              <a:t>a </a:t>
            </a:r>
            <a:r>
              <a:rPr sz="1400" spc="48" dirty="0" smtClean="0">
                <a:cs typeface="Times New Roman"/>
              </a:rPr>
              <a:t> </a:t>
            </a:r>
            <a:r>
              <a:rPr sz="1400" spc="-4" dirty="0" smtClean="0">
                <a:cs typeface="Times New Roman"/>
              </a:rPr>
              <a:t>ka</a:t>
            </a:r>
            <a:r>
              <a:rPr sz="1400" spc="4" dirty="0" smtClean="0">
                <a:cs typeface="Times New Roman"/>
              </a:rPr>
              <a:t>r</a:t>
            </a:r>
            <a:r>
              <a:rPr sz="1400" spc="-4" dirty="0" smtClean="0">
                <a:cs typeface="Times New Roman"/>
              </a:rPr>
              <a:t>ti</a:t>
            </a:r>
            <a:r>
              <a:rPr sz="1400" spc="4" dirty="0" smtClean="0">
                <a:cs typeface="Times New Roman"/>
              </a:rPr>
              <a:t>c</a:t>
            </a:r>
            <a:r>
              <a:rPr sz="1400" spc="0" dirty="0" smtClean="0">
                <a:cs typeface="Times New Roman"/>
              </a:rPr>
              <a:t>a</a:t>
            </a:r>
            <a:r>
              <a:rPr sz="1400" spc="44" dirty="0" smtClean="0">
                <a:cs typeface="Times New Roman"/>
              </a:rPr>
              <a:t> </a:t>
            </a:r>
            <a:r>
              <a:rPr sz="1400" spc="4" dirty="0" smtClean="0">
                <a:cs typeface="Times New Roman"/>
              </a:rPr>
              <a:t>(</a:t>
            </a:r>
            <a:r>
              <a:rPr sz="1400" spc="0" dirty="0" smtClean="0">
                <a:cs typeface="Times New Roman"/>
              </a:rPr>
              <a:t>s</a:t>
            </a:r>
            <a:r>
              <a:rPr sz="1400" spc="98" dirty="0" smtClean="0">
                <a:cs typeface="Times New Roman"/>
              </a:rPr>
              <a:t> </a:t>
            </a:r>
            <a:r>
              <a:rPr sz="1400" spc="-4" dirty="0" smtClean="0">
                <a:cs typeface="Times New Roman"/>
              </a:rPr>
              <a:t>kon</a:t>
            </a:r>
            <a:r>
              <a:rPr sz="1400" spc="0" dirty="0" smtClean="0">
                <a:cs typeface="Times New Roman"/>
              </a:rPr>
              <a:t>e</a:t>
            </a:r>
            <a:r>
              <a:rPr sz="1400" spc="-4" dirty="0" smtClean="0">
                <a:cs typeface="Times New Roman"/>
              </a:rPr>
              <a:t>kto</a:t>
            </a:r>
            <a:r>
              <a:rPr sz="1400" spc="4" dirty="0" smtClean="0">
                <a:cs typeface="Times New Roman"/>
              </a:rPr>
              <a:t>r</a:t>
            </a:r>
            <a:r>
              <a:rPr sz="1400" spc="-4" dirty="0" smtClean="0">
                <a:cs typeface="Times New Roman"/>
              </a:rPr>
              <a:t>im</a:t>
            </a:r>
            <a:r>
              <a:rPr sz="1400" spc="0" dirty="0" smtClean="0">
                <a:cs typeface="Times New Roman"/>
              </a:rPr>
              <a:t>a</a:t>
            </a:r>
            <a:r>
              <a:rPr sz="1400" spc="54" dirty="0" smtClean="0">
                <a:cs typeface="Times New Roman"/>
              </a:rPr>
              <a:t> </a:t>
            </a:r>
            <a:r>
              <a:rPr sz="1400" spc="4" dirty="0" smtClean="0">
                <a:cs typeface="Times New Roman"/>
              </a:rPr>
              <a:t>z</a:t>
            </a:r>
            <a:r>
              <a:rPr sz="1400" spc="0" dirty="0" smtClean="0">
                <a:cs typeface="Times New Roman"/>
              </a:rPr>
              <a:t>a</a:t>
            </a:r>
            <a:endParaRPr sz="1400" dirty="0">
              <a:cs typeface="Times New Roman"/>
            </a:endParaRPr>
          </a:p>
          <a:p>
            <a:pPr marL="12700" marR="21031">
              <a:lnSpc>
                <a:spcPct val="95825"/>
              </a:lnSpc>
            </a:pPr>
            <a:r>
              <a:rPr sz="1400" spc="4" dirty="0" smtClean="0">
                <a:cs typeface="Times New Roman"/>
              </a:rPr>
              <a:t>z</a:t>
            </a:r>
            <a:r>
              <a:rPr sz="1400" spc="0" dirty="0" smtClean="0">
                <a:cs typeface="Times New Roman"/>
              </a:rPr>
              <a:t>v</a:t>
            </a:r>
            <a:r>
              <a:rPr sz="1400" spc="-14" dirty="0" smtClean="0">
                <a:cs typeface="Times New Roman"/>
              </a:rPr>
              <a:t>u</a:t>
            </a:r>
            <a:r>
              <a:rPr sz="1400" spc="4" dirty="0" smtClean="0">
                <a:cs typeface="Times New Roman"/>
              </a:rPr>
              <a:t>č</a:t>
            </a:r>
            <a:r>
              <a:rPr sz="1400" spc="-4" dirty="0" smtClean="0">
                <a:cs typeface="Times New Roman"/>
              </a:rPr>
              <a:t>nik</a:t>
            </a:r>
            <a:r>
              <a:rPr sz="1400" spc="0" dirty="0" smtClean="0">
                <a:cs typeface="Times New Roman"/>
              </a:rPr>
              <a:t>e,</a:t>
            </a:r>
            <a:r>
              <a:rPr sz="1400" spc="64" dirty="0" smtClean="0">
                <a:cs typeface="Times New Roman"/>
              </a:rPr>
              <a:t> </a:t>
            </a:r>
            <a:r>
              <a:rPr sz="1400" spc="-4" dirty="0" smtClean="0">
                <a:cs typeface="Times New Roman"/>
              </a:rPr>
              <a:t>mik</a:t>
            </a:r>
            <a:r>
              <a:rPr sz="1400" spc="4" dirty="0" smtClean="0">
                <a:cs typeface="Times New Roman"/>
              </a:rPr>
              <a:t>r</a:t>
            </a:r>
            <a:r>
              <a:rPr sz="1400" spc="-4" dirty="0" smtClean="0">
                <a:cs typeface="Times New Roman"/>
              </a:rPr>
              <a:t>o</a:t>
            </a:r>
            <a:r>
              <a:rPr sz="1400" spc="0" dirty="0" smtClean="0">
                <a:cs typeface="Times New Roman"/>
              </a:rPr>
              <a:t>f</a:t>
            </a:r>
            <a:r>
              <a:rPr sz="1400" spc="-4" dirty="0" smtClean="0">
                <a:cs typeface="Times New Roman"/>
              </a:rPr>
              <a:t>on</a:t>
            </a:r>
            <a:r>
              <a:rPr sz="1400" spc="0" dirty="0" smtClean="0">
                <a:cs typeface="Times New Roman"/>
              </a:rPr>
              <a:t>,</a:t>
            </a:r>
            <a:r>
              <a:rPr sz="1400" spc="75" dirty="0" smtClean="0">
                <a:cs typeface="Times New Roman"/>
              </a:rPr>
              <a:t> </a:t>
            </a:r>
            <a:r>
              <a:rPr sz="1400" spc="4" dirty="0" smtClean="0">
                <a:cs typeface="Times New Roman"/>
              </a:rPr>
              <a:t>j</a:t>
            </a:r>
            <a:r>
              <a:rPr sz="1400" spc="-4" dirty="0" smtClean="0">
                <a:cs typeface="Times New Roman"/>
              </a:rPr>
              <a:t>oy</a:t>
            </a:r>
            <a:r>
              <a:rPr sz="1400" spc="0" dirty="0" smtClean="0">
                <a:cs typeface="Times New Roman"/>
              </a:rPr>
              <a:t>s</a:t>
            </a:r>
            <a:r>
              <a:rPr sz="1400" spc="-4" dirty="0" smtClean="0">
                <a:cs typeface="Times New Roman"/>
              </a:rPr>
              <a:t>ti</a:t>
            </a:r>
            <a:r>
              <a:rPr sz="1400" spc="4" dirty="0" smtClean="0">
                <a:cs typeface="Times New Roman"/>
              </a:rPr>
              <a:t>c</a:t>
            </a:r>
            <a:r>
              <a:rPr sz="1400" spc="-4" dirty="0" smtClean="0">
                <a:cs typeface="Times New Roman"/>
              </a:rPr>
              <a:t>k</a:t>
            </a:r>
            <a:r>
              <a:rPr sz="1400" spc="0" dirty="0" smtClean="0">
                <a:cs typeface="Times New Roman"/>
              </a:rPr>
              <a:t>,</a:t>
            </a:r>
            <a:r>
              <a:rPr sz="1400" spc="50" dirty="0" smtClean="0">
                <a:cs typeface="Times New Roman"/>
              </a:rPr>
              <a:t> </a:t>
            </a:r>
            <a:r>
              <a:rPr sz="1400" spc="4" dirty="0" smtClean="0">
                <a:cs typeface="Times New Roman"/>
              </a:rPr>
              <a:t>…</a:t>
            </a:r>
            <a:r>
              <a:rPr sz="1400" spc="0" dirty="0" smtClean="0">
                <a:cs typeface="Times New Roman"/>
              </a:rPr>
              <a:t>)</a:t>
            </a:r>
            <a:endParaRPr sz="1400" dirty="0">
              <a:cs typeface="Times New Roman"/>
            </a:endParaRPr>
          </a:p>
        </p:txBody>
      </p:sp>
      <p:sp>
        <p:nvSpPr>
          <p:cNvPr id="9" name="object 30"/>
          <p:cNvSpPr/>
          <p:nvPr/>
        </p:nvSpPr>
        <p:spPr>
          <a:xfrm>
            <a:off x="5687590" y="4645260"/>
            <a:ext cx="850391" cy="0"/>
          </a:xfrm>
          <a:custGeom>
            <a:avLst/>
            <a:gdLst/>
            <a:ahLst/>
            <a:cxnLst/>
            <a:rect l="l" t="t" r="r" b="b"/>
            <a:pathLst>
              <a:path w="850391">
                <a:moveTo>
                  <a:pt x="0" y="0"/>
                </a:moveTo>
                <a:lnTo>
                  <a:pt x="850391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9"/>
          <p:cNvSpPr txBox="1"/>
          <p:nvPr/>
        </p:nvSpPr>
        <p:spPr>
          <a:xfrm>
            <a:off x="6807218" y="5320617"/>
            <a:ext cx="2408307" cy="3286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51">
              <a:lnSpc>
                <a:spcPts val="1230"/>
              </a:lnSpc>
              <a:spcBef>
                <a:spcPts val="61"/>
              </a:spcBef>
            </a:pPr>
            <a:r>
              <a:rPr spc="-5" dirty="0" smtClean="0">
                <a:cs typeface="Times New Roman"/>
              </a:rPr>
              <a:t>m</a:t>
            </a:r>
            <a:r>
              <a:rPr spc="5" dirty="0" smtClean="0">
                <a:cs typeface="Times New Roman"/>
              </a:rPr>
              <a:t>r</a:t>
            </a:r>
            <a:r>
              <a:rPr spc="0" dirty="0" smtClean="0">
                <a:cs typeface="Times New Roman"/>
              </a:rPr>
              <a:t>e</a:t>
            </a:r>
            <a:r>
              <a:rPr spc="5" dirty="0" smtClean="0">
                <a:cs typeface="Times New Roman"/>
              </a:rPr>
              <a:t>ž</a:t>
            </a:r>
            <a:r>
              <a:rPr spc="-5" dirty="0" smtClean="0">
                <a:cs typeface="Times New Roman"/>
              </a:rPr>
              <a:t>n</a:t>
            </a:r>
            <a:r>
              <a:rPr spc="0" dirty="0" smtClean="0">
                <a:cs typeface="Times New Roman"/>
              </a:rPr>
              <a:t>a</a:t>
            </a:r>
            <a:r>
              <a:rPr spc="39" dirty="0" smtClean="0">
                <a:cs typeface="Times New Roman"/>
              </a:rPr>
              <a:t> </a:t>
            </a:r>
            <a:r>
              <a:rPr spc="-4" dirty="0" smtClean="0">
                <a:cs typeface="Times New Roman"/>
              </a:rPr>
              <a:t>ka</a:t>
            </a:r>
            <a:r>
              <a:rPr spc="4" dirty="0" smtClean="0">
                <a:cs typeface="Times New Roman"/>
              </a:rPr>
              <a:t>r</a:t>
            </a:r>
            <a:r>
              <a:rPr spc="-4" dirty="0" smtClean="0">
                <a:cs typeface="Times New Roman"/>
              </a:rPr>
              <a:t>ti</a:t>
            </a:r>
            <a:r>
              <a:rPr spc="4" dirty="0" smtClean="0">
                <a:cs typeface="Times New Roman"/>
              </a:rPr>
              <a:t>c</a:t>
            </a:r>
            <a:r>
              <a:rPr spc="0" dirty="0" smtClean="0">
                <a:cs typeface="Times New Roman"/>
              </a:rPr>
              <a:t>a</a:t>
            </a:r>
            <a:r>
              <a:rPr spc="44" dirty="0" smtClean="0">
                <a:cs typeface="Times New Roman"/>
              </a:rPr>
              <a:t> </a:t>
            </a:r>
            <a:r>
              <a:rPr spc="4" dirty="0" smtClean="0">
                <a:cs typeface="Times New Roman"/>
              </a:rPr>
              <a:t>(</a:t>
            </a:r>
            <a:r>
              <a:rPr spc="0" dirty="0" smtClean="0">
                <a:cs typeface="Times New Roman"/>
              </a:rPr>
              <a:t>s</a:t>
            </a:r>
            <a:r>
              <a:rPr spc="113" dirty="0" smtClean="0">
                <a:cs typeface="Times New Roman"/>
              </a:rPr>
              <a:t> </a:t>
            </a:r>
            <a:r>
              <a:rPr spc="4" dirty="0" smtClean="0">
                <a:cs typeface="Times New Roman"/>
              </a:rPr>
              <a:t>U</a:t>
            </a:r>
            <a:r>
              <a:rPr spc="-4" dirty="0" smtClean="0">
                <a:cs typeface="Times New Roman"/>
              </a:rPr>
              <a:t>T</a:t>
            </a:r>
            <a:r>
              <a:rPr spc="0" dirty="0" smtClean="0">
                <a:cs typeface="Times New Roman"/>
              </a:rPr>
              <a:t>P</a:t>
            </a:r>
            <a:r>
              <a:rPr spc="-52" dirty="0" smtClean="0">
                <a:cs typeface="Times New Roman"/>
              </a:rPr>
              <a:t> </a:t>
            </a:r>
            <a:r>
              <a:rPr spc="-4" dirty="0" smtClean="0">
                <a:cs typeface="Times New Roman"/>
              </a:rPr>
              <a:t>kon</a:t>
            </a:r>
            <a:r>
              <a:rPr spc="0" dirty="0" smtClean="0">
                <a:cs typeface="Times New Roman"/>
              </a:rPr>
              <a:t>e</a:t>
            </a:r>
            <a:r>
              <a:rPr spc="-4" dirty="0" smtClean="0">
                <a:cs typeface="Times New Roman"/>
              </a:rPr>
              <a:t>kto</a:t>
            </a:r>
            <a:r>
              <a:rPr spc="4" dirty="0" smtClean="0">
                <a:cs typeface="Times New Roman"/>
              </a:rPr>
              <a:t>r</a:t>
            </a:r>
            <a:r>
              <a:rPr spc="-4" dirty="0" smtClean="0">
                <a:cs typeface="Times New Roman"/>
              </a:rPr>
              <a:t>o</a:t>
            </a:r>
            <a:r>
              <a:rPr spc="0" dirty="0" smtClean="0">
                <a:cs typeface="Times New Roman"/>
              </a:rPr>
              <a:t>m</a:t>
            </a:r>
            <a:r>
              <a:rPr spc="54" dirty="0" smtClean="0">
                <a:cs typeface="Times New Roman"/>
              </a:rPr>
              <a:t> </a:t>
            </a:r>
            <a:r>
              <a:rPr spc="4" dirty="0" smtClean="0">
                <a:cs typeface="Times New Roman"/>
              </a:rPr>
              <a:t>z</a:t>
            </a:r>
            <a:r>
              <a:rPr spc="0" dirty="0" smtClean="0">
                <a:cs typeface="Times New Roman"/>
              </a:rPr>
              <a:t>a</a:t>
            </a:r>
            <a:endParaRPr dirty="0">
              <a:cs typeface="Times New Roman"/>
            </a:endParaRPr>
          </a:p>
          <a:p>
            <a:pPr marL="12700" marR="21031">
              <a:lnSpc>
                <a:spcPct val="95825"/>
              </a:lnSpc>
            </a:pPr>
            <a:r>
              <a:rPr spc="-5" dirty="0" smtClean="0">
                <a:cs typeface="Times New Roman"/>
              </a:rPr>
              <a:t>po</a:t>
            </a:r>
            <a:r>
              <a:rPr spc="0" dirty="0" smtClean="0">
                <a:cs typeface="Times New Roman"/>
              </a:rPr>
              <a:t>v</a:t>
            </a:r>
            <a:r>
              <a:rPr spc="-16" dirty="0" smtClean="0">
                <a:cs typeface="Times New Roman"/>
              </a:rPr>
              <a:t>e</a:t>
            </a:r>
            <a:r>
              <a:rPr spc="5" dirty="0" smtClean="0">
                <a:cs typeface="Times New Roman"/>
              </a:rPr>
              <a:t>z</a:t>
            </a:r>
            <a:r>
              <a:rPr spc="-5" dirty="0" smtClean="0">
                <a:cs typeface="Times New Roman"/>
              </a:rPr>
              <a:t>i</a:t>
            </a:r>
            <a:r>
              <a:rPr spc="0" dirty="0" smtClean="0">
                <a:cs typeface="Times New Roman"/>
              </a:rPr>
              <a:t>v</a:t>
            </a:r>
            <a:r>
              <a:rPr spc="-5" dirty="0" smtClean="0">
                <a:cs typeface="Times New Roman"/>
              </a:rPr>
              <a:t>an</a:t>
            </a:r>
            <a:r>
              <a:rPr spc="5" dirty="0" smtClean="0">
                <a:cs typeface="Times New Roman"/>
              </a:rPr>
              <a:t>j</a:t>
            </a:r>
            <a:r>
              <a:rPr spc="0" dirty="0" smtClean="0">
                <a:cs typeface="Times New Roman"/>
              </a:rPr>
              <a:t>e</a:t>
            </a:r>
            <a:r>
              <a:rPr spc="13" dirty="0" smtClean="0">
                <a:cs typeface="Times New Roman"/>
              </a:rPr>
              <a:t> </a:t>
            </a:r>
            <a:r>
              <a:rPr spc="5" dirty="0" smtClean="0">
                <a:cs typeface="Times New Roman"/>
              </a:rPr>
              <a:t>r</a:t>
            </a:r>
            <a:r>
              <a:rPr spc="-5" dirty="0" smtClean="0">
                <a:cs typeface="Times New Roman"/>
              </a:rPr>
              <a:t>a</a:t>
            </a:r>
            <a:r>
              <a:rPr spc="5" dirty="0" smtClean="0">
                <a:cs typeface="Times New Roman"/>
              </a:rPr>
              <a:t>č</a:t>
            </a:r>
            <a:r>
              <a:rPr spc="-5" dirty="0" smtClean="0">
                <a:cs typeface="Times New Roman"/>
              </a:rPr>
              <a:t>u</a:t>
            </a:r>
            <a:r>
              <a:rPr spc="-16" dirty="0" smtClean="0">
                <a:cs typeface="Times New Roman"/>
              </a:rPr>
              <a:t>n</a:t>
            </a:r>
            <a:r>
              <a:rPr spc="-5" dirty="0" smtClean="0">
                <a:cs typeface="Times New Roman"/>
              </a:rPr>
              <a:t>a</a:t>
            </a:r>
            <a:r>
              <a:rPr spc="11" dirty="0" smtClean="0">
                <a:cs typeface="Times New Roman"/>
              </a:rPr>
              <a:t>l</a:t>
            </a:r>
            <a:r>
              <a:rPr spc="0" dirty="0" smtClean="0">
                <a:cs typeface="Times New Roman"/>
              </a:rPr>
              <a:t>a</a:t>
            </a:r>
            <a:r>
              <a:rPr spc="117" dirty="0" smtClean="0">
                <a:cs typeface="Times New Roman"/>
              </a:rPr>
              <a:t> </a:t>
            </a:r>
            <a:r>
              <a:rPr spc="0" dirty="0" smtClean="0">
                <a:cs typeface="Times New Roman"/>
              </a:rPr>
              <a:t>u</a:t>
            </a:r>
            <a:r>
              <a:rPr spc="104" dirty="0" smtClean="0">
                <a:cs typeface="Times New Roman"/>
              </a:rPr>
              <a:t> </a:t>
            </a:r>
            <a:r>
              <a:rPr spc="-4" dirty="0" smtClean="0">
                <a:cs typeface="Times New Roman"/>
              </a:rPr>
              <a:t>m</a:t>
            </a:r>
            <a:r>
              <a:rPr spc="4" dirty="0" smtClean="0">
                <a:cs typeface="Times New Roman"/>
              </a:rPr>
              <a:t>r</a:t>
            </a:r>
            <a:r>
              <a:rPr spc="0" dirty="0" smtClean="0">
                <a:cs typeface="Times New Roman"/>
              </a:rPr>
              <a:t>e</a:t>
            </a:r>
            <a:r>
              <a:rPr spc="4" dirty="0" smtClean="0">
                <a:cs typeface="Times New Roman"/>
              </a:rPr>
              <a:t>ž</a:t>
            </a:r>
            <a:r>
              <a:rPr spc="-4" dirty="0" smtClean="0">
                <a:cs typeface="Times New Roman"/>
              </a:rPr>
              <a:t>u</a:t>
            </a:r>
            <a:r>
              <a:rPr spc="0" dirty="0" smtClean="0">
                <a:cs typeface="Times New Roman"/>
              </a:rPr>
              <a:t>)</a:t>
            </a:r>
            <a:endParaRPr dirty="0">
              <a:cs typeface="Times New Roman"/>
            </a:endParaRPr>
          </a:p>
        </p:txBody>
      </p:sp>
      <p:sp>
        <p:nvSpPr>
          <p:cNvPr id="11" name="object 30"/>
          <p:cNvSpPr/>
          <p:nvPr/>
        </p:nvSpPr>
        <p:spPr>
          <a:xfrm>
            <a:off x="5280431" y="5411810"/>
            <a:ext cx="850391" cy="0"/>
          </a:xfrm>
          <a:custGeom>
            <a:avLst/>
            <a:gdLst/>
            <a:ahLst/>
            <a:cxnLst/>
            <a:rect l="l" t="t" r="r" b="b"/>
            <a:pathLst>
              <a:path w="850391">
                <a:moveTo>
                  <a:pt x="0" y="0"/>
                </a:moveTo>
                <a:lnTo>
                  <a:pt x="850391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0005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720" y="1098691"/>
            <a:ext cx="9212510" cy="545223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494135" y="488255"/>
            <a:ext cx="40767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/>
              <a:t>Komponente</a:t>
            </a:r>
            <a:r>
              <a:rPr lang="en-US" sz="2000" b="1" dirty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en-US" sz="2000" b="1" dirty="0" err="1"/>
              <a:t>matičnoj</a:t>
            </a:r>
            <a:r>
              <a:rPr lang="en-US" sz="2000" b="1" dirty="0"/>
              <a:t> </a:t>
            </a:r>
            <a:r>
              <a:rPr lang="en-US" sz="2000" b="1" dirty="0" err="1"/>
              <a:t>ploči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8295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7688" y="670974"/>
            <a:ext cx="889379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/>
              <a:t>Čipsetovi</a:t>
            </a:r>
            <a:r>
              <a:rPr lang="en-US" b="1" dirty="0"/>
              <a:t> (Chipsets)  </a:t>
            </a:r>
          </a:p>
          <a:p>
            <a:pPr algn="just"/>
            <a:r>
              <a:rPr lang="en-US" i="1" dirty="0" err="1"/>
              <a:t>Čipset</a:t>
            </a:r>
            <a:r>
              <a:rPr lang="en-US" dirty="0"/>
              <a:t> je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integrisanih</a:t>
            </a:r>
            <a:r>
              <a:rPr lang="en-US" dirty="0"/>
              <a:t> kola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izvode</a:t>
            </a:r>
            <a:r>
              <a:rPr lang="en-US" dirty="0"/>
              <a:t> </a:t>
            </a:r>
            <a:r>
              <a:rPr lang="en-US" dirty="0" err="1"/>
              <a:t>povezivačke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periferne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.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je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elektronsko</a:t>
            </a:r>
            <a:r>
              <a:rPr lang="en-US" dirty="0"/>
              <a:t> </a:t>
            </a:r>
            <a:r>
              <a:rPr lang="en-US" dirty="0" err="1"/>
              <a:t>kolo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povezivanje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, </a:t>
            </a:r>
            <a:r>
              <a:rPr lang="en-US" dirty="0" err="1"/>
              <a:t>kartica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integrisane</a:t>
            </a:r>
            <a:r>
              <a:rPr lang="en-US" dirty="0"/>
              <a:t> </a:t>
            </a:r>
            <a:r>
              <a:rPr lang="en-US" dirty="0" err="1"/>
              <a:t>periferije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suštini</a:t>
            </a:r>
            <a:r>
              <a:rPr lang="en-US" dirty="0"/>
              <a:t> </a:t>
            </a:r>
            <a:r>
              <a:rPr lang="en-US" dirty="0" err="1"/>
              <a:t>diktira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matična</a:t>
            </a:r>
            <a:r>
              <a:rPr lang="en-US" dirty="0"/>
              <a:t> </a:t>
            </a:r>
            <a:r>
              <a:rPr lang="en-US" dirty="0" err="1"/>
              <a:t>ploča</a:t>
            </a:r>
            <a:r>
              <a:rPr lang="en-US" dirty="0"/>
              <a:t> </a:t>
            </a:r>
            <a:r>
              <a:rPr lang="en-US" dirty="0" err="1"/>
              <a:t>komunicirati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instaliranim</a:t>
            </a:r>
            <a:r>
              <a:rPr lang="en-US" dirty="0"/>
              <a:t> </a:t>
            </a:r>
            <a:r>
              <a:rPr lang="en-US" dirty="0" err="1"/>
              <a:t>perifernim</a:t>
            </a:r>
            <a:r>
              <a:rPr lang="en-US" dirty="0"/>
              <a:t> </a:t>
            </a:r>
            <a:r>
              <a:rPr lang="en-US" dirty="0" err="1"/>
              <a:t>uređajima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(</a:t>
            </a:r>
            <a:r>
              <a:rPr lang="en-US" dirty="0" err="1"/>
              <a:t>na</a:t>
            </a:r>
            <a:r>
              <a:rPr lang="en-US" dirty="0"/>
              <a:t>  </a:t>
            </a:r>
            <a:r>
              <a:rPr lang="en-US" dirty="0" err="1" smtClean="0"/>
              <a:t>primjer</a:t>
            </a:r>
            <a:r>
              <a:rPr lang="en-US" dirty="0"/>
              <a:t>: </a:t>
            </a:r>
            <a:r>
              <a:rPr lang="en-US" dirty="0" err="1"/>
              <a:t>integrisani</a:t>
            </a:r>
            <a:r>
              <a:rPr lang="en-US" dirty="0"/>
              <a:t> video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/</a:t>
            </a:r>
            <a:r>
              <a:rPr lang="en-US" dirty="0" err="1"/>
              <a:t>proizvođača</a:t>
            </a:r>
            <a:r>
              <a:rPr lang="en-US" dirty="0"/>
              <a:t>, </a:t>
            </a:r>
            <a:r>
              <a:rPr lang="en-US" dirty="0" err="1"/>
              <a:t>integrisani</a:t>
            </a:r>
            <a:r>
              <a:rPr lang="en-US" dirty="0"/>
              <a:t> audio </a:t>
            </a:r>
            <a:r>
              <a:rPr lang="en-US" dirty="0" err="1"/>
              <a:t>pojedine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). </a:t>
            </a:r>
            <a:r>
              <a:rPr lang="en-US" dirty="0" err="1"/>
              <a:t>Čipsetovi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napravljeni</a:t>
            </a:r>
            <a:r>
              <a:rPr lang="en-US" dirty="0"/>
              <a:t> od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sastavnih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 smtClean="0"/>
              <a:t>..</a:t>
            </a:r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podijeliti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funkcionalne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nazvane</a:t>
            </a:r>
            <a:r>
              <a:rPr lang="en-US" dirty="0"/>
              <a:t> </a:t>
            </a:r>
            <a:r>
              <a:rPr lang="en-US" dirty="0" err="1" smtClean="0"/>
              <a:t>Sjeverni</a:t>
            </a:r>
            <a:r>
              <a:rPr lang="en-US" dirty="0" smtClean="0"/>
              <a:t> </a:t>
            </a:r>
            <a:r>
              <a:rPr lang="en-US" dirty="0"/>
              <a:t>most (</a:t>
            </a:r>
            <a:r>
              <a:rPr lang="en-US" b="1" dirty="0"/>
              <a:t>Northbridge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Južni</a:t>
            </a:r>
            <a:r>
              <a:rPr lang="en-US" dirty="0"/>
              <a:t> most (</a:t>
            </a:r>
            <a:r>
              <a:rPr lang="en-US" b="1" dirty="0" smtClean="0"/>
              <a:t>Southbridge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614985" y="3772048"/>
            <a:ext cx="88664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Severni</a:t>
            </a:r>
            <a:r>
              <a:rPr lang="en-US" b="1" dirty="0"/>
              <a:t> most (Northbridge)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i="1" dirty="0" err="1" smtClean="0"/>
              <a:t>Sjeverni</a:t>
            </a:r>
            <a:r>
              <a:rPr lang="en-US" i="1" dirty="0" smtClean="0"/>
              <a:t> </a:t>
            </a:r>
            <a:r>
              <a:rPr lang="en-US" i="1" dirty="0"/>
              <a:t>most</a:t>
            </a:r>
            <a:r>
              <a:rPr lang="en-US" dirty="0"/>
              <a:t> je segment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elektronskih</a:t>
            </a:r>
            <a:r>
              <a:rPr lang="en-US" dirty="0"/>
              <a:t> kola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važnu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: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perifernom</a:t>
            </a:r>
            <a:r>
              <a:rPr lang="en-US" dirty="0"/>
              <a:t> </a:t>
            </a:r>
            <a:r>
              <a:rPr lang="en-US" dirty="0" err="1"/>
              <a:t>komunikacijom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. </a:t>
            </a:r>
            <a:r>
              <a:rPr lang="en-US" dirty="0" err="1" smtClean="0"/>
              <a:t>Sjeverni</a:t>
            </a:r>
            <a:r>
              <a:rPr lang="en-US" dirty="0" smtClean="0"/>
              <a:t> </a:t>
            </a:r>
            <a:r>
              <a:rPr lang="en-US" dirty="0"/>
              <a:t>most je </a:t>
            </a:r>
            <a:r>
              <a:rPr lang="en-US" dirty="0" err="1"/>
              <a:t>primarno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b="1" i="1" dirty="0" err="1"/>
              <a:t>sa</a:t>
            </a:r>
            <a:r>
              <a:rPr lang="en-US" b="1" i="1" dirty="0"/>
              <a:t> </a:t>
            </a:r>
            <a:r>
              <a:rPr lang="en-US" b="1" i="1" dirty="0" err="1"/>
              <a:t>integrisanim</a:t>
            </a:r>
            <a:r>
              <a:rPr lang="en-US" b="1" i="1" dirty="0"/>
              <a:t> </a:t>
            </a:r>
            <a:r>
              <a:rPr lang="en-US" b="1" i="1" dirty="0" err="1"/>
              <a:t>videom</a:t>
            </a:r>
            <a:r>
              <a:rPr lang="en-US" b="1" i="1" dirty="0"/>
              <a:t> </a:t>
            </a:r>
            <a:r>
              <a:rPr lang="en-US" b="1" i="1" dirty="0" err="1"/>
              <a:t>koristeći</a:t>
            </a:r>
            <a:r>
              <a:rPr lang="en-US" b="1" i="1" dirty="0"/>
              <a:t> AGP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PCIe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primjer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komunikaciju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odvija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25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2405" y="547132"/>
            <a:ext cx="971265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Južni</a:t>
            </a:r>
            <a:r>
              <a:rPr lang="en-US" b="1" dirty="0"/>
              <a:t> most (Southbridge)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r>
              <a:rPr lang="en-US" i="1" dirty="0" err="1"/>
              <a:t>Južni</a:t>
            </a:r>
            <a:r>
              <a:rPr lang="en-US" i="1" dirty="0"/>
              <a:t> most</a:t>
            </a:r>
            <a:r>
              <a:rPr lang="en-US" dirty="0"/>
              <a:t> je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 smtClean="0"/>
              <a:t>čipova</a:t>
            </a:r>
            <a:r>
              <a:rPr lang="en-US" dirty="0" smtClean="0"/>
              <a:t>, </a:t>
            </a:r>
            <a:r>
              <a:rPr lang="en-US" dirty="0" err="1" smtClean="0"/>
              <a:t>odgovoran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podršku</a:t>
            </a:r>
            <a:r>
              <a:rPr lang="en-US" dirty="0" smtClean="0"/>
              <a:t> </a:t>
            </a:r>
            <a:r>
              <a:rPr lang="en-US" dirty="0" err="1"/>
              <a:t>integrisanim</a:t>
            </a:r>
            <a:r>
              <a:rPr lang="en-US" dirty="0"/>
              <a:t> </a:t>
            </a:r>
            <a:r>
              <a:rPr lang="en-US" dirty="0" err="1"/>
              <a:t>perifernim</a:t>
            </a:r>
            <a:r>
              <a:rPr lang="en-US" dirty="0"/>
              <a:t> </a:t>
            </a:r>
            <a:r>
              <a:rPr lang="en-US" dirty="0" err="1"/>
              <a:t>uređajima</a:t>
            </a:r>
            <a:r>
              <a:rPr lang="en-US" dirty="0"/>
              <a:t> (</a:t>
            </a:r>
            <a:r>
              <a:rPr lang="en-US" b="1" i="1" dirty="0"/>
              <a:t>PS/2, </a:t>
            </a:r>
            <a:r>
              <a:rPr lang="en-US" b="1" i="1" dirty="0" err="1"/>
              <a:t>Paralelni</a:t>
            </a:r>
            <a:r>
              <a:rPr lang="en-US" b="1" i="1" dirty="0"/>
              <a:t>, IDE </a:t>
            </a:r>
            <a:r>
              <a:rPr lang="en-US" dirty="0" err="1"/>
              <a:t>itd</a:t>
            </a:r>
            <a:r>
              <a:rPr lang="en-US" dirty="0"/>
              <a:t>) </a:t>
            </a:r>
            <a:r>
              <a:rPr lang="en-US" dirty="0" err="1"/>
              <a:t>rukovodeći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komunikacijom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ostatkom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kapacitetom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dodeljuje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/>
              <a:t>matičnih</a:t>
            </a:r>
            <a:r>
              <a:rPr lang="en-US" dirty="0"/>
              <a:t> </a:t>
            </a:r>
            <a:r>
              <a:rPr lang="en-US" dirty="0" err="1"/>
              <a:t>ploča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b="1" i="1" dirty="0" err="1"/>
              <a:t>integrisane</a:t>
            </a:r>
            <a:r>
              <a:rPr lang="en-US" b="1" i="1" dirty="0"/>
              <a:t> PS/2, USB, </a:t>
            </a:r>
            <a:r>
              <a:rPr lang="en-US" b="1" i="1" dirty="0" err="1"/>
              <a:t>paralelne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serijske</a:t>
            </a:r>
            <a:r>
              <a:rPr lang="en-US" b="1" i="1" dirty="0"/>
              <a:t> </a:t>
            </a:r>
            <a:r>
              <a:rPr lang="en-US" b="1" i="1" dirty="0" err="1"/>
              <a:t>portove</a:t>
            </a:r>
            <a:r>
              <a:rPr lang="en-US" dirty="0"/>
              <a:t>. </a:t>
            </a:r>
            <a:r>
              <a:rPr lang="en-US" dirty="0" err="1"/>
              <a:t>Neke</a:t>
            </a:r>
            <a:r>
              <a:rPr lang="en-US" dirty="0"/>
              <a:t> od </a:t>
            </a:r>
            <a:r>
              <a:rPr lang="en-US" dirty="0" err="1"/>
              <a:t>opcionih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upravlja</a:t>
            </a:r>
            <a:r>
              <a:rPr lang="en-US" dirty="0"/>
              <a:t> Southbridge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b="1" i="1" dirty="0"/>
              <a:t>LAN, </a:t>
            </a:r>
            <a:r>
              <a:rPr lang="en-US" b="1" i="1" dirty="0" err="1"/>
              <a:t>zvučne</a:t>
            </a:r>
            <a:r>
              <a:rPr lang="en-US" b="1" i="1" dirty="0"/>
              <a:t> </a:t>
            </a:r>
            <a:r>
              <a:rPr lang="en-US" b="1" i="1" dirty="0" err="1"/>
              <a:t>kartice</a:t>
            </a:r>
            <a:r>
              <a:rPr lang="en-US" b="1" i="1" dirty="0"/>
              <a:t>, </a:t>
            </a:r>
            <a:r>
              <a:rPr lang="en-US" b="1" i="1" dirty="0" err="1"/>
              <a:t>infracrveni</a:t>
            </a:r>
            <a:r>
              <a:rPr lang="en-US" b="1" i="1" dirty="0"/>
              <a:t> port </a:t>
            </a:r>
            <a:r>
              <a:rPr lang="en-US" b="1" i="1" dirty="0" err="1"/>
              <a:t>i</a:t>
            </a:r>
            <a:r>
              <a:rPr lang="en-US" b="1" i="1" dirty="0"/>
              <a:t> FireWire (IEEE 1394).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1461" y="3417711"/>
            <a:ext cx="78975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Southbridge je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odgovoran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komunikacijom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magistralama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kakve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b="1" dirty="0"/>
              <a:t>PCI, USB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starija</a:t>
            </a:r>
            <a:r>
              <a:rPr lang="en-US" b="1" dirty="0"/>
              <a:t> </a:t>
            </a:r>
            <a:r>
              <a:rPr lang="en-US" b="1" dirty="0" err="1" smtClean="0"/>
              <a:t>rješenja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46997" y="4864374"/>
            <a:ext cx="89483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slici</a:t>
            </a:r>
            <a:r>
              <a:rPr lang="en-US" dirty="0" smtClean="0"/>
              <a:t>  </a:t>
            </a:r>
            <a:r>
              <a:rPr lang="en-US" dirty="0" err="1" smtClean="0"/>
              <a:t>ispod</a:t>
            </a:r>
            <a:r>
              <a:rPr lang="en-US" dirty="0" smtClean="0"/>
              <a:t> je </a:t>
            </a:r>
            <a:r>
              <a:rPr lang="en-US" dirty="0" err="1" smtClean="0"/>
              <a:t>prikazuje</a:t>
            </a:r>
            <a:r>
              <a:rPr lang="en-US" dirty="0" smtClean="0"/>
              <a:t> </a:t>
            </a:r>
            <a:r>
              <a:rPr lang="en-US" dirty="0" err="1" smtClean="0"/>
              <a:t>primjer</a:t>
            </a:r>
            <a:r>
              <a:rPr lang="en-US" dirty="0" smtClean="0"/>
              <a:t> </a:t>
            </a:r>
            <a:r>
              <a:rPr lang="en-US" dirty="0" err="1"/>
              <a:t>tipičnog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</a:t>
            </a:r>
            <a:r>
              <a:rPr lang="en-US" dirty="0" err="1"/>
              <a:t>matične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(</a:t>
            </a:r>
            <a:r>
              <a:rPr lang="en-US" dirty="0" err="1" smtClean="0"/>
              <a:t>sjeverni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južni</a:t>
            </a:r>
            <a:r>
              <a:rPr lang="en-US" dirty="0"/>
              <a:t> most)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komponente</a:t>
            </a:r>
            <a:r>
              <a:rPr lang="en-US" dirty="0"/>
              <a:t> s </a:t>
            </a:r>
            <a:r>
              <a:rPr lang="en-US" dirty="0" err="1"/>
              <a:t>kojima</a:t>
            </a:r>
            <a:r>
              <a:rPr lang="en-US" dirty="0"/>
              <a:t> je </a:t>
            </a:r>
            <a:r>
              <a:rPr lang="en-US" dirty="0" err="1"/>
              <a:t>povezan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769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122" y="970128"/>
            <a:ext cx="7975600" cy="578551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619105" y="405600"/>
            <a:ext cx="5206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Tipičan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čipova</a:t>
            </a:r>
            <a:r>
              <a:rPr lang="en-US" dirty="0"/>
              <a:t> (Chipset) </a:t>
            </a:r>
            <a:r>
              <a:rPr lang="en-US" dirty="0" err="1"/>
              <a:t>matične</a:t>
            </a:r>
            <a:r>
              <a:rPr lang="en-US" dirty="0"/>
              <a:t> </a:t>
            </a:r>
            <a:r>
              <a:rPr lang="en-US" dirty="0" err="1"/>
              <a:t>ploče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4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9450" y="948690"/>
            <a:ext cx="920768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Slotovi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 smtClean="0"/>
              <a:t>proširenje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 err="1"/>
              <a:t>Najvidljiviji</a:t>
            </a:r>
            <a:r>
              <a:rPr lang="en-US" dirty="0"/>
              <a:t> </a:t>
            </a:r>
            <a:r>
              <a:rPr lang="en-US" dirty="0" err="1" smtClean="0"/>
              <a:t>djelovi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matične</a:t>
            </a:r>
            <a:r>
              <a:rPr lang="en-US" dirty="0"/>
              <a:t> </a:t>
            </a:r>
            <a:r>
              <a:rPr lang="en-US" dirty="0" err="1"/>
              <a:t>ploče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slotovi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Oni </a:t>
            </a:r>
            <a:r>
              <a:rPr lang="en-US" dirty="0" err="1"/>
              <a:t>izgledaju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plastični</a:t>
            </a:r>
            <a:r>
              <a:rPr lang="en-US" dirty="0"/>
              <a:t> </a:t>
            </a:r>
            <a:r>
              <a:rPr lang="en-US" dirty="0" err="1"/>
              <a:t>prorezi</a:t>
            </a:r>
            <a:r>
              <a:rPr lang="en-US" dirty="0"/>
              <a:t>,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dužine</a:t>
            </a:r>
            <a:r>
              <a:rPr lang="en-US" dirty="0"/>
              <a:t> od 7,5 do 28 cm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širine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1.25 cm. </a:t>
            </a:r>
            <a:endParaRPr lang="en-US" dirty="0" smtClean="0"/>
          </a:p>
          <a:p>
            <a:r>
              <a:rPr lang="en-US" dirty="0" smtClean="0"/>
              <a:t>Kao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govori</a:t>
            </a:r>
            <a:r>
              <a:rPr lang="en-US" dirty="0"/>
              <a:t>, </a:t>
            </a:r>
            <a:r>
              <a:rPr lang="en-US" dirty="0" err="1"/>
              <a:t>ovi</a:t>
            </a:r>
            <a:r>
              <a:rPr lang="en-US" dirty="0"/>
              <a:t> </a:t>
            </a:r>
            <a:r>
              <a:rPr lang="en-US" b="1" i="1" dirty="0" err="1"/>
              <a:t>slotovi</a:t>
            </a:r>
            <a:r>
              <a:rPr lang="en-US" b="1" i="1" dirty="0"/>
              <a:t> se </a:t>
            </a:r>
            <a:r>
              <a:rPr lang="en-US" b="1" i="1" dirty="0" err="1"/>
              <a:t>koriste</a:t>
            </a:r>
            <a:r>
              <a:rPr lang="en-US" b="1" i="1" dirty="0"/>
              <a:t> </a:t>
            </a:r>
            <a:r>
              <a:rPr lang="en-US" dirty="0" err="1"/>
              <a:t>kako</a:t>
            </a:r>
            <a:r>
              <a:rPr lang="en-US" dirty="0"/>
              <a:t> bi se u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instalirali</a:t>
            </a:r>
            <a:r>
              <a:rPr lang="en-US" dirty="0"/>
              <a:t>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uređaji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računara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Neki</a:t>
            </a:r>
            <a:r>
              <a:rPr lang="en-US" dirty="0"/>
              <a:t> od </a:t>
            </a:r>
            <a:r>
              <a:rPr lang="en-US" dirty="0" err="1"/>
              <a:t>uređaja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montirati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b="1" i="1" dirty="0"/>
              <a:t>video, </a:t>
            </a:r>
            <a:r>
              <a:rPr lang="en-US" b="1" i="1" dirty="0" err="1"/>
              <a:t>mrežne</a:t>
            </a:r>
            <a:r>
              <a:rPr lang="en-US" b="1" i="1" dirty="0"/>
              <a:t>, </a:t>
            </a:r>
            <a:r>
              <a:rPr lang="en-US" b="1" i="1" dirty="0" err="1"/>
              <a:t>zvučne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interfejs</a:t>
            </a:r>
            <a:r>
              <a:rPr lang="en-US" b="1" i="1" dirty="0"/>
              <a:t> </a:t>
            </a:r>
            <a:r>
              <a:rPr lang="en-US" b="1" i="1" dirty="0" err="1"/>
              <a:t>kartice</a:t>
            </a:r>
            <a:r>
              <a:rPr lang="en-US" b="1" i="1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/>
              <a:t>Posmatrajući</a:t>
            </a:r>
            <a:r>
              <a:rPr lang="en-US" dirty="0"/>
              <a:t> </a:t>
            </a:r>
            <a:r>
              <a:rPr lang="en-US" dirty="0" err="1"/>
              <a:t>matičnu</a:t>
            </a:r>
            <a:r>
              <a:rPr lang="en-US" dirty="0"/>
              <a:t> </a:t>
            </a:r>
            <a:r>
              <a:rPr lang="en-US" dirty="0" err="1"/>
              <a:t>ploču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računaru</a:t>
            </a:r>
            <a:r>
              <a:rPr lang="en-US" dirty="0" smtClean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 smtClean="0"/>
              <a:t>ćemo</a:t>
            </a:r>
            <a:r>
              <a:rPr lang="en-US" dirty="0" smtClean="0"/>
              <a:t> </a:t>
            </a:r>
            <a:r>
              <a:rPr lang="en-US" dirty="0" err="1" smtClean="0"/>
              <a:t>vidjeti</a:t>
            </a:r>
            <a:r>
              <a:rPr lang="en-US" dirty="0" smtClean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tipove</a:t>
            </a:r>
            <a:r>
              <a:rPr lang="en-US" dirty="0"/>
              <a:t> </a:t>
            </a:r>
            <a:r>
              <a:rPr lang="en-US" dirty="0" err="1"/>
              <a:t>slotova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koriste</a:t>
            </a:r>
            <a:r>
              <a:rPr lang="en-US" dirty="0"/>
              <a:t> u </a:t>
            </a:r>
            <a:r>
              <a:rPr lang="en-US" dirty="0" err="1"/>
              <a:t>računarima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  ISA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  PCI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  AGP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  </a:t>
            </a:r>
            <a:r>
              <a:rPr lang="en-US" dirty="0" err="1"/>
              <a:t>PCIe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  AMR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   CNR </a:t>
            </a:r>
          </a:p>
          <a:p>
            <a:pPr algn="just"/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/>
              <a:t>tipova</a:t>
            </a:r>
            <a:r>
              <a:rPr lang="en-US" dirty="0"/>
              <a:t> </a:t>
            </a:r>
            <a:r>
              <a:rPr lang="en-US" b="1" i="1" dirty="0"/>
              <a:t>se </a:t>
            </a:r>
            <a:r>
              <a:rPr lang="en-US" b="1" i="1" dirty="0" err="1"/>
              <a:t>razlikuje</a:t>
            </a:r>
            <a:r>
              <a:rPr lang="en-US" b="1" i="1" dirty="0"/>
              <a:t> </a:t>
            </a:r>
            <a:r>
              <a:rPr lang="en-US" b="1" i="1" dirty="0" err="1"/>
              <a:t>po</a:t>
            </a:r>
            <a:r>
              <a:rPr lang="en-US" b="1" i="1" dirty="0"/>
              <a:t> </a:t>
            </a:r>
            <a:r>
              <a:rPr lang="en-US" b="1" i="1" dirty="0" err="1"/>
              <a:t>izgledu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funkciji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nastavku</a:t>
            </a:r>
            <a:r>
              <a:rPr lang="en-US" dirty="0" smtClean="0"/>
              <a:t> </a:t>
            </a:r>
            <a:r>
              <a:rPr lang="en-US" dirty="0" err="1" smtClean="0"/>
              <a:t>cemo</a:t>
            </a:r>
            <a:r>
              <a:rPr lang="en-US" dirty="0" smtClean="0"/>
              <a:t> </a:t>
            </a:r>
            <a:r>
              <a:rPr lang="en-US" dirty="0" err="1" smtClean="0"/>
              <a:t>vidjeti</a:t>
            </a:r>
            <a:r>
              <a:rPr lang="en-US" dirty="0" smtClean="0"/>
              <a:t> </a:t>
            </a:r>
            <a:r>
              <a:rPr lang="en-US" dirty="0" err="1"/>
              <a:t>kako</a:t>
            </a:r>
            <a:r>
              <a:rPr lang="en-US" dirty="0"/>
              <a:t> da </a:t>
            </a:r>
            <a:r>
              <a:rPr lang="en-US" dirty="0" err="1"/>
              <a:t>vizuelno</a:t>
            </a:r>
            <a:r>
              <a:rPr lang="en-US" dirty="0"/>
              <a:t> </a:t>
            </a:r>
            <a:r>
              <a:rPr lang="en-US" dirty="0" err="1"/>
              <a:t>prepoznate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slotove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9086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1336" y="478894"/>
            <a:ext cx="91258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ISA </a:t>
            </a:r>
            <a:r>
              <a:rPr lang="en-US" b="1" dirty="0"/>
              <a:t>slot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proširenje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 </a:t>
            </a:r>
            <a:r>
              <a:rPr lang="en-US" dirty="0" smtClean="0"/>
              <a:t>ISA </a:t>
            </a:r>
            <a:r>
              <a:rPr lang="en-US" dirty="0"/>
              <a:t>(Industry Standard </a:t>
            </a:r>
            <a:r>
              <a:rPr lang="en-US" dirty="0" smtClean="0"/>
              <a:t>Architecture)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prepoznatljivi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b="1" i="1" dirty="0" err="1"/>
              <a:t>obično</a:t>
            </a:r>
            <a:r>
              <a:rPr lang="en-US" b="1" i="1" dirty="0"/>
              <a:t> </a:t>
            </a:r>
            <a:r>
              <a:rPr lang="en-US" b="1" i="1" dirty="0" err="1"/>
              <a:t>crne</a:t>
            </a:r>
            <a:r>
              <a:rPr lang="en-US" b="1" i="1" dirty="0"/>
              <a:t> </a:t>
            </a:r>
            <a:r>
              <a:rPr lang="en-US" b="1" i="1" dirty="0" err="1"/>
              <a:t>boje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sastoje</a:t>
            </a:r>
            <a:r>
              <a:rPr lang="en-US" b="1" i="1" dirty="0"/>
              <a:t> se </a:t>
            </a:r>
            <a:r>
              <a:rPr lang="en-US" b="1" i="1" dirty="0" err="1"/>
              <a:t>iz</a:t>
            </a:r>
            <a:r>
              <a:rPr lang="en-US" b="1" i="1" dirty="0"/>
              <a:t> </a:t>
            </a:r>
            <a:r>
              <a:rPr lang="en-US" b="1" i="1" dirty="0" err="1"/>
              <a:t>dva</a:t>
            </a:r>
            <a:r>
              <a:rPr lang="en-US" b="1" i="1" dirty="0"/>
              <a:t> </a:t>
            </a:r>
            <a:r>
              <a:rPr lang="en-US" b="1" i="1" dirty="0" err="1" smtClean="0"/>
              <a:t>dijela</a:t>
            </a:r>
            <a:r>
              <a:rPr lang="en-US" b="1" i="1" dirty="0"/>
              <a:t>: </a:t>
            </a:r>
            <a:r>
              <a:rPr lang="en-US" b="1" i="1" dirty="0" err="1"/>
              <a:t>jednog</a:t>
            </a:r>
            <a:r>
              <a:rPr lang="en-US" b="1" i="1" dirty="0"/>
              <a:t> </a:t>
            </a:r>
            <a:r>
              <a:rPr lang="en-US" b="1" i="1" dirty="0" err="1"/>
              <a:t>kraćeg</a:t>
            </a:r>
            <a:r>
              <a:rPr lang="en-US" b="1" i="1" dirty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jednog</a:t>
            </a:r>
            <a:r>
              <a:rPr lang="en-US" b="1" i="1" dirty="0"/>
              <a:t> </a:t>
            </a:r>
            <a:r>
              <a:rPr lang="en-US" b="1" i="1" dirty="0" err="1"/>
              <a:t>dužeg</a:t>
            </a:r>
            <a:r>
              <a:rPr lang="en-US" dirty="0"/>
              <a:t>. </a:t>
            </a:r>
            <a:r>
              <a:rPr lang="en-US" dirty="0" err="1"/>
              <a:t>Kompjuteri</a:t>
            </a:r>
            <a:r>
              <a:rPr lang="en-US" dirty="0"/>
              <a:t> </a:t>
            </a:r>
            <a:r>
              <a:rPr lang="en-US" dirty="0" err="1"/>
              <a:t>proizvedeni</a:t>
            </a:r>
            <a:r>
              <a:rPr lang="en-US" dirty="0"/>
              <a:t> </a:t>
            </a:r>
            <a:r>
              <a:rPr lang="en-US" dirty="0" err="1"/>
              <a:t>posle</a:t>
            </a:r>
            <a:r>
              <a:rPr lang="en-US" dirty="0"/>
              <a:t> 1997.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sadrže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ISA </a:t>
            </a:r>
            <a:r>
              <a:rPr lang="en-US" dirty="0" err="1"/>
              <a:t>slotova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kompatibilnosti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starijim</a:t>
            </a:r>
            <a:r>
              <a:rPr lang="en-US" dirty="0"/>
              <a:t> </a:t>
            </a:r>
            <a:r>
              <a:rPr lang="en-US" dirty="0" err="1"/>
              <a:t>karticama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r>
              <a:rPr lang="en-US" dirty="0"/>
              <a:t> (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najvećoj</a:t>
            </a:r>
            <a:r>
              <a:rPr lang="en-US" dirty="0"/>
              <a:t> </a:t>
            </a:r>
            <a:r>
              <a:rPr lang="en-US" dirty="0" err="1" smtClean="0"/>
              <a:t>mjeri</a:t>
            </a:r>
            <a:r>
              <a:rPr lang="en-US" dirty="0" smtClean="0"/>
              <a:t> </a:t>
            </a:r>
            <a:r>
              <a:rPr lang="en-US" dirty="0" err="1" smtClean="0"/>
              <a:t>zamijenili</a:t>
            </a:r>
            <a:r>
              <a:rPr lang="en-US" dirty="0" smtClean="0"/>
              <a:t> </a:t>
            </a:r>
            <a:r>
              <a:rPr lang="en-US" dirty="0"/>
              <a:t>PCI </a:t>
            </a:r>
            <a:r>
              <a:rPr lang="en-US" dirty="0" err="1"/>
              <a:t>slotovi</a:t>
            </a:r>
            <a:r>
              <a:rPr lang="en-US" dirty="0"/>
              <a:t>). </a:t>
            </a:r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en-US" dirty="0" err="1"/>
              <a:t>prikazuje</a:t>
            </a:r>
            <a:r>
              <a:rPr lang="en-US" dirty="0"/>
              <a:t> </a:t>
            </a:r>
            <a:r>
              <a:rPr lang="en-US" dirty="0" err="1"/>
              <a:t>izgled</a:t>
            </a:r>
            <a:r>
              <a:rPr lang="en-US" dirty="0"/>
              <a:t> ISA </a:t>
            </a:r>
            <a:r>
              <a:rPr lang="en-US" dirty="0" err="1"/>
              <a:t>slotova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901" y="2211126"/>
            <a:ext cx="5038869" cy="443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257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4042" y="362131"/>
            <a:ext cx="933051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PCI </a:t>
            </a:r>
            <a:r>
              <a:rPr lang="en-US" b="1" dirty="0" err="1"/>
              <a:t>slotovi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proširenje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  </a:t>
            </a:r>
            <a:br>
              <a:rPr lang="en-US" dirty="0"/>
            </a:br>
            <a:r>
              <a:rPr lang="en-US" dirty="0"/>
              <a:t>U </a:t>
            </a:r>
            <a:r>
              <a:rPr lang="en-US" dirty="0" err="1"/>
              <a:t>današnje</a:t>
            </a:r>
            <a:r>
              <a:rPr lang="en-US" dirty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kompjutera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b="1" i="1" dirty="0"/>
              <a:t>PCI (Peripheral Component Interconnect)</a:t>
            </a:r>
            <a:r>
              <a:rPr lang="en-US" dirty="0"/>
              <a:t> </a:t>
            </a:r>
            <a:r>
              <a:rPr lang="en-US" dirty="0" err="1"/>
              <a:t>slotove</a:t>
            </a:r>
            <a:r>
              <a:rPr lang="en-US" dirty="0"/>
              <a:t>.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prepoznatljivi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b="1" i="1" dirty="0" err="1"/>
              <a:t>kratki</a:t>
            </a:r>
            <a:r>
              <a:rPr lang="en-US" b="1" i="1" dirty="0"/>
              <a:t> (</a:t>
            </a:r>
            <a:r>
              <a:rPr lang="en-US" b="1" i="1" dirty="0" err="1"/>
              <a:t>oko</a:t>
            </a:r>
            <a:r>
              <a:rPr lang="en-US" b="1" i="1" dirty="0"/>
              <a:t> 7.5 cm)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uglavnom</a:t>
            </a:r>
            <a:r>
              <a:rPr lang="en-US" b="1" i="1" dirty="0"/>
              <a:t> </a:t>
            </a:r>
            <a:r>
              <a:rPr lang="en-US" b="1" i="1" dirty="0" err="1" smtClean="0"/>
              <a:t>bijele</a:t>
            </a:r>
            <a:r>
              <a:rPr lang="en-US" b="1" i="1" dirty="0" smtClean="0"/>
              <a:t> </a:t>
            </a:r>
            <a:r>
              <a:rPr lang="en-US" b="1" i="1" dirty="0" err="1"/>
              <a:t>boje</a:t>
            </a:r>
            <a:r>
              <a:rPr lang="en-US" dirty="0"/>
              <a:t>. PCI </a:t>
            </a:r>
            <a:r>
              <a:rPr lang="en-US" dirty="0" err="1"/>
              <a:t>slotovi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naći</a:t>
            </a:r>
            <a:r>
              <a:rPr lang="en-US" dirty="0"/>
              <a:t> </a:t>
            </a:r>
            <a:r>
              <a:rPr lang="en-US" dirty="0" err="1"/>
              <a:t>skoro</a:t>
            </a:r>
            <a:r>
              <a:rPr lang="en-US" dirty="0"/>
              <a:t> u </a:t>
            </a:r>
            <a:r>
              <a:rPr lang="en-US" dirty="0" err="1"/>
              <a:t>svakom</a:t>
            </a:r>
            <a:r>
              <a:rPr lang="en-US" dirty="0"/>
              <a:t> </a:t>
            </a:r>
            <a:r>
              <a:rPr lang="en-US" dirty="0" err="1"/>
              <a:t>računaru</a:t>
            </a:r>
            <a:r>
              <a:rPr lang="en-US" dirty="0"/>
              <a:t> </a:t>
            </a:r>
            <a:r>
              <a:rPr lang="en-US" dirty="0" err="1"/>
              <a:t>procesora</a:t>
            </a:r>
            <a:r>
              <a:rPr lang="en-US" dirty="0"/>
              <a:t> Pentium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jače</a:t>
            </a:r>
            <a:r>
              <a:rPr lang="en-US" dirty="0"/>
              <a:t>. </a:t>
            </a:r>
            <a:r>
              <a:rPr lang="en-US" dirty="0" err="1"/>
              <a:t>Slika</a:t>
            </a:r>
            <a:r>
              <a:rPr lang="en-US" dirty="0"/>
              <a:t>  </a:t>
            </a:r>
            <a:r>
              <a:rPr lang="en-US" dirty="0" err="1" smtClean="0"/>
              <a:t>prikazuje</a:t>
            </a:r>
            <a:r>
              <a:rPr lang="en-US" dirty="0" smtClean="0"/>
              <a:t>  </a:t>
            </a:r>
            <a:r>
              <a:rPr lang="en-US" dirty="0" err="1"/>
              <a:t>nekoliko</a:t>
            </a:r>
            <a:r>
              <a:rPr lang="en-US" dirty="0"/>
              <a:t> PCI </a:t>
            </a:r>
            <a:r>
              <a:rPr lang="en-US" dirty="0" err="1"/>
              <a:t>slotova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proširenje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850" y="2504079"/>
            <a:ext cx="43180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3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6747" y="258508"/>
            <a:ext cx="91667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AGP </a:t>
            </a:r>
            <a:r>
              <a:rPr lang="en-US" b="1" dirty="0" err="1"/>
              <a:t>slotovi</a:t>
            </a:r>
            <a:r>
              <a:rPr lang="en-US" b="1" dirty="0"/>
              <a:t> </a:t>
            </a:r>
            <a:r>
              <a:rPr lang="en-US" b="1" dirty="0" err="1"/>
              <a:t>za</a:t>
            </a:r>
            <a:r>
              <a:rPr lang="en-US" b="1" dirty="0"/>
              <a:t> </a:t>
            </a:r>
            <a:r>
              <a:rPr lang="en-US" b="1" dirty="0" err="1"/>
              <a:t>proširenje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  </a:t>
            </a:r>
            <a:br>
              <a:rPr lang="en-US" dirty="0"/>
            </a:br>
            <a:r>
              <a:rPr lang="en-US" b="1" i="1" dirty="0"/>
              <a:t>AGP (Accelerated Graphics Port) </a:t>
            </a:r>
            <a:r>
              <a:rPr lang="en-US" dirty="0" err="1"/>
              <a:t>slotovi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popularni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primjenu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b="1" i="1" dirty="0" err="1" smtClean="0"/>
              <a:t>grafickim</a:t>
            </a:r>
            <a:r>
              <a:rPr lang="en-US" b="1" i="1" dirty="0" smtClean="0"/>
              <a:t>  </a:t>
            </a:r>
            <a:r>
              <a:rPr lang="en-US" b="1" i="1" dirty="0" err="1"/>
              <a:t>karticama</a:t>
            </a:r>
            <a:r>
              <a:rPr lang="en-US" dirty="0"/>
              <a:t>. </a:t>
            </a:r>
            <a:r>
              <a:rPr lang="en-US" dirty="0" err="1"/>
              <a:t>Nekada</a:t>
            </a:r>
            <a:r>
              <a:rPr lang="en-US" dirty="0"/>
              <a:t>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 smtClean="0"/>
              <a:t>htjeli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koristite</a:t>
            </a:r>
            <a:r>
              <a:rPr lang="en-US" dirty="0"/>
              <a:t> 3D </a:t>
            </a:r>
            <a:r>
              <a:rPr lang="en-US" dirty="0" err="1"/>
              <a:t>grafičku</a:t>
            </a:r>
            <a:r>
              <a:rPr lang="en-US" dirty="0"/>
              <a:t> video </a:t>
            </a:r>
            <a:r>
              <a:rPr lang="en-US" dirty="0" err="1"/>
              <a:t>karticu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, </a:t>
            </a:r>
            <a:r>
              <a:rPr lang="en-US" dirty="0" err="1"/>
              <a:t>morali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da je </a:t>
            </a:r>
            <a:r>
              <a:rPr lang="en-US" dirty="0" err="1"/>
              <a:t>montirate</a:t>
            </a:r>
            <a:r>
              <a:rPr lang="en-US" dirty="0"/>
              <a:t> u </a:t>
            </a:r>
            <a:r>
              <a:rPr lang="en-US" dirty="0" err="1"/>
              <a:t>postojeći</a:t>
            </a:r>
            <a:r>
              <a:rPr lang="en-US" dirty="0"/>
              <a:t> PCI </a:t>
            </a:r>
            <a:r>
              <a:rPr lang="en-US" dirty="0" err="1"/>
              <a:t>ili</a:t>
            </a:r>
            <a:r>
              <a:rPr lang="en-US" dirty="0"/>
              <a:t> ISA slot. </a:t>
            </a:r>
            <a:endParaRPr lang="en-US" dirty="0" smtClean="0"/>
          </a:p>
          <a:p>
            <a:r>
              <a:rPr lang="en-US" dirty="0" smtClean="0"/>
              <a:t>AGP </a:t>
            </a:r>
            <a:r>
              <a:rPr lang="en-US" dirty="0" err="1"/>
              <a:t>slotovi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dizajnirani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grafike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PC-</a:t>
            </a:r>
            <a:r>
              <a:rPr lang="en-US" dirty="0" err="1"/>
              <a:t>ja</a:t>
            </a:r>
            <a:r>
              <a:rPr lang="en-US" dirty="0"/>
              <a:t>.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b="1" i="1" dirty="0" err="1"/>
              <a:t>lako</a:t>
            </a:r>
            <a:r>
              <a:rPr lang="en-US" b="1" i="1" dirty="0"/>
              <a:t> </a:t>
            </a:r>
            <a:r>
              <a:rPr lang="en-US" b="1" i="1" dirty="0" err="1"/>
              <a:t>prepoznatljivi</a:t>
            </a:r>
            <a:r>
              <a:rPr lang="en-US" b="1" i="1" dirty="0"/>
              <a:t> </a:t>
            </a:r>
            <a:r>
              <a:rPr lang="en-US" b="1" i="1" dirty="0" err="1"/>
              <a:t>jer</a:t>
            </a:r>
            <a:r>
              <a:rPr lang="en-US" b="1" i="1" dirty="0"/>
              <a:t> </a:t>
            </a:r>
            <a:r>
              <a:rPr lang="en-US" b="1" i="1" dirty="0" err="1"/>
              <a:t>su</a:t>
            </a:r>
            <a:r>
              <a:rPr lang="en-US" b="1" i="1" dirty="0"/>
              <a:t> </a:t>
            </a:r>
            <a:r>
              <a:rPr lang="en-US" b="1" i="1" dirty="0" err="1"/>
              <a:t>uglavnom</a:t>
            </a:r>
            <a:r>
              <a:rPr lang="en-US" b="1" i="1" dirty="0"/>
              <a:t> </a:t>
            </a:r>
            <a:r>
              <a:rPr lang="en-US" b="1" i="1" dirty="0" err="1"/>
              <a:t>braon</a:t>
            </a:r>
            <a:r>
              <a:rPr lang="en-US" b="1" i="1" dirty="0"/>
              <a:t> </a:t>
            </a:r>
            <a:r>
              <a:rPr lang="en-US" b="1" i="1" dirty="0" err="1" smtClean="0"/>
              <a:t>ili</a:t>
            </a:r>
            <a:r>
              <a:rPr lang="en-US" b="1" i="1" dirty="0" smtClean="0"/>
              <a:t> </a:t>
            </a:r>
            <a:r>
              <a:rPr lang="en-US" b="1" i="1" dirty="0" err="1" smtClean="0"/>
              <a:t>zelene</a:t>
            </a:r>
            <a:r>
              <a:rPr lang="en-US" b="1" i="1" dirty="0" smtClean="0"/>
              <a:t> </a:t>
            </a:r>
            <a:r>
              <a:rPr lang="en-US" b="1" i="1" dirty="0" err="1" smtClean="0"/>
              <a:t>boje</a:t>
            </a:r>
            <a:r>
              <a:rPr lang="en-US" b="1" i="1" dirty="0" smtClean="0"/>
              <a:t> </a:t>
            </a:r>
            <a:r>
              <a:rPr lang="en-US" b="1" i="1" dirty="0" err="1"/>
              <a:t>i</a:t>
            </a:r>
            <a:r>
              <a:rPr lang="en-US" b="1" i="1" dirty="0"/>
              <a:t> </a:t>
            </a:r>
            <a:r>
              <a:rPr lang="en-US" b="1" i="1" dirty="0" err="1"/>
              <a:t>nalaze</a:t>
            </a:r>
            <a:r>
              <a:rPr lang="en-US" b="1" i="1" dirty="0"/>
              <a:t> se </a:t>
            </a:r>
            <a:r>
              <a:rPr lang="en-US" b="1" i="1" dirty="0" err="1"/>
              <a:t>tik</a:t>
            </a:r>
            <a:r>
              <a:rPr lang="en-US" b="1" i="1" dirty="0"/>
              <a:t> </a:t>
            </a:r>
            <a:r>
              <a:rPr lang="en-US" b="1" i="1" dirty="0" err="1"/>
              <a:t>uz</a:t>
            </a:r>
            <a:r>
              <a:rPr lang="en-US" b="1" i="1" dirty="0"/>
              <a:t> PCI </a:t>
            </a:r>
            <a:r>
              <a:rPr lang="en-US" b="1" i="1" dirty="0" err="1"/>
              <a:t>slotove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matičnoj</a:t>
            </a:r>
            <a:r>
              <a:rPr lang="en-US" dirty="0"/>
              <a:t> </a:t>
            </a:r>
            <a:r>
              <a:rPr lang="en-US" dirty="0" err="1"/>
              <a:t>ploči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PCI </a:t>
            </a:r>
            <a:r>
              <a:rPr lang="en-US" dirty="0" err="1"/>
              <a:t>slotova</a:t>
            </a:r>
            <a:r>
              <a:rPr lang="en-US" dirty="0"/>
              <a:t>. </a:t>
            </a:r>
            <a:r>
              <a:rPr lang="en-US" dirty="0" err="1" smtClean="0"/>
              <a:t>Slika</a:t>
            </a:r>
            <a:r>
              <a:rPr lang="en-US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 je </a:t>
            </a:r>
            <a:r>
              <a:rPr lang="en-US" dirty="0" err="1"/>
              <a:t>prikaz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AGP </a:t>
            </a:r>
            <a:r>
              <a:rPr lang="en-US" dirty="0" err="1"/>
              <a:t>slota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PCI slot </a:t>
            </a:r>
            <a:r>
              <a:rPr lang="en-US" dirty="0" err="1"/>
              <a:t>poređenja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. </a:t>
            </a:r>
            <a:r>
              <a:rPr lang="en-US" dirty="0" err="1"/>
              <a:t>Obratite</a:t>
            </a:r>
            <a:r>
              <a:rPr lang="en-US" dirty="0"/>
              <a:t> </a:t>
            </a:r>
            <a:r>
              <a:rPr lang="en-US" dirty="0" err="1"/>
              <a:t>pažnju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40" y="3016156"/>
            <a:ext cx="4541767" cy="356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52864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84</TotalTime>
  <Words>813</Words>
  <Application>Microsoft Office PowerPoint</Application>
  <PresentationFormat>Widescreen</PresentationFormat>
  <Paragraphs>86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Wisp</vt:lpstr>
      <vt:lpstr>SLOTOVI I KONEKTORI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Radovan M</dc:creator>
  <cp:lastModifiedBy>Radovan M</cp:lastModifiedBy>
  <cp:revision>44</cp:revision>
  <dcterms:created xsi:type="dcterms:W3CDTF">2020-03-18T10:30:38Z</dcterms:created>
  <dcterms:modified xsi:type="dcterms:W3CDTF">2020-03-18T11:54:40Z</dcterms:modified>
</cp:coreProperties>
</file>