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7" r:id="rId5"/>
    <p:sldId id="278" r:id="rId6"/>
    <p:sldId id="282" r:id="rId7"/>
    <p:sldId id="279" r:id="rId8"/>
    <p:sldId id="280" r:id="rId9"/>
    <p:sldId id="281" r:id="rId10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414" y="2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5203" y="1352804"/>
            <a:ext cx="7047992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309876" y="4364227"/>
            <a:ext cx="5438647" cy="1581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8012" y="666241"/>
            <a:ext cx="6802374" cy="1245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874" y="2456914"/>
            <a:ext cx="8017509" cy="4406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1752600" y="2971800"/>
            <a:ext cx="6529324" cy="84253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795" marR="5080" indent="-1905" algn="ctr">
              <a:lnSpc>
                <a:spcPct val="100099"/>
              </a:lnSpc>
              <a:spcBef>
                <a:spcPts val="90"/>
              </a:spcBef>
            </a:pPr>
            <a:r>
              <a:rPr lang="en-US" sz="5400" b="1" i="1" u="sng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RT</a:t>
            </a:r>
            <a:r>
              <a:rPr lang="sr-Latn-ME" sz="5400" b="1" i="1" u="sng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S</a:t>
            </a:r>
            <a:r>
              <a:rPr lang="en-US" sz="5400" b="1" i="1" u="sng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P protokol</a:t>
            </a:r>
            <a:endParaRPr sz="5400" b="1" i="1" u="sng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Heiti Std R" pitchFamily="34" charset="-128"/>
              <a:ea typeface="Adobe Heiti Std R" pitchFamily="34" charset="-128"/>
            </a:endParaRPr>
          </a:p>
        </p:txBody>
      </p:sp>
      <p:sp>
        <p:nvSpPr>
          <p:cNvPr id="4" name="Subtitle 2"/>
          <p:cNvSpPr>
            <a:spLocks noGrp="1"/>
          </p:cNvSpPr>
          <p:nvPr/>
        </p:nvSpPr>
        <p:spPr>
          <a:xfrm>
            <a:off x="2209800" y="6172200"/>
            <a:ext cx="6400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r-Latn-ME" dirty="0" smtClean="0"/>
          </a:p>
          <a:p>
            <a:pPr algn="r"/>
            <a:r>
              <a:rPr lang="sr-Latn-ME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3400" y="1676400"/>
            <a:ext cx="9140728" cy="3468257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Latn-ME" sz="2000" smtClean="0"/>
              <a:t>Ovaj protokol </a:t>
            </a:r>
            <a:r>
              <a:rPr lang="sr-Latn-ME" sz="2000"/>
              <a:t>d</a:t>
            </a:r>
            <a:r>
              <a:rPr lang="en-US" sz="2000" smtClean="0"/>
              <a:t>jeluje </a:t>
            </a:r>
            <a:r>
              <a:rPr lang="en-US" sz="2000"/>
              <a:t>na aplikacijskom sloju </a:t>
            </a:r>
            <a:r>
              <a:rPr lang="en-US" sz="2000" smtClean="0"/>
              <a:t>protokola</a:t>
            </a:r>
            <a:r>
              <a:rPr lang="sr-Latn-ME" sz="2000" smtClean="0"/>
              <a:t> i služi</a:t>
            </a:r>
            <a:r>
              <a:rPr lang="en-US" sz="2000" smtClean="0"/>
              <a:t> </a:t>
            </a:r>
            <a:r>
              <a:rPr lang="en-US" sz="2000"/>
              <a:t>za kontrolu nad dostavom podataka u realnom vremenu</a:t>
            </a:r>
            <a:r>
              <a:rPr lang="en-US" sz="2000" smtClean="0"/>
              <a:t>.</a:t>
            </a:r>
            <a:endParaRPr lang="sr-Latn-ME" sz="2000" smtClean="0"/>
          </a:p>
          <a:p>
            <a:pPr algn="just"/>
            <a:r>
              <a:rPr lang="en-US" sz="2000" smtClean="0"/>
              <a:t> </a:t>
            </a:r>
            <a:endParaRPr lang="sr-Latn-ME" sz="200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/>
              <a:t>RTSP </a:t>
            </a:r>
            <a:r>
              <a:rPr lang="en-US" sz="2000"/>
              <a:t>omogućava </a:t>
            </a:r>
            <a:r>
              <a:rPr lang="en-US" sz="2000" smtClean="0"/>
              <a:t>prošir</a:t>
            </a:r>
            <a:r>
              <a:rPr lang="sr-Latn-ME" sz="2000" smtClean="0"/>
              <a:t>eni</a:t>
            </a:r>
            <a:r>
              <a:rPr lang="en-US" sz="2000" smtClean="0"/>
              <a:t> okvir</a:t>
            </a:r>
            <a:r>
              <a:rPr lang="sr-Latn-ME" sz="2000" smtClean="0"/>
              <a:t> </a:t>
            </a:r>
            <a:r>
              <a:rPr lang="en-US" sz="2000" smtClean="0"/>
              <a:t>kako </a:t>
            </a:r>
            <a:r>
              <a:rPr lang="en-US" sz="2000"/>
              <a:t>bi omogućio kontrolu dostave podataka na zahtjev u realnom vremenu, kao što su audio i video. </a:t>
            </a:r>
            <a:endParaRPr lang="sr-Latn-ME" sz="2000" smtClean="0"/>
          </a:p>
          <a:p>
            <a:pPr algn="just"/>
            <a:endParaRPr lang="sr-Latn-ME" sz="200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/>
              <a:t>Izvori </a:t>
            </a:r>
            <a:r>
              <a:rPr lang="en-US" sz="2000"/>
              <a:t>podataka mogu biti i živi izvori i pohranjeni isje</a:t>
            </a:r>
            <a:r>
              <a:rPr lang="sr-Latn-ME" sz="2000"/>
              <a:t>č</a:t>
            </a:r>
            <a:r>
              <a:rPr lang="en-US" sz="2000"/>
              <a:t>ci podataka. </a:t>
            </a:r>
            <a:endParaRPr lang="sr-Latn-ME" sz="2000" smtClean="0"/>
          </a:p>
          <a:p>
            <a:pPr algn="just"/>
            <a:endParaRPr lang="sr-Latn-ME" sz="200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/>
              <a:t>Ovaj</a:t>
            </a:r>
            <a:r>
              <a:rPr lang="sr-Latn-ME" sz="2000" smtClean="0"/>
              <a:t> </a:t>
            </a:r>
            <a:r>
              <a:rPr lang="en-US" sz="2000" smtClean="0"/>
              <a:t>protokol </a:t>
            </a:r>
            <a:r>
              <a:rPr lang="en-US" sz="2000"/>
              <a:t>je namijenjen za kontrolu isporuke sesija s više podataka, osigurava </a:t>
            </a:r>
            <a:r>
              <a:rPr lang="en-US" sz="2000" smtClean="0"/>
              <a:t>uslove</a:t>
            </a:r>
            <a:r>
              <a:rPr lang="en-US" sz="2000"/>
              <a:t> za odabir kanala isporuke, kao što su UDP i TCP i osigurava </a:t>
            </a:r>
            <a:r>
              <a:rPr lang="en-US" sz="2000" smtClean="0"/>
              <a:t>uslove </a:t>
            </a:r>
            <a:r>
              <a:rPr lang="en-US" sz="2000"/>
              <a:t>za odabir </a:t>
            </a:r>
            <a:r>
              <a:rPr lang="en-US" sz="2000" smtClean="0"/>
              <a:t>isporuke</a:t>
            </a:r>
            <a:r>
              <a:rPr lang="sr-Latn-ME" sz="2000" smtClean="0"/>
              <a:t> </a:t>
            </a:r>
            <a:r>
              <a:rPr lang="en-US" sz="2000" smtClean="0"/>
              <a:t>mehanizmu </a:t>
            </a:r>
            <a:r>
              <a:rPr lang="en-US" sz="2000"/>
              <a:t>baze na RTP.</a:t>
            </a:r>
            <a:endParaRPr sz="2000"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33400" y="2971800"/>
            <a:ext cx="9140728" cy="2852704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/>
              <a:t>Slijed podataka pod kontrolom </a:t>
            </a:r>
            <a:r>
              <a:rPr lang="en-US" sz="2000" smtClean="0"/>
              <a:t>RTSP</a:t>
            </a:r>
            <a:r>
              <a:rPr lang="sr-Latn-ME" sz="2000" smtClean="0"/>
              <a:t>-a</a:t>
            </a:r>
            <a:r>
              <a:rPr lang="en-US" sz="2000" smtClean="0"/>
              <a:t> </a:t>
            </a:r>
            <a:r>
              <a:rPr lang="en-US" sz="2000"/>
              <a:t>može koristiti RTP, ali rad </a:t>
            </a:r>
            <a:r>
              <a:rPr lang="en-US" sz="2000" smtClean="0"/>
              <a:t>RTSP</a:t>
            </a:r>
            <a:r>
              <a:rPr lang="sr-Latn-ME" sz="2000" smtClean="0"/>
              <a:t>-a</a:t>
            </a:r>
            <a:r>
              <a:rPr lang="en-US" sz="2000" smtClean="0"/>
              <a:t> </a:t>
            </a:r>
            <a:r>
              <a:rPr lang="en-US" sz="2000"/>
              <a:t>ne </a:t>
            </a:r>
            <a:r>
              <a:rPr lang="sr-Latn-ME" sz="2000" smtClean="0"/>
              <a:t>zavisi</a:t>
            </a:r>
            <a:r>
              <a:rPr lang="en-US" sz="2000" smtClean="0"/>
              <a:t> o</a:t>
            </a:r>
            <a:r>
              <a:rPr lang="sr-Latn-ME" sz="2000" smtClean="0"/>
              <a:t>d </a:t>
            </a:r>
            <a:r>
              <a:rPr lang="en-US" sz="2000" smtClean="0"/>
              <a:t>transportno</a:t>
            </a:r>
            <a:r>
              <a:rPr lang="sr-Latn-ME" sz="2000" smtClean="0"/>
              <a:t>g</a:t>
            </a:r>
            <a:r>
              <a:rPr lang="en-US" sz="2000" smtClean="0"/>
              <a:t> mehanizm</a:t>
            </a:r>
            <a:r>
              <a:rPr lang="sr-Latn-ME" sz="2000" smtClean="0"/>
              <a:t>a</a:t>
            </a:r>
            <a:r>
              <a:rPr lang="en-US" sz="2000" smtClean="0"/>
              <a:t> </a:t>
            </a:r>
            <a:r>
              <a:rPr lang="en-US" sz="2000"/>
              <a:t>koji se </a:t>
            </a:r>
            <a:r>
              <a:rPr lang="en-US" sz="2000" smtClean="0"/>
              <a:t>ina</a:t>
            </a:r>
            <a:r>
              <a:rPr lang="sr-Latn-ME" sz="2000" smtClean="0"/>
              <a:t>č</a:t>
            </a:r>
            <a:r>
              <a:rPr lang="en-US" sz="2000" smtClean="0"/>
              <a:t>e </a:t>
            </a:r>
            <a:r>
              <a:rPr lang="en-US" sz="2000"/>
              <a:t>koristi za </a:t>
            </a:r>
            <a:r>
              <a:rPr lang="en-US" sz="2000" smtClean="0"/>
              <a:t>prenos </a:t>
            </a:r>
            <a:r>
              <a:rPr lang="en-US" sz="2000"/>
              <a:t>kontinuiranih sadržaja</a:t>
            </a:r>
            <a:r>
              <a:rPr lang="en-US" sz="2000" smtClean="0"/>
              <a:t>.</a:t>
            </a:r>
            <a:endParaRPr lang="sr-Latn-ME" sz="200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sr-Latn-ME" sz="200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/>
              <a:t>RTSP uspostavlja i kontroliše stvarno-vremensku vezu između medijskih poslužitelja i klijenata. Medijski </a:t>
            </a:r>
            <a:r>
              <a:rPr lang="en-US" sz="2000" smtClean="0"/>
              <a:t>poslužitelj </a:t>
            </a:r>
            <a:r>
              <a:rPr lang="en-US" sz="2000"/>
              <a:t>pruža usluge </a:t>
            </a:r>
            <a:r>
              <a:rPr lang="en-US" sz="2000" smtClean="0"/>
              <a:t>reprodukovanja </a:t>
            </a:r>
            <a:r>
              <a:rPr lang="en-US" sz="2000"/>
              <a:t>ili snimanja multimedijskih podataka dok klijent traži od poslužitelja kontinuiran tok podataka koje će </a:t>
            </a:r>
            <a:r>
              <a:rPr lang="en-US" sz="2000" smtClean="0"/>
              <a:t>primati.</a:t>
            </a:r>
            <a:endParaRPr lang="sr-Latn-ME" sz="2000" smtClean="0"/>
          </a:p>
          <a:p>
            <a:pPr algn="just"/>
            <a:endParaRPr lang="sr-Latn-ME" sz="2000" smtClean="0"/>
          </a:p>
          <a:p>
            <a:pPr algn="just"/>
            <a:endParaRPr lang="sr-Latn-ME" sz="2000" smtClean="0"/>
          </a:p>
        </p:txBody>
      </p:sp>
    </p:spTree>
    <p:extLst>
      <p:ext uri="{BB962C8B-B14F-4D97-AF65-F5344CB8AC3E}">
        <p14:creationId xmlns:p14="http://schemas.microsoft.com/office/powerpoint/2010/main" val="2476937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33400" y="2057400"/>
            <a:ext cx="9140728" cy="408381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/>
              <a:t>RTSP pokušava omogućiti iste usluge za tok audio i video podataka kao što ih HTTP pruža za tekst i grafiku. Namjerno je dizajniran da ima sličnu sintaksu i funkcije kao HTTP da mu se mogu dodati neki HTTP-ovi mehanizmi.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endParaRPr lang="sr-Latn-ME" sz="2000" smtClean="0"/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endParaRPr lang="sr-Latn-ME" sz="2000"/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en-US" sz="2000" smtClean="0"/>
              <a:t>RTSP </a:t>
            </a:r>
            <a:r>
              <a:rPr lang="en-US" sz="2000"/>
              <a:t>se razlikuje u nekoliko važnih </a:t>
            </a:r>
            <a:r>
              <a:rPr lang="en-US" sz="2000" smtClean="0"/>
              <a:t>aspekata</a:t>
            </a:r>
            <a:r>
              <a:rPr lang="sr-Latn-ME" sz="2000" smtClean="0"/>
              <a:t> od</a:t>
            </a:r>
            <a:r>
              <a:rPr lang="en-US" sz="2000" smtClean="0"/>
              <a:t> HTTP</a:t>
            </a:r>
            <a:r>
              <a:rPr lang="sr-Latn-ME" sz="2000" smtClean="0"/>
              <a:t>-a</a:t>
            </a:r>
            <a:r>
              <a:rPr lang="en-US" sz="2000" smtClean="0"/>
              <a:t>:</a:t>
            </a:r>
            <a:endParaRPr lang="sr-Latn-ME" sz="2000" smtClean="0"/>
          </a:p>
          <a:p>
            <a:pPr marL="800100" lvl="1" indent="-342900" algn="just" fontAlgn="base">
              <a:buFont typeface="Wingdings" panose="05000000000000000000" pitchFamily="2" charset="2"/>
              <a:buChar char="v"/>
            </a:pPr>
            <a:r>
              <a:rPr lang="en-US" sz="2000">
                <a:solidFill>
                  <a:srgbClr val="FF0000"/>
                </a:solidFill>
              </a:rPr>
              <a:t>RTSP uvodi niz novih metoda i ima </a:t>
            </a:r>
            <a:r>
              <a:rPr lang="en-US" sz="2000" smtClean="0">
                <a:solidFill>
                  <a:srgbClr val="FF0000"/>
                </a:solidFill>
              </a:rPr>
              <a:t>razli</a:t>
            </a:r>
            <a:r>
              <a:rPr lang="sr-Latn-ME" sz="2000" smtClean="0">
                <a:solidFill>
                  <a:srgbClr val="FF0000"/>
                </a:solidFill>
              </a:rPr>
              <a:t>č</a:t>
            </a:r>
            <a:r>
              <a:rPr lang="en-US" sz="2000" smtClean="0">
                <a:solidFill>
                  <a:srgbClr val="FF0000"/>
                </a:solidFill>
              </a:rPr>
              <a:t>ite </a:t>
            </a:r>
            <a:r>
              <a:rPr lang="en-US" sz="2000">
                <a:solidFill>
                  <a:srgbClr val="FF0000"/>
                </a:solidFill>
              </a:rPr>
              <a:t>identifikatore </a:t>
            </a:r>
            <a:r>
              <a:rPr lang="en-US" sz="2000" smtClean="0">
                <a:solidFill>
                  <a:srgbClr val="FF0000"/>
                </a:solidFill>
              </a:rPr>
              <a:t>protokola.</a:t>
            </a:r>
            <a:endParaRPr lang="sr-Latn-ME" sz="2000" smtClean="0">
              <a:solidFill>
                <a:srgbClr val="FF0000"/>
              </a:solidFill>
            </a:endParaRPr>
          </a:p>
          <a:p>
            <a:pPr marL="800100" lvl="1" indent="-342900" algn="just" fontAlgn="base">
              <a:buFont typeface="Wingdings" panose="05000000000000000000" pitchFamily="2" charset="2"/>
              <a:buChar char="v"/>
            </a:pPr>
            <a:r>
              <a:rPr lang="en-US" sz="2000" smtClean="0">
                <a:solidFill>
                  <a:srgbClr val="FF0000"/>
                </a:solidFill>
              </a:rPr>
              <a:t>Neki </a:t>
            </a:r>
            <a:r>
              <a:rPr lang="en-US" sz="2000">
                <a:solidFill>
                  <a:srgbClr val="FF0000"/>
                </a:solidFill>
              </a:rPr>
              <a:t>RTSP </a:t>
            </a:r>
            <a:r>
              <a:rPr lang="en-US" sz="2000" smtClean="0">
                <a:solidFill>
                  <a:srgbClr val="FF0000"/>
                </a:solidFill>
              </a:rPr>
              <a:t>poslužitelj </a:t>
            </a:r>
            <a:r>
              <a:rPr lang="en-US" sz="2000">
                <a:solidFill>
                  <a:srgbClr val="FF0000"/>
                </a:solidFill>
              </a:rPr>
              <a:t>treba održavati zadano stanje u gotovo svim </a:t>
            </a:r>
            <a:r>
              <a:rPr lang="en-US" sz="2000" smtClean="0">
                <a:solidFill>
                  <a:srgbClr val="FF0000"/>
                </a:solidFill>
              </a:rPr>
              <a:t>slu</a:t>
            </a:r>
            <a:r>
              <a:rPr lang="sr-Latn-ME" sz="2000" smtClean="0">
                <a:solidFill>
                  <a:srgbClr val="FF0000"/>
                </a:solidFill>
              </a:rPr>
              <a:t>č</a:t>
            </a:r>
            <a:r>
              <a:rPr lang="en-US" sz="2000" smtClean="0">
                <a:solidFill>
                  <a:srgbClr val="FF0000"/>
                </a:solidFill>
              </a:rPr>
              <a:t>ajevima</a:t>
            </a:r>
            <a:r>
              <a:rPr lang="en-US" sz="2000">
                <a:solidFill>
                  <a:srgbClr val="FF0000"/>
                </a:solidFill>
              </a:rPr>
              <a:t>, za razliku od </a:t>
            </a:r>
            <a:r>
              <a:rPr lang="en-US" sz="2000" smtClean="0">
                <a:solidFill>
                  <a:srgbClr val="FF0000"/>
                </a:solidFill>
              </a:rPr>
              <a:t>stanja</a:t>
            </a:r>
            <a:r>
              <a:rPr lang="sr-Latn-ME" sz="2000" smtClean="0">
                <a:solidFill>
                  <a:srgbClr val="FF0000"/>
                </a:solidFill>
              </a:rPr>
              <a:t> </a:t>
            </a:r>
            <a:r>
              <a:rPr lang="en-US" sz="2000" smtClean="0">
                <a:solidFill>
                  <a:srgbClr val="FF0000"/>
                </a:solidFill>
              </a:rPr>
              <a:t>HTTP-</a:t>
            </a:r>
            <a:r>
              <a:rPr lang="sr-Latn-ME" sz="2000" smtClean="0">
                <a:solidFill>
                  <a:srgbClr val="FF0000"/>
                </a:solidFill>
              </a:rPr>
              <a:t>ove</a:t>
            </a:r>
            <a:r>
              <a:rPr lang="en-US" sz="2000" smtClean="0">
                <a:solidFill>
                  <a:srgbClr val="FF0000"/>
                </a:solidFill>
              </a:rPr>
              <a:t> prirode.</a:t>
            </a:r>
            <a:endParaRPr lang="sr-Latn-ME" sz="2000">
              <a:solidFill>
                <a:srgbClr val="FF0000"/>
              </a:solidFill>
            </a:endParaRPr>
          </a:p>
          <a:p>
            <a:pPr marL="800100" lvl="1" indent="-342900" algn="just" fontAlgn="base">
              <a:buFont typeface="Wingdings" panose="05000000000000000000" pitchFamily="2" charset="2"/>
              <a:buChar char="v"/>
            </a:pPr>
            <a:r>
              <a:rPr lang="en-US" sz="2000" smtClean="0">
                <a:solidFill>
                  <a:srgbClr val="FF0000"/>
                </a:solidFill>
              </a:rPr>
              <a:t>HTTP </a:t>
            </a:r>
            <a:r>
              <a:rPr lang="en-US" sz="2000">
                <a:solidFill>
                  <a:srgbClr val="FF0000"/>
                </a:solidFill>
              </a:rPr>
              <a:t>je u osnovi asimetričan protokol gdje klijent šalje zahtjev, a </a:t>
            </a:r>
            <a:r>
              <a:rPr lang="en-US" sz="2000" smtClean="0">
                <a:solidFill>
                  <a:srgbClr val="FF0000"/>
                </a:solidFill>
              </a:rPr>
              <a:t>poslužitelj </a:t>
            </a:r>
            <a:r>
              <a:rPr lang="en-US" sz="2000">
                <a:solidFill>
                  <a:srgbClr val="FF0000"/>
                </a:solidFill>
              </a:rPr>
              <a:t>odgovara, dok kod RTSP-a i </a:t>
            </a:r>
            <a:r>
              <a:rPr lang="en-US" sz="2000" smtClean="0">
                <a:solidFill>
                  <a:srgbClr val="FF0000"/>
                </a:solidFill>
              </a:rPr>
              <a:t>poslužitelj </a:t>
            </a:r>
            <a:r>
              <a:rPr lang="en-US" sz="2000">
                <a:solidFill>
                  <a:srgbClr val="FF0000"/>
                </a:solidFill>
              </a:rPr>
              <a:t>i klijent mogu slati zahtjeve.</a:t>
            </a:r>
          </a:p>
          <a:p>
            <a:pPr marL="800100" lvl="1" indent="-342900" algn="just" fontAlgn="base">
              <a:buFont typeface="Wingdings" panose="05000000000000000000" pitchFamily="2" charset="2"/>
              <a:buChar char="v"/>
            </a:pPr>
            <a:r>
              <a:rPr lang="en-US" sz="2000" smtClean="0">
                <a:solidFill>
                  <a:srgbClr val="FF0000"/>
                </a:solidFill>
              </a:rPr>
              <a:t>Podaci </a:t>
            </a:r>
            <a:r>
              <a:rPr lang="en-US" sz="2000">
                <a:solidFill>
                  <a:srgbClr val="FF0000"/>
                </a:solidFill>
              </a:rPr>
              <a:t>izvan pojasa se prenose </a:t>
            </a:r>
            <a:r>
              <a:rPr lang="en-US" sz="2000" smtClean="0">
                <a:solidFill>
                  <a:srgbClr val="FF0000"/>
                </a:solidFill>
              </a:rPr>
              <a:t>druga</a:t>
            </a:r>
            <a:r>
              <a:rPr lang="sr-Latn-ME" sz="2000" smtClean="0">
                <a:solidFill>
                  <a:srgbClr val="FF0000"/>
                </a:solidFill>
              </a:rPr>
              <a:t>č</a:t>
            </a:r>
            <a:r>
              <a:rPr lang="en-US" sz="2000" smtClean="0">
                <a:solidFill>
                  <a:srgbClr val="FF0000"/>
                </a:solidFill>
              </a:rPr>
              <a:t>ijim protokolom</a:t>
            </a:r>
            <a:r>
              <a:rPr lang="sr-Latn-ME" sz="2000" smtClean="0">
                <a:solidFill>
                  <a:srgbClr val="FF0000"/>
                </a:solidFill>
              </a:rPr>
              <a:t>.</a:t>
            </a:r>
            <a:endParaRPr lang="en-US" sz="2000">
              <a:solidFill>
                <a:srgbClr val="FF0000"/>
              </a:solidFill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43222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33400" y="2057400"/>
            <a:ext cx="9140728" cy="3776034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/>
              <a:t>Pored pomenut</a:t>
            </a:r>
            <a:r>
              <a:rPr lang="sr-Latn-ME" sz="2000" smtClean="0"/>
              <a:t>ih</a:t>
            </a:r>
            <a:r>
              <a:rPr lang="en-US" sz="2000" smtClean="0"/>
              <a:t> </a:t>
            </a:r>
            <a:r>
              <a:rPr lang="en-US" sz="2000"/>
              <a:t>pruža i slijedeće usluge:</a:t>
            </a:r>
          </a:p>
          <a:p>
            <a:pPr algn="just"/>
            <a:r>
              <a:rPr lang="en-US" sz="2000"/>
              <a:t> </a:t>
            </a:r>
          </a:p>
          <a:p>
            <a:pPr marL="800100" lvl="1" indent="-342900" algn="just">
              <a:buFont typeface="Wingdings" panose="05000000000000000000" pitchFamily="2" charset="2"/>
              <a:buChar char="v"/>
            </a:pPr>
            <a:r>
              <a:rPr lang="en-US" sz="2000"/>
              <a:t>Dostavljanje podataka od </a:t>
            </a:r>
            <a:r>
              <a:rPr lang="en-US" sz="2000" smtClean="0"/>
              <a:t>poslužitelja. </a:t>
            </a:r>
            <a:r>
              <a:rPr lang="en-US" sz="2000"/>
              <a:t>Klijent može tražiti opis prezentacije i tražiti od </a:t>
            </a:r>
            <a:r>
              <a:rPr lang="en-US" sz="2000" smtClean="0"/>
              <a:t>poslužitelja </a:t>
            </a:r>
            <a:r>
              <a:rPr lang="en-US" sz="2000"/>
              <a:t>da uspostavi sjednicu i počne slati tražene </a:t>
            </a:r>
            <a:r>
              <a:rPr lang="en-US" sz="2000" smtClean="0"/>
              <a:t>podatke.</a:t>
            </a:r>
            <a:endParaRPr lang="sr-Latn-ME" sz="2000" smtClean="0"/>
          </a:p>
          <a:p>
            <a:pPr marL="800100" lvl="1" indent="-342900" algn="just">
              <a:buFont typeface="Wingdings" panose="05000000000000000000" pitchFamily="2" charset="2"/>
              <a:buChar char="v"/>
            </a:pPr>
            <a:endParaRPr lang="sr-Latn-ME" sz="2000"/>
          </a:p>
          <a:p>
            <a:pPr marL="800100" lvl="1" indent="-342900" algn="just">
              <a:buFont typeface="Wingdings" panose="05000000000000000000" pitchFamily="2" charset="2"/>
              <a:buChar char="v"/>
            </a:pPr>
            <a:r>
              <a:rPr lang="en-US" sz="2000" smtClean="0"/>
              <a:t>Pozivanje </a:t>
            </a:r>
            <a:r>
              <a:rPr lang="en-US" sz="2000"/>
              <a:t>nekog medijskog </a:t>
            </a:r>
            <a:r>
              <a:rPr lang="en-US" sz="2000" smtClean="0"/>
              <a:t>poslužitelja </a:t>
            </a:r>
            <a:r>
              <a:rPr lang="en-US" sz="2000"/>
              <a:t>da se uključi u konferenciju gdje onda može </a:t>
            </a:r>
            <a:r>
              <a:rPr lang="en-US" sz="2000" smtClean="0"/>
              <a:t>reproducirati </a:t>
            </a:r>
            <a:r>
              <a:rPr lang="en-US" sz="2000"/>
              <a:t>ili snimiti neku </a:t>
            </a:r>
            <a:r>
              <a:rPr lang="en-US" sz="2000" smtClean="0"/>
              <a:t>prezentaciju.</a:t>
            </a:r>
            <a:endParaRPr lang="sr-Latn-ME" sz="2000" smtClean="0"/>
          </a:p>
          <a:p>
            <a:pPr marL="800100" lvl="1" indent="-342900" algn="just">
              <a:buFont typeface="Wingdings" panose="05000000000000000000" pitchFamily="2" charset="2"/>
              <a:buChar char="v"/>
            </a:pPr>
            <a:endParaRPr lang="sr-Latn-ME" sz="2000"/>
          </a:p>
          <a:p>
            <a:pPr marL="800100" lvl="1" indent="-342900" algn="just">
              <a:buFont typeface="Wingdings" panose="05000000000000000000" pitchFamily="2" charset="2"/>
              <a:buChar char="v"/>
            </a:pPr>
            <a:r>
              <a:rPr lang="en-US" sz="2000" smtClean="0"/>
              <a:t>Dodavanje </a:t>
            </a:r>
            <a:r>
              <a:rPr lang="en-US" sz="2000"/>
              <a:t>nekog medija već postojećoj prezentaciji. Poslužitelj ili klijent mogu obavijestiti jedan drugog o dostupnosti nekog dodatnog medija.</a:t>
            </a:r>
          </a:p>
          <a:p>
            <a:r>
              <a:rPr lang="en-US" sz="2000"/>
              <a:t>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357911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33400" y="2667000"/>
            <a:ext cx="9140728" cy="3160481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/>
              <a:t>U RTSP-u je svaka prezentacija i tok medijskih podataka identificirana RTSP URL-om (Uniform Resource Locator). </a:t>
            </a:r>
            <a:endParaRPr lang="sr-Latn-ME" sz="200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sr-Latn-ME" sz="200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/>
              <a:t>Ukupni </a:t>
            </a:r>
            <a:r>
              <a:rPr lang="en-US" sz="2000"/>
              <a:t>podaci o prezentaciji i svojstva medija upisana su u opisnu datoteku, u koju još mogu biti upisani i način kodiranja, jezik, RTSP URL-ovi, odredišne adrese, portovi i drugi parametri. </a:t>
            </a:r>
            <a:endParaRPr lang="sr-Latn-ME" sz="200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sr-Latn-ME" sz="200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/>
              <a:t>Toj </a:t>
            </a:r>
            <a:r>
              <a:rPr lang="en-US" sz="2000"/>
              <a:t>datoteci klijent može pristupiti pomoću HTTP-a, email-a ili na neki drugi način.</a:t>
            </a:r>
          </a:p>
          <a:p>
            <a:r>
              <a:rPr lang="en-US" sz="2000"/>
              <a:t> 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932543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8012" y="666241"/>
            <a:ext cx="6802374" cy="615553"/>
          </a:xfrm>
        </p:spPr>
        <p:txBody>
          <a:bodyPr/>
          <a:lstStyle/>
          <a:p>
            <a:pPr algn="ctr"/>
            <a:r>
              <a:rPr lang="sr-Latn-ME" b="1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Metode RTSP-a</a:t>
            </a:r>
            <a:endParaRPr lang="en-US" b="1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object 3"/>
          <p:cNvSpPr txBox="1"/>
          <p:nvPr/>
        </p:nvSpPr>
        <p:spPr>
          <a:xfrm>
            <a:off x="533400" y="2057399"/>
            <a:ext cx="9140728" cy="4391587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smtClean="0"/>
              <a:t>OPTIONS</a:t>
            </a:r>
            <a:r>
              <a:rPr lang="en-US" sz="2000" b="1"/>
              <a:t>: </a:t>
            </a:r>
            <a:r>
              <a:rPr lang="en-US" sz="2000"/>
              <a:t>Klijent ili poslužitelj govori onom drugom koje opcije on može</a:t>
            </a:r>
            <a:r>
              <a:rPr lang="en-US" sz="2000" b="1"/>
              <a:t> </a:t>
            </a:r>
            <a:r>
              <a:rPr lang="en-US" sz="2000" smtClean="0"/>
              <a:t>prihvatiti.</a:t>
            </a:r>
            <a:endParaRPr lang="sr-Latn-ME" sz="2000" smtClean="0"/>
          </a:p>
          <a:p>
            <a:pPr lvl="0" algn="just"/>
            <a:endParaRPr lang="sr-Latn-ME" sz="200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b="1" smtClean="0"/>
              <a:t>DESCRIBE</a:t>
            </a:r>
            <a:r>
              <a:rPr lang="en-US" sz="2000" b="1"/>
              <a:t>: </a:t>
            </a:r>
            <a:r>
              <a:rPr lang="en-US" sz="2000"/>
              <a:t>Klijent </a:t>
            </a:r>
            <a:r>
              <a:rPr lang="en-US" sz="2000" smtClean="0"/>
              <a:t>dobija </a:t>
            </a:r>
            <a:r>
              <a:rPr lang="en-US" sz="2000"/>
              <a:t>opis prezentacije ili medijskog objekta identificiranog</a:t>
            </a:r>
            <a:r>
              <a:rPr lang="en-US" sz="2000" b="1"/>
              <a:t> </a:t>
            </a:r>
            <a:r>
              <a:rPr lang="en-US" sz="2000"/>
              <a:t>pomoću zahtijevanog URL-a od </a:t>
            </a:r>
            <a:r>
              <a:rPr lang="en-US" sz="2000" smtClean="0"/>
              <a:t>poslužitelja.</a:t>
            </a:r>
            <a:endParaRPr lang="sr-Latn-ME" sz="2000" smtClean="0"/>
          </a:p>
          <a:p>
            <a:pPr lvl="0" algn="just"/>
            <a:endParaRPr lang="sr-Latn-ME" sz="200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b="1" smtClean="0"/>
              <a:t>ANNOUNCE</a:t>
            </a:r>
            <a:r>
              <a:rPr lang="en-US" sz="2000" b="1"/>
              <a:t>: </a:t>
            </a:r>
            <a:r>
              <a:rPr lang="en-US" sz="2000"/>
              <a:t>Kada je poslan od strane klijenta prema poslužitelju šalje opis</a:t>
            </a:r>
            <a:r>
              <a:rPr lang="en-US" sz="2000" b="1"/>
              <a:t> </a:t>
            </a:r>
            <a:r>
              <a:rPr lang="en-US" sz="2000"/>
              <a:t>prezentacije ili medijskog objekta identificiranog URL-om. Kad je poslat od strane poslužitelja prema klijentu, obnavlja opis sjednice u stvarnom </a:t>
            </a:r>
            <a:r>
              <a:rPr lang="en-US" sz="2000" smtClean="0"/>
              <a:t>vremenu.</a:t>
            </a:r>
            <a:endParaRPr lang="sr-Latn-ME" sz="2000" smtClean="0"/>
          </a:p>
          <a:p>
            <a:pPr lvl="0" algn="just"/>
            <a:endParaRPr lang="sr-Latn-ME" sz="200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b="1" smtClean="0"/>
              <a:t>SETUP</a:t>
            </a:r>
            <a:r>
              <a:rPr lang="en-US" sz="2000" b="1"/>
              <a:t>: </a:t>
            </a:r>
            <a:r>
              <a:rPr lang="en-US" sz="2000"/>
              <a:t>Klijent traži od poslužitelja da alocira resurse za struju podataka i otvori</a:t>
            </a:r>
            <a:r>
              <a:rPr lang="en-US" sz="2000" b="1"/>
              <a:t> </a:t>
            </a:r>
            <a:r>
              <a:rPr lang="en-US" sz="2000"/>
              <a:t>RTSP </a:t>
            </a:r>
            <a:r>
              <a:rPr lang="en-US" sz="2000" smtClean="0"/>
              <a:t>sjednicu.</a:t>
            </a:r>
            <a:endParaRPr lang="sr-Latn-ME" sz="2000" smtClean="0"/>
          </a:p>
          <a:p>
            <a:pPr lvl="0" algn="just"/>
            <a:endParaRPr lang="sr-Latn-ME" sz="200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b="1" smtClean="0"/>
              <a:t>PLAY</a:t>
            </a:r>
            <a:r>
              <a:rPr lang="en-US" sz="2000" b="1"/>
              <a:t>: </a:t>
            </a:r>
            <a:r>
              <a:rPr lang="en-US" sz="2000"/>
              <a:t>Klijent traži od poslužitelja da započne slanje podataka alociranih</a:t>
            </a:r>
            <a:r>
              <a:rPr lang="en-US" sz="2000" b="1"/>
              <a:t> </a:t>
            </a:r>
            <a:r>
              <a:rPr lang="en-US" sz="2000"/>
              <a:t>pomoću SETUP-a</a:t>
            </a:r>
            <a:r>
              <a:rPr lang="en-US" sz="2000" smtClean="0"/>
              <a:t>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919208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33400" y="2057399"/>
            <a:ext cx="9140728" cy="408381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b="1"/>
              <a:t>TEARDOWN: </a:t>
            </a:r>
            <a:r>
              <a:rPr lang="en-US" sz="2000"/>
              <a:t>Klijent traži od poslužitelja da prestane slati podatke i oslobodi</a:t>
            </a:r>
            <a:r>
              <a:rPr lang="en-US" sz="2000" b="1"/>
              <a:t> </a:t>
            </a:r>
            <a:r>
              <a:rPr lang="en-US" sz="2000"/>
              <a:t>svoje </a:t>
            </a:r>
            <a:r>
              <a:rPr lang="en-US" sz="2000" smtClean="0"/>
              <a:t>resurse.</a:t>
            </a:r>
            <a:endParaRPr lang="sr-Latn-ME" sz="2000" smtClean="0"/>
          </a:p>
          <a:p>
            <a:pPr lvl="0" algn="just"/>
            <a:endParaRPr lang="sr-Latn-ME" sz="200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b="1" smtClean="0"/>
              <a:t>GET_PARAMETER</a:t>
            </a:r>
            <a:r>
              <a:rPr lang="en-US" sz="2000" b="1"/>
              <a:t>: </a:t>
            </a:r>
            <a:r>
              <a:rPr lang="en-US" sz="2000"/>
              <a:t>Vraća vrijednost parametra prezentacije ili toka podataka</a:t>
            </a:r>
            <a:r>
              <a:rPr lang="en-US" sz="2000" b="1"/>
              <a:t> </a:t>
            </a:r>
            <a:r>
              <a:rPr lang="en-US" sz="2000"/>
              <a:t>specificirane </a:t>
            </a:r>
            <a:r>
              <a:rPr lang="en-US" sz="2000" smtClean="0"/>
              <a:t>URL-om.</a:t>
            </a:r>
            <a:endParaRPr lang="sr-Latn-ME" sz="2000" smtClean="0"/>
          </a:p>
          <a:p>
            <a:pPr lvl="0" algn="just"/>
            <a:endParaRPr lang="sr-Latn-ME" sz="200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b="1" smtClean="0"/>
              <a:t>SET_PARAMETER</a:t>
            </a:r>
            <a:r>
              <a:rPr lang="en-US" sz="2000" b="1"/>
              <a:t>: </a:t>
            </a:r>
            <a:r>
              <a:rPr lang="en-US" sz="2000"/>
              <a:t>Postavlja vrijednost parametra prezentacije ili toka</a:t>
            </a:r>
            <a:r>
              <a:rPr lang="en-US" sz="2000" b="1"/>
              <a:t> </a:t>
            </a:r>
            <a:r>
              <a:rPr lang="en-US" sz="2000"/>
              <a:t>podataka specificirane </a:t>
            </a:r>
            <a:r>
              <a:rPr lang="en-US" sz="2000" smtClean="0"/>
              <a:t>URL-om.</a:t>
            </a:r>
            <a:endParaRPr lang="sr-Latn-ME" sz="2000" smtClean="0"/>
          </a:p>
          <a:p>
            <a:pPr lvl="0" algn="just"/>
            <a:endParaRPr lang="sr-Latn-ME" sz="200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b="1" smtClean="0"/>
              <a:t>REDIRECT</a:t>
            </a:r>
            <a:r>
              <a:rPr lang="en-US" sz="2000" b="1"/>
              <a:t>: </a:t>
            </a:r>
            <a:r>
              <a:rPr lang="en-US" sz="2000"/>
              <a:t>Poslužitelj izvještava klijente da se mora spojiti na neki drugi</a:t>
            </a:r>
            <a:r>
              <a:rPr lang="en-US" sz="2000" b="1"/>
              <a:t> </a:t>
            </a:r>
            <a:r>
              <a:rPr lang="en-US" sz="2000" smtClean="0"/>
              <a:t>poslužitelj.</a:t>
            </a:r>
            <a:endParaRPr lang="sr-Latn-ME" sz="2000" smtClean="0"/>
          </a:p>
          <a:p>
            <a:pPr lvl="0" algn="just"/>
            <a:endParaRPr lang="sr-Latn-ME" sz="2000" smtClean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en-US" sz="2000" b="1" smtClean="0"/>
              <a:t>RECORD</a:t>
            </a:r>
            <a:r>
              <a:rPr lang="en-US" sz="2000" b="1"/>
              <a:t>: </a:t>
            </a:r>
            <a:r>
              <a:rPr lang="en-US" sz="2000"/>
              <a:t>Klijent započinje snimanje određenih podataka u suglasnosti sa</a:t>
            </a:r>
            <a:r>
              <a:rPr lang="en-US" sz="2000" b="1"/>
              <a:t> </a:t>
            </a:r>
            <a:r>
              <a:rPr lang="en-US" sz="2000"/>
              <a:t>opisom prezentacije.</a:t>
            </a:r>
          </a:p>
        </p:txBody>
      </p:sp>
    </p:spTree>
    <p:extLst>
      <p:ext uri="{BB962C8B-B14F-4D97-AF65-F5344CB8AC3E}">
        <p14:creationId xmlns:p14="http://schemas.microsoft.com/office/powerpoint/2010/main" val="1439708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00062" y="3352800"/>
            <a:ext cx="9140728" cy="100604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/>
              <a:t>RTSP poruke se obično šalju nezavisnim kanalom, a ne onim kojim putuju podaci. Mogu se odašiljati perzistentnim transportnim vezama, ili se može stvoriti jedna veza po zahtjevu, ili se može raditi u bezkonekcijskom modu.</a:t>
            </a:r>
          </a:p>
        </p:txBody>
      </p:sp>
    </p:spTree>
    <p:extLst>
      <p:ext uri="{BB962C8B-B14F-4D97-AF65-F5344CB8AC3E}">
        <p14:creationId xmlns:p14="http://schemas.microsoft.com/office/powerpoint/2010/main" val="913661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</TotalTime>
  <Words>522</Words>
  <Application>Microsoft Office PowerPoint</Application>
  <PresentationFormat>Custom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Metode RTSP-a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ITT_p5.ppt</dc:title>
  <dc:creator>Administrator</dc:creator>
  <cp:lastModifiedBy>Korisnik</cp:lastModifiedBy>
  <cp:revision>33</cp:revision>
  <dcterms:created xsi:type="dcterms:W3CDTF">2018-11-17T15:21:04Z</dcterms:created>
  <dcterms:modified xsi:type="dcterms:W3CDTF">2020-11-10T08:54:36Z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2016-04-03T00:00:00Z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2018-11-17T00:00:00Z</vt:filetime>
  </property>
</Properties>
</file>