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6" d="100"/>
          <a:sy n="76" d="100"/>
        </p:scale>
        <p:origin x="-480" y="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96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35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718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455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48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450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77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8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44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07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586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DC645A2-7E79-4C04-9C30-CAA06A989471}" type="datetimeFigureOut">
              <a:rPr lang="en-US" smtClean="0"/>
              <a:t>11/26/2020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E6F17D3-0E32-4B7D-AB54-5CE97F8B8D1B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1366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ME" dirty="0" smtClean="0"/>
              <a:t>ZARUBLJENA KUPA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2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1" y="533614"/>
            <a:ext cx="566721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sr-Latn-ME" dirty="0" smtClean="0"/>
              <a:t>Ako se kupa presiječe sa ravni koja ne sadrži vrh kupe, paralelno ravni osnove, dio kupe između osnove i presječne ravni je tijelo koje se naziva </a:t>
            </a:r>
            <a:r>
              <a:rPr lang="sr-Latn-ME" b="1" i="1" u="sng" dirty="0" smtClean="0"/>
              <a:t>zarubljena kupa</a:t>
            </a:r>
            <a:r>
              <a:rPr lang="sr-Latn-ME" dirty="0" smtClean="0"/>
              <a:t>.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 rotWithShape="1">
          <a:blip r:embed="rId2"/>
          <a:srcRect l="12981" t="20794" r="15224" b="10986"/>
          <a:stretch/>
        </p:blipFill>
        <p:spPr bwMode="auto">
          <a:xfrm>
            <a:off x="727881" y="533614"/>
            <a:ext cx="2806890" cy="317857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4" name="Picture 3"/>
          <p:cNvPicPr/>
          <p:nvPr/>
        </p:nvPicPr>
        <p:blipFill rotWithShape="1">
          <a:blip r:embed="rId3"/>
          <a:srcRect l="23237" t="21850" r="20994" b="24660"/>
          <a:stretch/>
        </p:blipFill>
        <p:spPr bwMode="auto">
          <a:xfrm>
            <a:off x="4725253" y="1916729"/>
            <a:ext cx="3314700" cy="359092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806912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/>
          <p:nvPr/>
        </p:nvPicPr>
        <p:blipFill rotWithShape="1">
          <a:blip r:embed="rId2"/>
          <a:srcRect l="1923" t="29624" r="7853" b="22665"/>
          <a:stretch/>
        </p:blipFill>
        <p:spPr bwMode="auto">
          <a:xfrm>
            <a:off x="761664" y="1421438"/>
            <a:ext cx="5362575" cy="31908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714699" y="1173707"/>
                <a:ext cx="2698624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sr-Latn-ME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sr-Latn-ME" dirty="0" smtClean="0"/>
                  <a:t> - poluprečnici osnova</a:t>
                </a:r>
              </a:p>
              <a:p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sr-Latn-ME" dirty="0" smtClean="0"/>
                  <a:t> - izvodnica</a:t>
                </a:r>
              </a:p>
              <a:p>
                <a:r>
                  <a:rPr lang="sr-Latn-ME" dirty="0" smtClean="0"/>
                  <a:t>H - visina zarubljene kupe</a:t>
                </a:r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699" y="1173707"/>
                <a:ext cx="2698624" cy="923330"/>
              </a:xfrm>
              <a:prstGeom prst="rect">
                <a:avLst/>
              </a:prstGeom>
              <a:blipFill rotWithShape="0">
                <a:blip r:embed="rId3"/>
                <a:stretch>
                  <a:fillRect l="-1806" t="-3974" r="-1129" b="-99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139367" y="3016875"/>
                <a:ext cx="2273956" cy="369332"/>
              </a:xfrm>
              <a:prstGeom prst="rect">
                <a:avLst/>
              </a:prstGeom>
              <a:noFill/>
              <a:ln w="19050">
                <a:solidFill>
                  <a:srgbClr val="C00000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𝐻</m:t>
                          </m:r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sr-Latn-ME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sr-Latn-ME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sr-Latn-ME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sr-Latn-ME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9367" y="3016875"/>
                <a:ext cx="2273956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  <a:ln w="19050"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6714699" y="3848669"/>
                <a:ext cx="4776716" cy="1724446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ME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sr-Latn-ME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</m:t>
                      </m:r>
                    </m:oMath>
                  </m:oMathPara>
                </a14:m>
                <a:endParaRPr lang="sr-Latn-ME" b="0" dirty="0" smtClean="0">
                  <a:solidFill>
                    <a:schemeClr val="tx1"/>
                  </a:solidFill>
                </a:endParaRPr>
              </a:p>
              <a:p>
                <a:endParaRPr lang="sr-Latn-ME" b="0" dirty="0" smtClean="0">
                  <a:solidFill>
                    <a:schemeClr val="tx1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  <m:sup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        </m:t>
                          </m:r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sr-Latn-ME" i="1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sr-Latn-ME" i="1">
                              <a:latin typeface="Cambria Math"/>
                            </a:rPr>
                          </m:ctrlPr>
                        </m:sSubSupPr>
                        <m:e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  <m:sub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  <m:sup>
                          <m:r>
                            <a:rPr lang="sr-Latn-ME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;       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d>
                        <m:dPr>
                          <m:ctrlPr>
                            <a:rPr lang="sr-Latn-ME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sr-Latn-ME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ME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sr-Latn-ME" dirty="0" smtClean="0"/>
              </a:p>
              <a:p>
                <a:endParaRPr lang="sr-Latn-ME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sr-Latn-ME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sr-Latn-ME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sr-Latn-ME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𝐻</m:t>
                      </m:r>
                      <m:d>
                        <m:dPr>
                          <m:ctrlPr>
                            <a:rPr lang="sr-Latn-ME" b="0" i="1" smtClean="0">
                              <a:latin typeface="Cambria Math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Sup>
                            <m:sSubSupPr>
                              <m:ctrlPr>
                                <a:rPr lang="sr-Latn-ME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sr-Latn-ME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sr-Latn-ME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sr-Latn-ME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bSup>
                            <m:sSubSupPr>
                              <m:ctrlPr>
                                <a:rPr lang="sr-Latn-ME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sr-Latn-ME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4699" y="3848669"/>
                <a:ext cx="4776716" cy="172444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  <a:ln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9910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73206" y="491319"/>
                <a:ext cx="11473462" cy="34163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r-Latn-ME" dirty="0" smtClean="0"/>
                  <a:t>Zadaci:</a:t>
                </a:r>
              </a:p>
              <a:p>
                <a:pPr marL="342900" indent="-342900">
                  <a:buAutoNum type="arabicPeriod"/>
                </a:pPr>
                <a:r>
                  <a:rPr lang="sr-Latn-ME" dirty="0" smtClean="0"/>
                  <a:t>Dužine poluprečnika i izvodnice zarubljene kupe su 7 cm, 4 cm i 5 cm. Odrediti površinu i zapreminu zarubljene kupe.</a:t>
                </a:r>
              </a:p>
              <a:p>
                <a:pPr marL="342900" indent="-342900">
                  <a:buAutoNum type="arabicPeriod"/>
                </a:pPr>
                <a:endParaRPr lang="sr-Latn-ME" dirty="0"/>
              </a:p>
              <a:p>
                <a:pPr marL="342900" indent="-342900">
                  <a:buAutoNum type="arabicPeriod"/>
                </a:pPr>
                <a:r>
                  <a:rPr lang="sr-Latn-ME" dirty="0" smtClean="0"/>
                  <a:t>Kod prave zarubljene kupe važi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sr-Latn-ME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: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=3:11:7 </m:t>
                    </m:r>
                  </m:oMath>
                </a14:m>
                <a:r>
                  <a:rPr lang="sr-Latn-ME" dirty="0" smtClean="0"/>
                  <a:t> i zapremina iznosi </a:t>
                </a:r>
                <a14:m>
                  <m:oMath xmlns:m="http://schemas.openxmlformats.org/officeDocument/2006/math">
                    <m:r>
                      <a:rPr lang="sr-Latn-ME" b="0" i="1" smtClean="0">
                        <a:latin typeface="Cambria Math" panose="02040503050406030204" pitchFamily="18" charset="0"/>
                      </a:rPr>
                      <m:t>6520</m:t>
                    </m:r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sSup>
                      <m:sSupPr>
                        <m:ctrlPr>
                          <a:rPr lang="sr-Latn-ME" b="0" i="1" smtClean="0">
                            <a:latin typeface="Cambria Math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𝑐𝑚</m:t>
                        </m:r>
                      </m:e>
                      <m:sup>
                        <m:r>
                          <a:rPr lang="sr-Latn-ME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sr-Latn-M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sr-Latn-ME" dirty="0" smtClean="0"/>
                  <a:t> Naći njenu površinu.</a:t>
                </a:r>
              </a:p>
              <a:p>
                <a:pPr marL="342900" indent="-342900">
                  <a:buAutoNum type="arabicPeriod"/>
                </a:pPr>
                <a:endParaRPr lang="sr-Latn-ME" dirty="0"/>
              </a:p>
              <a:p>
                <a:pPr marL="342900" indent="-342900">
                  <a:buAutoNum type="arabicPeriod"/>
                </a:pPr>
                <a:r>
                  <a:rPr lang="sr-Latn-ME" dirty="0" smtClean="0"/>
                  <a:t>Naći površinu i zapreminu kupe ako je: a)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=6,  </m:t>
                    </m:r>
                    <m:sSub>
                      <m:sSubPr>
                        <m:ctrlPr>
                          <a:rPr lang="sr-Latn-ME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b="0" i="1" smtClean="0">
                        <a:latin typeface="Cambria Math" panose="02040503050406030204" pitchFamily="18" charset="0"/>
                      </a:rPr>
                      <m:t>=2,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sr-Latn-ME" dirty="0" smtClean="0"/>
              </a:p>
              <a:p>
                <a:pPr marL="342900" indent="-342900">
                  <a:buAutoNum type="arabicPeriod"/>
                </a:pPr>
                <a:endParaRPr lang="sr-Latn-ME" dirty="0" smtClean="0"/>
              </a:p>
              <a:p>
                <a:pPr lvl="8"/>
                <a:r>
                  <a:rPr lang="sr-Latn-ME" dirty="0" smtClean="0"/>
                  <a:t>      b)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r-Latn-ME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7,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  </m:t>
                    </m:r>
                    <m:sSub>
                      <m:sSubPr>
                        <m:ctrlPr>
                          <a:rPr lang="sr-Latn-ME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i="1">
                        <a:latin typeface="Cambria Math" panose="02040503050406030204" pitchFamily="18" charset="0"/>
                      </a:rPr>
                      <m:t>=2,  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1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sr-Latn-ME" dirty="0" smtClean="0"/>
              </a:p>
              <a:p>
                <a:pPr lvl="8"/>
                <a:endParaRPr lang="sr-Latn-ME" dirty="0" smtClean="0"/>
              </a:p>
              <a:p>
                <a:pPr lvl="8"/>
                <a:r>
                  <a:rPr lang="sr-Latn-ME" dirty="0" smtClean="0"/>
                  <a:t>      c)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sr-Latn-ME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17, 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sr-Latn-ME" i="1">
                            <a:latin typeface="Cambria Math"/>
                          </a:rPr>
                        </m:ctrlPr>
                      </m:sSubPr>
                      <m:e>
                        <m:r>
                          <a:rPr lang="sr-Latn-ME" i="1">
                            <a:latin typeface="Cambria Math" panose="02040503050406030204" pitchFamily="18" charset="0"/>
                          </a:rPr>
                          <m:t>𝑟</m:t>
                        </m:r>
                      </m:e>
                      <m:sub>
                        <m:r>
                          <a:rPr lang="sr-Latn-ME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r-Latn-ME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sr-Latn-ME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𝐻</m:t>
                    </m:r>
                    <m:r>
                      <a:rPr lang="sr-Latn-ME" i="1">
                        <a:latin typeface="Cambria Math" panose="02040503050406030204" pitchFamily="18" charset="0"/>
                      </a:rPr>
                      <m:t>=15</m:t>
                    </m:r>
                  </m:oMath>
                </a14:m>
                <a:endParaRPr lang="sr-Latn-ME" dirty="0"/>
              </a:p>
              <a:p>
                <a:pPr lvl="8"/>
                <a:endParaRPr lang="sr-Latn-ME" dirty="0"/>
              </a:p>
              <a:p>
                <a:pPr lvl="8"/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06" y="491319"/>
                <a:ext cx="11473462" cy="3416320"/>
              </a:xfrm>
              <a:prstGeom prst="rect">
                <a:avLst/>
              </a:prstGeom>
              <a:blipFill rotWithShape="0">
                <a:blip r:embed="rId2"/>
                <a:stretch>
                  <a:fillRect l="-425" t="-10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91723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94</TotalTime>
  <Words>272</Words>
  <Application>Microsoft Office PowerPoint</Application>
  <PresentationFormat>Custom</PresentationFormat>
  <Paragraphs>21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Retrospect</vt:lpstr>
      <vt:lpstr>ZARUBLJENA KUPA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ZARUBLJENA KUPA</dc:title>
  <dc:creator>Korisnik</dc:creator>
  <cp:lastModifiedBy>SVETLANA</cp:lastModifiedBy>
  <cp:revision>8</cp:revision>
  <dcterms:created xsi:type="dcterms:W3CDTF">2017-12-13T22:30:04Z</dcterms:created>
  <dcterms:modified xsi:type="dcterms:W3CDTF">2020-11-26T19:36:41Z</dcterms:modified>
</cp:coreProperties>
</file>