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8" r:id="rId2"/>
    <p:sldMasterId id="2147483695" r:id="rId3"/>
    <p:sldMasterId id="2147483698" r:id="rId4"/>
    <p:sldMasterId id="2147483715" r:id="rId5"/>
    <p:sldMasterId id="2147483721" r:id="rId6"/>
  </p:sldMasterIdLst>
  <p:sldIdLst>
    <p:sldId id="267" r:id="rId7"/>
    <p:sldId id="269" r:id="rId8"/>
    <p:sldId id="270" r:id="rId9"/>
    <p:sldId id="272" r:id="rId10"/>
    <p:sldId id="266" r:id="rId11"/>
    <p:sldId id="275" r:id="rId12"/>
    <p:sldId id="276" r:id="rId13"/>
    <p:sldId id="280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>
      <p:cViewPr>
        <p:scale>
          <a:sx n="100" d="100"/>
          <a:sy n="100" d="100"/>
        </p:scale>
        <p:origin x="-955" y="-25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794902"/>
            <a:ext cx="5292080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772" y="2947030"/>
            <a:ext cx="5292080" cy="4888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40" y="657349"/>
            <a:ext cx="1765300" cy="391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958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175233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181632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757696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46470" y="1131590"/>
            <a:ext cx="3059832" cy="4011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11510"/>
            <a:ext cx="6444208" cy="4320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622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223854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2086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444208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444208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986213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86213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310690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7224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14830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3311860" y="737642"/>
            <a:ext cx="2520280" cy="2520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351" y="1139211"/>
            <a:ext cx="819298" cy="181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/>
          <a:lstStyle/>
          <a:p>
            <a:fld id="{DF1C3D30-83A7-44F5-999C-71246C8566E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2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84" y="938231"/>
            <a:ext cx="1584176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89484" y="938231"/>
            <a:ext cx="792088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35" y="2931790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958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/>
          <a:lstStyle/>
          <a:p>
            <a:fld id="{DF1C3D30-83A7-44F5-999C-71246C8566E2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175233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181632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757696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46470" y="1131590"/>
            <a:ext cx="3059832" cy="4011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11510"/>
            <a:ext cx="6444208" cy="4320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622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223854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2086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444208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444208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986213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86213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31069092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83895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794902"/>
            <a:ext cx="5292080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772" y="2947030"/>
            <a:ext cx="5292080" cy="4888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40" y="657349"/>
            <a:ext cx="1765300" cy="391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8361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7224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14830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3311860" y="737642"/>
            <a:ext cx="2520280" cy="2520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351" y="1139211"/>
            <a:ext cx="819298" cy="181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0259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/>
          <a:lstStyle/>
          <a:p>
            <a:fld id="{DF1C3D30-83A7-44F5-999C-71246C8566E2}" type="datetimeFigureOut">
              <a:rPr lang="en-US" smtClean="0">
                <a:solidFill>
                  <a:prstClr val="black"/>
                </a:solidFill>
              </a:rPr>
              <a:pPr/>
              <a:t>12/30/2021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/>
          <a:lstStyle/>
          <a:p>
            <a:fld id="{BE922848-4AEC-444D-AFC7-B1F60F6C0E3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5234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06047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94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84" y="938231"/>
            <a:ext cx="1584176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89484" y="938231"/>
            <a:ext cx="792088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35" y="2931790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3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717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720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658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5" r:id="rId3"/>
    <p:sldLayoutId id="2147483726" r:id="rId4"/>
    <p:sldLayoutId id="2147483727" r:id="rId5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r-Latn-ME" sz="4000" b="1" i="1" dirty="0"/>
              <a:t>Pojam preduzetnika</a:t>
            </a:r>
            <a:endParaRPr lang="en-US" sz="4000" b="1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000" b="1" dirty="0" smtClean="0"/>
              <a:t>Prof. </a:t>
            </a:r>
            <a:r>
              <a:rPr lang="en-US" sz="2000" b="1" dirty="0" err="1" smtClean="0"/>
              <a:t>Budrak</a:t>
            </a:r>
            <a:r>
              <a:rPr lang="en-US" sz="2000" b="1" dirty="0" smtClean="0"/>
              <a:t> Aleksandra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140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r-Latn-ME" sz="3200" b="1" dirty="0"/>
              <a:t>Pojam preduzetnika</a:t>
            </a:r>
            <a:endParaRPr lang="ko-KR" altLang="en-US" sz="3200" b="1" dirty="0"/>
          </a:p>
        </p:txBody>
      </p:sp>
      <p:grpSp>
        <p:nvGrpSpPr>
          <p:cNvPr id="13319" name="Group 13318"/>
          <p:cNvGrpSpPr/>
          <p:nvPr/>
        </p:nvGrpSpPr>
        <p:grpSpPr>
          <a:xfrm rot="19917947">
            <a:off x="1469388" y="1353546"/>
            <a:ext cx="1665869" cy="3558872"/>
            <a:chOff x="1359132" y="345882"/>
            <a:chExt cx="1966239" cy="4200564"/>
          </a:xfrm>
        </p:grpSpPr>
        <p:grpSp>
          <p:nvGrpSpPr>
            <p:cNvPr id="24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7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8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3313" name="Freeform 13312"/>
          <p:cNvSpPr/>
          <p:nvPr/>
        </p:nvSpPr>
        <p:spPr>
          <a:xfrm>
            <a:off x="-15861" y="2530131"/>
            <a:ext cx="3091680" cy="1938501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Oval 49"/>
          <p:cNvSpPr/>
          <p:nvPr/>
        </p:nvSpPr>
        <p:spPr>
          <a:xfrm>
            <a:off x="4164238" y="140394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164238" y="2262705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164238" y="310432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841189" y="1501973"/>
            <a:ext cx="3672408" cy="377818"/>
            <a:chOff x="803640" y="3545313"/>
            <a:chExt cx="2059657" cy="377818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64613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545313"/>
              <a:ext cx="2059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dirty="0">
                  <a:solidFill>
                    <a:schemeClr val="tx2">
                      <a:lumMod val="50000"/>
                    </a:schemeClr>
                  </a:solidFill>
                </a:rPr>
                <a:t>Ko su preduzetnici? 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751363" y="2160294"/>
            <a:ext cx="4011636" cy="756547"/>
            <a:chOff x="791109" y="3338355"/>
            <a:chExt cx="2249912" cy="756547"/>
          </a:xfrm>
        </p:grpSpPr>
        <p:sp>
          <p:nvSpPr>
            <p:cNvPr id="57" name="TextBox 56"/>
            <p:cNvSpPr txBox="1"/>
            <p:nvPr/>
          </p:nvSpPr>
          <p:spPr>
            <a:xfrm>
              <a:off x="803640" y="3448571"/>
              <a:ext cx="22373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dirty="0">
                  <a:solidFill>
                    <a:schemeClr val="accent1">
                      <a:lumMod val="50000"/>
                    </a:schemeClr>
                  </a:solidFill>
                </a:rPr>
                <a:t>Da li svako može da bude uspješan preduzetnik?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91109" y="333835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753209" y="2916841"/>
            <a:ext cx="3848369" cy="984885"/>
            <a:chOff x="792144" y="3293718"/>
            <a:chExt cx="2158344" cy="984885"/>
          </a:xfrm>
        </p:grpSpPr>
        <p:sp>
          <p:nvSpPr>
            <p:cNvPr id="60" name="TextBox 59"/>
            <p:cNvSpPr txBox="1"/>
            <p:nvPr/>
          </p:nvSpPr>
          <p:spPr>
            <a:xfrm>
              <a:off x="792144" y="3447606"/>
              <a:ext cx="21583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dirty="0">
                  <a:solidFill>
                    <a:schemeClr val="accent2">
                      <a:lumMod val="50000"/>
                    </a:schemeClr>
                  </a:solidFill>
                </a:rPr>
                <a:t>Da li uspješni preduzetnici imaju jedinstvene osobine i sposobnosti?</a:t>
              </a:r>
              <a:r>
                <a:rPr lang="sr-Latn-ME" sz="1200" dirty="0"/>
                <a:t/>
              </a:r>
              <a:br>
                <a:rPr lang="sr-Latn-ME" sz="1200" dirty="0"/>
              </a:b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96566" y="3293718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4130834" y="146114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30834" y="231990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30834" y="316152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4747343" y="3827047"/>
            <a:ext cx="4495800" cy="1077218"/>
            <a:chOff x="751007" y="3319817"/>
            <a:chExt cx="2521453" cy="1077218"/>
          </a:xfrm>
        </p:grpSpPr>
        <p:sp>
          <p:nvSpPr>
            <p:cNvPr id="66" name="TextBox 65"/>
            <p:cNvSpPr txBox="1"/>
            <p:nvPr/>
          </p:nvSpPr>
          <p:spPr>
            <a:xfrm>
              <a:off x="751007" y="3319817"/>
              <a:ext cx="252145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sz="1600" dirty="0">
                  <a:solidFill>
                    <a:schemeClr val="accent4">
                      <a:lumMod val="50000"/>
                    </a:schemeClr>
                  </a:solidFill>
                </a:rPr>
                <a:t>Da li uspjeh preduzetnika </a:t>
              </a:r>
              <a:r>
                <a:rPr lang="sr-Latn-ME" sz="1600" dirty="0" smtClean="0">
                  <a:solidFill>
                    <a:schemeClr val="accent4">
                      <a:lumMod val="50000"/>
                    </a:schemeClr>
                  </a:solidFill>
                </a:rPr>
                <a:t>zavisi isključivo </a:t>
              </a:r>
              <a:r>
                <a:rPr lang="sr-Latn-ME" sz="1600" dirty="0">
                  <a:solidFill>
                    <a:schemeClr val="accent4">
                      <a:lumMod val="50000"/>
                    </a:schemeClr>
                  </a:solidFill>
                </a:rPr>
                <a:t>od njihovih ličnih karakteristika ili su za uspjeh podjednako značajne njihove sposobnosti, znanje, iskustvo i poslovni ambijent</a:t>
              </a:r>
              <a:r>
                <a:rPr lang="sr-Latn-ME" sz="1600" dirty="0" smtClean="0">
                  <a:solidFill>
                    <a:schemeClr val="accent4">
                      <a:lumMod val="50000"/>
                    </a:schemeClr>
                  </a:solidFill>
                </a:rPr>
                <a:t>?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03640" y="335059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" name="Oval 67"/>
          <p:cNvSpPr/>
          <p:nvPr/>
        </p:nvSpPr>
        <p:spPr>
          <a:xfrm>
            <a:off x="4164238" y="3954514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130834" y="401171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7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872859" y="200038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ectangle 24"/>
          <p:cNvSpPr/>
          <p:nvPr/>
        </p:nvSpPr>
        <p:spPr>
          <a:xfrm>
            <a:off x="4872859" y="273867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25"/>
          <p:cNvSpPr/>
          <p:nvPr/>
        </p:nvSpPr>
        <p:spPr>
          <a:xfrm>
            <a:off x="4872859" y="347696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b="1" dirty="0" err="1"/>
              <a:t>Izdvajaju</a:t>
            </a:r>
            <a:r>
              <a:rPr lang="en-US" sz="2800" b="1" dirty="0"/>
              <a:t> se tri </a:t>
            </a:r>
            <a:r>
              <a:rPr lang="en-US" sz="2800" b="1" dirty="0" err="1"/>
              <a:t>pristupa</a:t>
            </a:r>
            <a:r>
              <a:rPr lang="en-US" sz="2800" b="1" dirty="0"/>
              <a:t> </a:t>
            </a:r>
            <a:r>
              <a:rPr lang="en-US" sz="2800" b="1" dirty="0" err="1"/>
              <a:t>teoriji</a:t>
            </a:r>
            <a:r>
              <a:rPr lang="en-US" sz="2800" b="1" dirty="0"/>
              <a:t> o </a:t>
            </a:r>
            <a:r>
              <a:rPr lang="en-US" sz="2800" b="1" dirty="0" err="1" smtClean="0"/>
              <a:t>preduzetniku</a:t>
            </a:r>
            <a:r>
              <a:rPr lang="en-US" sz="2800" b="1" dirty="0" smtClean="0"/>
              <a:t>: </a:t>
            </a:r>
            <a:endParaRPr lang="sr-Latn-ME" sz="2800" b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4058860" y="895351"/>
            <a:ext cx="1052368" cy="4191000"/>
            <a:chOff x="4058860" y="987781"/>
            <a:chExt cx="1052368" cy="3696329"/>
          </a:xfrm>
        </p:grpSpPr>
        <p:sp>
          <p:nvSpPr>
            <p:cNvPr id="6" name="Rectangle 8"/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Rectangle 8"/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2"/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2"/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2"/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Isosceles Triangle 10"/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Parallelogram 15"/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742923" y="2023262"/>
            <a:ext cx="3548143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ectangle 21"/>
          <p:cNvSpPr/>
          <p:nvPr/>
        </p:nvSpPr>
        <p:spPr>
          <a:xfrm>
            <a:off x="742923" y="2752113"/>
            <a:ext cx="3548142" cy="36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22"/>
          <p:cNvSpPr/>
          <p:nvPr/>
        </p:nvSpPr>
        <p:spPr>
          <a:xfrm>
            <a:off x="742923" y="3490403"/>
            <a:ext cx="3548144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863689" y="1918777"/>
            <a:ext cx="3958812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r-Latn-CS" sz="1400" dirty="0"/>
              <a:t>kojim  se ukazuje na značaj preduzetnika za privredni razvoj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80390" y="2635382"/>
            <a:ext cx="395881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r-Latn-CS" sz="1400" dirty="0"/>
              <a:t> </a:t>
            </a:r>
            <a:r>
              <a:rPr lang="en-US" sz="1400" dirty="0" err="1"/>
              <a:t>kojim</a:t>
            </a:r>
            <a:r>
              <a:rPr lang="en-US" sz="1400" dirty="0"/>
              <a:t> se </a:t>
            </a:r>
            <a:r>
              <a:rPr lang="en-US" sz="1400" dirty="0" err="1"/>
              <a:t>smatra</a:t>
            </a:r>
            <a:r>
              <a:rPr lang="en-US" sz="1400" dirty="0"/>
              <a:t> da </a:t>
            </a:r>
            <a:r>
              <a:rPr lang="en-US" sz="1400" dirty="0" err="1"/>
              <a:t>uspjeh</a:t>
            </a:r>
            <a:r>
              <a:rPr lang="en-US" sz="1400" dirty="0"/>
              <a:t> </a:t>
            </a:r>
            <a:r>
              <a:rPr lang="en-US" sz="1400" dirty="0" err="1"/>
              <a:t>preduzetnika</a:t>
            </a:r>
            <a:r>
              <a:rPr lang="en-US" sz="1400" dirty="0"/>
              <a:t> </a:t>
            </a:r>
            <a:r>
              <a:rPr lang="en-US" sz="1400" dirty="0" err="1"/>
              <a:t>zavisi</a:t>
            </a:r>
            <a:r>
              <a:rPr lang="en-US" sz="1400" dirty="0"/>
              <a:t> od </a:t>
            </a:r>
            <a:r>
              <a:rPr lang="en-US" sz="1400" dirty="0" err="1"/>
              <a:t>njegovih</a:t>
            </a:r>
            <a:r>
              <a:rPr lang="en-US" sz="1400" dirty="0"/>
              <a:t> </a:t>
            </a:r>
            <a:r>
              <a:rPr lang="en-US" sz="1400" dirty="0" err="1"/>
              <a:t>ličnih</a:t>
            </a:r>
            <a:r>
              <a:rPr lang="en-US" sz="1400" dirty="0"/>
              <a:t> </a:t>
            </a:r>
            <a:r>
              <a:rPr lang="en-US" sz="1400" dirty="0" err="1"/>
              <a:t>karakteristika</a:t>
            </a:r>
            <a:r>
              <a:rPr lang="sr-Latn-ME" sz="1400" dirty="0"/>
              <a:t> 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72859" y="3316446"/>
            <a:ext cx="3958809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r-Latn-CS" sz="1400" dirty="0"/>
              <a:t>kojim se smatra da uspjeh preduzetnika ne zavisi samo od njegovih ličnih karakteristika već i od stečenog iskustva, znanja i sposobnosti, ali i od okruženja u kome se nalazi.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1238979" y="1954354"/>
            <a:ext cx="2371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u="sng" dirty="0" err="1">
                <a:solidFill>
                  <a:schemeClr val="accent4">
                    <a:lumMod val="50000"/>
                  </a:schemeClr>
                </a:solidFill>
              </a:rPr>
              <a:t>ekonomski</a:t>
            </a:r>
            <a:r>
              <a:rPr lang="en-US" sz="1400" b="1" i="1" u="sng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ko-KR" altLang="en-US" sz="1400" b="1" dirty="0">
              <a:solidFill>
                <a:schemeClr val="accent6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43000" y="2718622"/>
            <a:ext cx="2371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u="sng" dirty="0" err="1">
                <a:solidFill>
                  <a:schemeClr val="accent2">
                    <a:lumMod val="50000"/>
                  </a:schemeClr>
                </a:solidFill>
              </a:rPr>
              <a:t>psiholo</a:t>
            </a:r>
            <a:r>
              <a:rPr lang="sr-Latn-CS" sz="2000" b="1" i="1" u="sng" dirty="0">
                <a:solidFill>
                  <a:schemeClr val="accent2">
                    <a:lumMod val="50000"/>
                  </a:schemeClr>
                </a:solidFill>
              </a:rPr>
              <a:t>ški</a:t>
            </a:r>
            <a:endParaRPr lang="ko-KR" altLang="en-US" sz="2000" b="1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43000" y="3482814"/>
            <a:ext cx="2371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CS" sz="2000" b="1" i="1" u="sng" dirty="0">
                <a:solidFill>
                  <a:schemeClr val="accent2">
                    <a:lumMod val="50000"/>
                  </a:schemeClr>
                </a:solidFill>
              </a:rPr>
              <a:t>sociološki</a:t>
            </a:r>
            <a:endParaRPr lang="ko-KR" altLang="en-US" sz="2000" b="1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27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76200" y="157623"/>
            <a:ext cx="9144000" cy="576064"/>
          </a:xfrm>
        </p:spPr>
        <p:txBody>
          <a:bodyPr/>
          <a:lstStyle/>
          <a:p>
            <a:r>
              <a:rPr lang="sr-Latn-ME" dirty="0"/>
              <a:t>Ekonomski pristup</a:t>
            </a:r>
            <a:endParaRPr lang="ko-KR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1283989"/>
            <a:ext cx="9144000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" name="Oval 6"/>
          <p:cNvSpPr/>
          <p:nvPr/>
        </p:nvSpPr>
        <p:spPr>
          <a:xfrm>
            <a:off x="652611" y="1461946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634752" y="2715766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623852" y="3958012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43000" y="1480848"/>
            <a:ext cx="3465001" cy="1158852"/>
            <a:chOff x="681741" y="3312811"/>
            <a:chExt cx="2678650" cy="1158852"/>
          </a:xfrm>
        </p:grpSpPr>
        <p:sp>
          <p:nvSpPr>
            <p:cNvPr id="12" name="TextBox 11"/>
            <p:cNvSpPr txBox="1"/>
            <p:nvPr/>
          </p:nvSpPr>
          <p:spPr>
            <a:xfrm>
              <a:off x="681741" y="3732999"/>
              <a:ext cx="26508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poistovjećuje se sa vlasnikom koji organizuje proizvodnju sa ciljem da ostvari profit.</a:t>
              </a:r>
              <a:endParaRPr lang="ko-KR" altLang="en-US" sz="140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61890" y="3312811"/>
              <a:ext cx="25985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b="1" i="1" u="sng" dirty="0"/>
                <a:t>Preduzetnik </a:t>
              </a:r>
              <a:r>
                <a:rPr lang="sr-Latn-CS" sz="1400" b="1" i="1" u="sng" dirty="0" smtClean="0"/>
                <a:t>kao organizator </a:t>
              </a:r>
              <a:r>
                <a:rPr lang="sr-Latn-CS" sz="1400" b="1" i="1" u="sng" dirty="0"/>
                <a:t>proizvodnje</a:t>
              </a:r>
              <a:r>
                <a:rPr lang="sr-Latn-CS" sz="1400" i="1" dirty="0"/>
                <a:t>  </a:t>
              </a:r>
              <a:endParaRPr lang="ko-KR" altLang="en-US" sz="1400" b="1" i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3001" y="2622226"/>
            <a:ext cx="3447000" cy="1383463"/>
            <a:chOff x="681742" y="3446077"/>
            <a:chExt cx="2664732" cy="1383463"/>
          </a:xfrm>
        </p:grpSpPr>
        <p:sp>
          <p:nvSpPr>
            <p:cNvPr id="15" name="TextBox 14"/>
            <p:cNvSpPr txBox="1"/>
            <p:nvPr/>
          </p:nvSpPr>
          <p:spPr>
            <a:xfrm>
              <a:off x="681742" y="3875433"/>
              <a:ext cx="266473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najvažnije karakteristike preduzetnika su</a:t>
              </a:r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  <a:sym typeface="Symbol"/>
                </a:rPr>
                <a:t></a:t>
              </a:r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 informisanost, poznavanje tržišta i sposobnost da uoči priliku za razmjenu, što mu omogućava da ostvari korist</a:t>
              </a:r>
              <a:r>
                <a:rPr lang="sr-Latn-CS" sz="1400" dirty="0"/>
                <a:t>.</a:t>
              </a:r>
              <a:endParaRPr lang="en-US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55033" y="3446077"/>
              <a:ext cx="22932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b="1" i="1" u="sng" dirty="0"/>
                <a:t>Preduzetnik kao trgovac tj</a:t>
              </a:r>
              <a:r>
                <a:rPr lang="sr-Latn-CS" sz="1400" b="1" i="1" u="sng" dirty="0" smtClean="0"/>
                <a:t>. posrednik </a:t>
              </a:r>
              <a:r>
                <a:rPr lang="sr-Latn-CS" sz="1400" b="1" i="1" u="sng" dirty="0"/>
                <a:t>u razmjeni</a:t>
              </a:r>
              <a:endParaRPr lang="ko-KR" altLang="en-US" sz="1400" b="1" i="1" u="sng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143001" y="3958012"/>
            <a:ext cx="3670722" cy="911815"/>
            <a:chOff x="681742" y="3773751"/>
            <a:chExt cx="2837682" cy="911815"/>
          </a:xfrm>
        </p:grpSpPr>
        <p:sp>
          <p:nvSpPr>
            <p:cNvPr id="18" name="TextBox 17"/>
            <p:cNvSpPr txBox="1"/>
            <p:nvPr/>
          </p:nvSpPr>
          <p:spPr>
            <a:xfrm>
              <a:off x="681742" y="3977680"/>
              <a:ext cx="283768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spremno prihvata rizik i neizvjesnost jer se uspjeh poslovanja ne može predvidjeti.</a:t>
              </a:r>
              <a:endParaRPr lang="en-US" sz="1400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77387" y="3773751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b="1" i="1" u="sng" dirty="0"/>
                <a:t>Preduzetnik i rizik</a:t>
              </a:r>
              <a:endParaRPr lang="ko-KR" altLang="en-US" sz="1400" b="1" i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Oval 19"/>
          <p:cNvSpPr/>
          <p:nvPr/>
        </p:nvSpPr>
        <p:spPr>
          <a:xfrm>
            <a:off x="4813723" y="1490105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>
            <a:off x="4837085" y="3234630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5404225" y="1531754"/>
            <a:ext cx="3968375" cy="1984243"/>
            <a:chOff x="422913" y="3355334"/>
            <a:chExt cx="2832157" cy="1984243"/>
          </a:xfrm>
        </p:grpSpPr>
        <p:sp>
          <p:nvSpPr>
            <p:cNvPr id="24" name="TextBox 23"/>
            <p:cNvSpPr txBox="1"/>
            <p:nvPr/>
          </p:nvSpPr>
          <p:spPr>
            <a:xfrm>
              <a:off x="422913" y="3554473"/>
              <a:ext cx="2832157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preduzetnici mogu biti samo izuzetno nadareni ljudi koji su sposobni da uvode novine </a:t>
              </a:r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  <a:sym typeface="Symbol"/>
                </a:rPr>
                <a:t></a:t>
              </a:r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nove proizvode, tehnološke procese, sirovine</a:t>
              </a:r>
              <a:r>
                <a:rPr lang="sr-Latn-CS" sz="1400" dirty="0" smtClean="0">
                  <a:solidFill>
                    <a:schemeClr val="accent2">
                      <a:lumMod val="50000"/>
                    </a:schemeClr>
                  </a:solidFill>
                </a:rPr>
                <a:t>, nova tržišta</a:t>
              </a:r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...</a:t>
              </a:r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  <a:sym typeface="Symbol"/>
                </a:rPr>
                <a:t></a:t>
              </a:r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, koji iniciraju i donose promjene. Inovacije su izvor visokog profita dok se ne pojave pratioci i imitatori.</a:t>
              </a:r>
              <a:endParaRPr lang="en-US" sz="1400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8648" y="3355334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b="1" i="1" u="sng" dirty="0"/>
                <a:t>Preduzetnik kao inovator</a:t>
              </a:r>
              <a:endParaRPr lang="ko-KR" altLang="en-US" sz="1400" b="1" i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413148" y="3291830"/>
            <a:ext cx="3541775" cy="1378329"/>
            <a:chOff x="429811" y="3099186"/>
            <a:chExt cx="2738000" cy="1378329"/>
          </a:xfrm>
        </p:grpSpPr>
        <p:sp>
          <p:nvSpPr>
            <p:cNvPr id="30" name="TextBox 29"/>
            <p:cNvSpPr txBox="1"/>
            <p:nvPr/>
          </p:nvSpPr>
          <p:spPr>
            <a:xfrm>
              <a:off x="429813" y="3554185"/>
              <a:ext cx="273799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dirty="0" smtClean="0"/>
                <a:t> </a:t>
              </a:r>
              <a:r>
                <a:rPr lang="sr-Latn-CS" sz="1400" dirty="0">
                  <a:solidFill>
                    <a:schemeClr val="accent2">
                      <a:lumMod val="50000"/>
                    </a:schemeClr>
                  </a:solidFill>
                </a:rPr>
                <a:t>to je kreativan i originalan pojedinac koji ima sposobnost da prepozna i stvori poslovne prilike.</a:t>
              </a:r>
              <a:endParaRPr lang="en-US" sz="1400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29811" y="3099186"/>
              <a:ext cx="248235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400" b="1" i="1" u="sng" dirty="0"/>
                <a:t>Preduzetnik kao kreator poslovnih prilika</a:t>
              </a:r>
              <a:endParaRPr lang="ko-KR" altLang="en-US" sz="1400" b="1" i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590001" y="1565789"/>
            <a:ext cx="36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623852" y="153175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3489" y="277296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2336" y="4020293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780319" y="1542403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13723" y="328516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accent1"/>
                </a:solidFill>
                <a:cs typeface="Arial" pitchFamily="34" charset="0"/>
              </a:rPr>
              <a:t>0</a:t>
            </a:r>
            <a:r>
              <a:rPr lang="sr-Latn-ME" altLang="ko-KR" sz="2400" b="1" dirty="0" smtClean="0">
                <a:solidFill>
                  <a:schemeClr val="accent1"/>
                </a:solidFill>
                <a:cs typeface="Arial" pitchFamily="34" charset="0"/>
              </a:rPr>
              <a:t>5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9" name="Group 13">
            <a:extLst>
              <a:ext uri="{FF2B5EF4-FFF2-40B4-BE49-F238E27FC236}">
                <a16:creationId xmlns="" xmlns:a16="http://schemas.microsoft.com/office/drawing/2014/main" id="{65F79F49-58E8-4478-83BB-5809BAA07443}"/>
              </a:ext>
            </a:extLst>
          </p:cNvPr>
          <p:cNvGrpSpPr/>
          <p:nvPr/>
        </p:nvGrpSpPr>
        <p:grpSpPr>
          <a:xfrm rot="3578140">
            <a:off x="7419634" y="-281388"/>
            <a:ext cx="1296144" cy="1655160"/>
            <a:chOff x="6777274" y="1831284"/>
            <a:chExt cx="552841" cy="1177414"/>
          </a:xfrm>
        </p:grpSpPr>
        <p:grpSp>
          <p:nvGrpSpPr>
            <p:cNvPr id="40" name="Group 14">
              <a:extLst>
                <a:ext uri="{FF2B5EF4-FFF2-40B4-BE49-F238E27FC236}">
                  <a16:creationId xmlns="" xmlns:a16="http://schemas.microsoft.com/office/drawing/2014/main" id="{39069EC5-081A-4BF5-ADB4-DFB8C9680FD7}"/>
                </a:ext>
              </a:extLst>
            </p:cNvPr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42" name="Freeform 16">
                <a:extLst>
                  <a:ext uri="{FF2B5EF4-FFF2-40B4-BE49-F238E27FC236}">
                    <a16:creationId xmlns="" xmlns:a16="http://schemas.microsoft.com/office/drawing/2014/main" id="{BA14A9F0-A0DA-428A-B109-2F3FAF5EA287}"/>
                  </a:ext>
                </a:extLst>
              </p:cNvPr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Freeform 17">
                <a:extLst>
                  <a:ext uri="{FF2B5EF4-FFF2-40B4-BE49-F238E27FC236}">
                    <a16:creationId xmlns="" xmlns:a16="http://schemas.microsoft.com/office/drawing/2014/main" id="{4E58BA02-427E-476C-927F-941A5BEE8001}"/>
                  </a:ext>
                </a:extLst>
              </p:cNvPr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="" xmlns:a16="http://schemas.microsoft.com/office/drawing/2014/main" id="{6D576C7F-8CAF-4600-8ECF-22D5FBEC5FEA}"/>
                </a:ext>
              </a:extLst>
            </p:cNvPr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560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r-Latn-ME" sz="2800" b="1" dirty="0"/>
              <a:t>Psihološki pristup – ličnost preduzetnika</a:t>
            </a:r>
            <a:endParaRPr lang="ko-KR" altLang="en-US" sz="2800" b="1" dirty="0"/>
          </a:p>
        </p:txBody>
      </p:sp>
      <p:sp>
        <p:nvSpPr>
          <p:cNvPr id="7" name="Oval 6"/>
          <p:cNvSpPr/>
          <p:nvPr/>
        </p:nvSpPr>
        <p:spPr>
          <a:xfrm>
            <a:off x="4636416" y="1021767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5347143" y="2450827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5105773" y="1662093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5306670" y="3186160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ectangle 9"/>
          <p:cNvSpPr/>
          <p:nvPr/>
        </p:nvSpPr>
        <p:spPr>
          <a:xfrm>
            <a:off x="5284488" y="1827775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6"/>
          <p:cNvSpPr/>
          <p:nvPr/>
        </p:nvSpPr>
        <p:spPr>
          <a:xfrm rot="2700000">
            <a:off x="5548955" y="2538592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Parallelogram 15"/>
          <p:cNvSpPr/>
          <p:nvPr/>
        </p:nvSpPr>
        <p:spPr>
          <a:xfrm rot="16200000">
            <a:off x="4767632" y="1099569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ound Same Side Corner Rectangle 6"/>
          <p:cNvSpPr>
            <a:spLocks noChangeAspect="1"/>
          </p:cNvSpPr>
          <p:nvPr/>
        </p:nvSpPr>
        <p:spPr>
          <a:xfrm rot="2700000" flipH="1">
            <a:off x="5585669" y="3268501"/>
            <a:ext cx="10740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14"/>
          <p:cNvSpPr/>
          <p:nvPr/>
        </p:nvSpPr>
        <p:spPr>
          <a:xfrm flipH="1">
            <a:off x="3722789" y="998439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Oval 15"/>
          <p:cNvSpPr/>
          <p:nvPr/>
        </p:nvSpPr>
        <p:spPr>
          <a:xfrm flipH="1">
            <a:off x="2952250" y="2448758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Oval 16"/>
          <p:cNvSpPr/>
          <p:nvPr/>
        </p:nvSpPr>
        <p:spPr>
          <a:xfrm flipH="1">
            <a:off x="3206049" y="1595662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 flipH="1">
            <a:off x="3084281" y="3207990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Rectangle 9"/>
          <p:cNvSpPr/>
          <p:nvPr/>
        </p:nvSpPr>
        <p:spPr>
          <a:xfrm flipH="1">
            <a:off x="3383084" y="1772687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Rectangle 16"/>
          <p:cNvSpPr/>
          <p:nvPr/>
        </p:nvSpPr>
        <p:spPr>
          <a:xfrm rot="18900000" flipH="1">
            <a:off x="3154375" y="2555739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Parallelogram 15"/>
          <p:cNvSpPr/>
          <p:nvPr/>
        </p:nvSpPr>
        <p:spPr>
          <a:xfrm rot="5400000" flipH="1">
            <a:off x="3883466" y="1083538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 Same Side Corner Rectangle 6"/>
          <p:cNvSpPr>
            <a:spLocks noChangeAspect="1"/>
          </p:cNvSpPr>
          <p:nvPr/>
        </p:nvSpPr>
        <p:spPr>
          <a:xfrm rot="18900000" flipH="1">
            <a:off x="3353594" y="3305233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5" name="Group 24"/>
          <p:cNvGrpSpPr/>
          <p:nvPr/>
        </p:nvGrpSpPr>
        <p:grpSpPr>
          <a:xfrm>
            <a:off x="138195" y="959666"/>
            <a:ext cx="3594158" cy="813021"/>
            <a:chOff x="-8320" y="3133584"/>
            <a:chExt cx="3842113" cy="813021"/>
          </a:xfrm>
        </p:grpSpPr>
        <p:sp>
          <p:nvSpPr>
            <p:cNvPr id="26" name="TextBox 25"/>
            <p:cNvSpPr txBox="1"/>
            <p:nvPr/>
          </p:nvSpPr>
          <p:spPr>
            <a:xfrm>
              <a:off x="-8320" y="3300274"/>
              <a:ext cx="38421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CS" sz="1200" dirty="0">
                  <a:solidFill>
                    <a:schemeClr val="accent6"/>
                  </a:solidFill>
                </a:rPr>
                <a:t>imaju visoke ciljeve, spremni su da rade više i efikasnije od drugih, nastoje da prevaziđu prepreke...</a:t>
              </a:r>
              <a:endParaRPr lang="ko-KR" altLang="en-US" sz="12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9367" y="3133584"/>
              <a:ext cx="2582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r-Latn-CS" sz="1200" b="1" i="1" u="sng" dirty="0"/>
                <a:t>Želja za ličnim uspjehom</a:t>
              </a:r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-37034" y="1772687"/>
            <a:ext cx="3397847" cy="836326"/>
            <a:chOff x="281990" y="3114743"/>
            <a:chExt cx="3632258" cy="836326"/>
          </a:xfrm>
        </p:grpSpPr>
        <p:sp>
          <p:nvSpPr>
            <p:cNvPr id="29" name="TextBox 28"/>
            <p:cNvSpPr txBox="1"/>
            <p:nvPr/>
          </p:nvSpPr>
          <p:spPr>
            <a:xfrm>
              <a:off x="422027" y="3304738"/>
              <a:ext cx="30877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dirty="0">
                  <a:solidFill>
                    <a:schemeClr val="accent6"/>
                  </a:solidFill>
                </a:rPr>
                <a:t>analizom tržišta stiču informacije o potrebama potrošača na osnovu kojih pokreći inovativne poslovne aktivnosti.</a:t>
              </a:r>
              <a:r>
                <a:rPr lang="en-US" altLang="ko-KR" sz="1200" dirty="0" smtClean="0">
                  <a:solidFill>
                    <a:schemeClr val="accent6"/>
                  </a:solidFill>
                  <a:cs typeface="Arial" pitchFamily="34" charset="0"/>
                </a:rPr>
                <a:t>. </a:t>
              </a:r>
              <a:endParaRPr lang="ko-KR" altLang="en-US" sz="12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1990" y="3114743"/>
              <a:ext cx="36322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CS" sz="1200" b="1" i="1" u="sng" dirty="0"/>
                <a:t>Sposobnost traganja za novim šansama</a:t>
              </a:r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6983" y="2620662"/>
            <a:ext cx="2643425" cy="884789"/>
            <a:chOff x="484268" y="2961335"/>
            <a:chExt cx="2825792" cy="894103"/>
          </a:xfrm>
        </p:grpSpPr>
        <p:sp>
          <p:nvSpPr>
            <p:cNvPr id="32" name="TextBox 31"/>
            <p:cNvSpPr txBox="1"/>
            <p:nvPr/>
          </p:nvSpPr>
          <p:spPr>
            <a:xfrm>
              <a:off x="484268" y="3202303"/>
              <a:ext cx="2825792" cy="653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dirty="0" smtClean="0"/>
                <a:t> </a:t>
              </a:r>
              <a:r>
                <a:rPr lang="sr-Latn-CS" sz="1200" dirty="0">
                  <a:solidFill>
                    <a:schemeClr val="accent6"/>
                  </a:solidFill>
                </a:rPr>
                <a:t>troše dosta energije na prikupljanje informacija o tome kakav proizvod ili usluga treba njihovom </a:t>
              </a:r>
              <a:r>
                <a:rPr lang="sr-Latn-CS" sz="1200" dirty="0" smtClean="0">
                  <a:solidFill>
                    <a:schemeClr val="accent6"/>
                  </a:solidFill>
                </a:rPr>
                <a:t>kupcu</a:t>
              </a:r>
              <a:endParaRPr lang="en-US" sz="12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94943" y="2961335"/>
              <a:ext cx="25814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r-Latn-CS" sz="1200" b="1" i="1" u="sng" dirty="0" smtClean="0"/>
                <a:t>Foksiranje na proizvod / kupca</a:t>
              </a:r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5253" y="3532026"/>
            <a:ext cx="3231347" cy="631812"/>
            <a:chOff x="-18589" y="3101161"/>
            <a:chExt cx="3725244" cy="631812"/>
          </a:xfrm>
        </p:grpSpPr>
        <p:sp>
          <p:nvSpPr>
            <p:cNvPr id="35" name="TextBox 34"/>
            <p:cNvSpPr txBox="1"/>
            <p:nvPr/>
          </p:nvSpPr>
          <p:spPr>
            <a:xfrm>
              <a:off x="-18589" y="3271308"/>
              <a:ext cx="37252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dirty="0">
                  <a:solidFill>
                    <a:schemeClr val="accent6"/>
                  </a:solidFill>
                </a:rPr>
                <a:t>misao, kreativnost i imaginaciju su sposobni </a:t>
              </a:r>
              <a:r>
                <a:rPr lang="sr-Latn-CS" sz="1200" dirty="0" smtClean="0">
                  <a:solidFill>
                    <a:schemeClr val="accent6"/>
                  </a:solidFill>
                </a:rPr>
                <a:t>    da </a:t>
              </a:r>
              <a:r>
                <a:rPr lang="sr-Latn-CS" sz="1200" dirty="0">
                  <a:solidFill>
                    <a:schemeClr val="accent6"/>
                  </a:solidFill>
                </a:rPr>
                <a:t>pretvore u konkretan i profitabilan </a:t>
              </a:r>
              <a:r>
                <a:rPr lang="sr-Latn-CS" sz="1200" dirty="0" smtClean="0">
                  <a:solidFill>
                    <a:schemeClr val="accent6"/>
                  </a:solidFill>
                </a:rPr>
                <a:t>posao</a:t>
              </a:r>
              <a:endParaRPr lang="en-US" sz="12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29140" y="310116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r-Latn-CS" sz="1200" b="1" i="1" u="sng" dirty="0"/>
                <a:t>Izvršna inteligencija</a:t>
              </a:r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74837" y="987856"/>
            <a:ext cx="8569164" cy="3357668"/>
            <a:chOff x="-5300285" y="3162995"/>
            <a:chExt cx="9160338" cy="3357668"/>
          </a:xfrm>
        </p:grpSpPr>
        <p:sp>
          <p:nvSpPr>
            <p:cNvPr id="38" name="TextBox 37"/>
            <p:cNvSpPr txBox="1"/>
            <p:nvPr/>
          </p:nvSpPr>
          <p:spPr>
            <a:xfrm>
              <a:off x="10694" y="3351451"/>
              <a:ext cx="38493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dirty="0">
                  <a:solidFill>
                    <a:schemeClr val="accent6"/>
                  </a:solidFill>
                </a:rPr>
                <a:t>iskazuje se prilikom inovacija vezanih za novi proizvod, nove sirovine, </a:t>
              </a:r>
              <a:r>
                <a:rPr lang="sr-Latn-CS" sz="1200" dirty="0" smtClean="0">
                  <a:solidFill>
                    <a:schemeClr val="accent6"/>
                  </a:solidFill>
                </a:rPr>
                <a:t>tehnologij</a:t>
              </a:r>
              <a:r>
                <a:rPr lang="en-US" sz="1200" dirty="0" smtClean="0">
                  <a:solidFill>
                    <a:schemeClr val="accent6"/>
                  </a:solidFill>
                </a:rPr>
                <a:t>u</a:t>
              </a:r>
              <a:r>
                <a:rPr lang="sr-Latn-CS" sz="1200" dirty="0" smtClean="0">
                  <a:solidFill>
                    <a:schemeClr val="accent6"/>
                  </a:solidFill>
                </a:rPr>
                <a:t>, </a:t>
              </a:r>
              <a:r>
                <a:rPr lang="sr-Latn-CS" sz="1200" dirty="0">
                  <a:solidFill>
                    <a:schemeClr val="accent6"/>
                  </a:solidFill>
                </a:rPr>
                <a:t>novu organizaciju, tržišta...</a:t>
              </a:r>
              <a:endParaRPr lang="en-US" sz="1200" dirty="0">
                <a:solidFill>
                  <a:schemeClr val="accent6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68715" y="316299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b="1" i="1" u="sng" dirty="0"/>
                <a:t>Kreativnost</a:t>
              </a:r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-5300285" y="6243664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b="1" i="1" u="sng" dirty="0"/>
                <a:t>Realno samopouzdanje</a:t>
              </a:r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076426" y="1765096"/>
            <a:ext cx="2915174" cy="607755"/>
            <a:chOff x="6920" y="3083124"/>
            <a:chExt cx="3116287" cy="607755"/>
          </a:xfrm>
        </p:grpSpPr>
        <p:sp>
          <p:nvSpPr>
            <p:cNvPr id="41" name="TextBox 40"/>
            <p:cNvSpPr txBox="1"/>
            <p:nvPr/>
          </p:nvSpPr>
          <p:spPr>
            <a:xfrm>
              <a:off x="6920" y="3229214"/>
              <a:ext cx="3116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dirty="0">
                  <a:solidFill>
                    <a:schemeClr val="accent6"/>
                  </a:solidFill>
                </a:rPr>
                <a:t>prilagođavaju svoje poslovanje promjenama u okruženju.</a:t>
              </a:r>
              <a:endParaRPr lang="en-US" sz="1200" dirty="0">
                <a:solidFill>
                  <a:schemeClr val="accent6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1493" y="3083124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b="1" i="1" u="sng" dirty="0"/>
                <a:t>Fleksibilnost</a:t>
              </a:r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002188" y="2354922"/>
            <a:ext cx="3425713" cy="975874"/>
            <a:chOff x="-187297" y="2941618"/>
            <a:chExt cx="3662046" cy="975874"/>
          </a:xfrm>
        </p:grpSpPr>
        <p:sp>
          <p:nvSpPr>
            <p:cNvPr id="44" name="TextBox 43"/>
            <p:cNvSpPr txBox="1"/>
            <p:nvPr/>
          </p:nvSpPr>
          <p:spPr>
            <a:xfrm>
              <a:off x="-187297" y="3148051"/>
              <a:ext cx="366204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100" dirty="0">
                  <a:solidFill>
                    <a:schemeClr val="accent6"/>
                  </a:solidFill>
                </a:rPr>
                <a:t>moraju imati kvalitetnu i nesmetanu </a:t>
              </a:r>
              <a:r>
                <a:rPr lang="sr-Latn-CS" sz="1100" dirty="0" smtClean="0">
                  <a:solidFill>
                    <a:schemeClr val="accent6"/>
                  </a:solidFill>
                </a:rPr>
                <a:t>komunikaciju</a:t>
              </a:r>
            </a:p>
            <a:p>
              <a:r>
                <a:rPr lang="sr-Latn-CS" sz="1100" dirty="0" smtClean="0">
                  <a:solidFill>
                    <a:schemeClr val="accent6"/>
                  </a:solidFill>
                </a:rPr>
                <a:t> </a:t>
              </a:r>
              <a:r>
                <a:rPr lang="sr-Latn-CS" sz="1100" dirty="0">
                  <a:solidFill>
                    <a:schemeClr val="accent6"/>
                  </a:solidFill>
                </a:rPr>
                <a:t>sa licima sa kojima se srijeću tokom poslovanja </a:t>
              </a:r>
              <a:r>
                <a:rPr lang="sr-Latn-CS" sz="1100" dirty="0" smtClean="0">
                  <a:solidFill>
                    <a:schemeClr val="accent6"/>
                  </a:solidFill>
                </a:rPr>
                <a:t>kako </a:t>
              </a:r>
              <a:r>
                <a:rPr lang="sr-Latn-CS" sz="1100" dirty="0">
                  <a:solidFill>
                    <a:schemeClr val="accent6"/>
                  </a:solidFill>
                </a:rPr>
                <a:t>bi protok informacija bio konstantan, što je veoma važno za uspjeh poslovanja</a:t>
              </a:r>
              <a:endParaRPr lang="ko-KR" altLang="en-US" sz="11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23796" y="2941618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b="1" i="1" u="sng" dirty="0"/>
                <a:t>Komunikativnost</a:t>
              </a:r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-37034" y="3281817"/>
            <a:ext cx="9464933" cy="2137954"/>
            <a:chOff x="-5916853" y="2885622"/>
            <a:chExt cx="10117901" cy="2137954"/>
          </a:xfrm>
        </p:grpSpPr>
        <p:sp>
          <p:nvSpPr>
            <p:cNvPr id="47" name="TextBox 46"/>
            <p:cNvSpPr txBox="1"/>
            <p:nvPr/>
          </p:nvSpPr>
          <p:spPr>
            <a:xfrm>
              <a:off x="402032" y="3684432"/>
              <a:ext cx="37990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dirty="0">
                  <a:solidFill>
                    <a:schemeClr val="accent6"/>
                  </a:solidFill>
                </a:rPr>
                <a:t>spremnost da vjeruju u svoje poslovne </a:t>
              </a:r>
              <a:r>
                <a:rPr lang="sr-Latn-CS" sz="1200" dirty="0" smtClean="0">
                  <a:solidFill>
                    <a:schemeClr val="accent6"/>
                  </a:solidFill>
                </a:rPr>
                <a:t>odluke</a:t>
              </a:r>
              <a:endParaRPr lang="en-US" sz="1200" dirty="0"/>
            </a:p>
            <a:p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12802" y="3507063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b="1" i="1" u="sng" dirty="0"/>
                <a:t>Prihvatanje rizika</a:t>
              </a:r>
              <a:endParaRPr lang="ko-KR" altLang="en-US" sz="1200" b="1" i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-5916853" y="3902538"/>
              <a:ext cx="417188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100" dirty="0">
                  <a:solidFill>
                    <a:schemeClr val="accent6"/>
                  </a:solidFill>
                </a:rPr>
                <a:t>put od ideje do realizacije je obično veoma dug </a:t>
              </a:r>
              <a:r>
                <a:rPr lang="sr-Latn-CS" sz="1100" dirty="0" smtClean="0">
                  <a:solidFill>
                    <a:schemeClr val="accent6"/>
                  </a:solidFill>
                </a:rPr>
                <a:t>I</a:t>
              </a:r>
              <a:r>
                <a:rPr lang="en-US" sz="1100" dirty="0" smtClean="0">
                  <a:solidFill>
                    <a:schemeClr val="accent6"/>
                  </a:solidFill>
                </a:rPr>
                <a:t>            </a:t>
              </a:r>
              <a:r>
                <a:rPr lang="sr-Latn-CS" sz="1100" dirty="0" smtClean="0">
                  <a:solidFill>
                    <a:schemeClr val="accent6"/>
                  </a:solidFill>
                </a:rPr>
                <a:t> traži puno </a:t>
              </a:r>
              <a:r>
                <a:rPr lang="sr-Latn-CS" sz="1100" dirty="0">
                  <a:solidFill>
                    <a:schemeClr val="accent6"/>
                  </a:solidFill>
                </a:rPr>
                <a:t>energije i vremena za rješavanje </a:t>
              </a:r>
              <a:r>
                <a:rPr lang="sr-Latn-CS" sz="1100" dirty="0" smtClean="0">
                  <a:solidFill>
                    <a:schemeClr val="accent6"/>
                  </a:solidFill>
                </a:rPr>
                <a:t>raznih</a:t>
              </a:r>
              <a:r>
                <a:rPr lang="en-US" sz="1100" dirty="0" smtClean="0">
                  <a:solidFill>
                    <a:schemeClr val="accent6"/>
                  </a:solidFill>
                </a:rPr>
                <a:t>  </a:t>
              </a:r>
              <a:r>
                <a:rPr lang="sr-Latn-CS" sz="1100" dirty="0" smtClean="0">
                  <a:solidFill>
                    <a:schemeClr val="accent6"/>
                  </a:solidFill>
                </a:rPr>
                <a:t> </a:t>
              </a:r>
              <a:r>
                <a:rPr lang="sr-Latn-CS" sz="1100" dirty="0">
                  <a:solidFill>
                    <a:schemeClr val="accent6"/>
                  </a:solidFill>
                </a:rPr>
                <a:t>problema što zahtijeva postojanje realnog samopouzdanja</a:t>
              </a:r>
              <a:endParaRPr lang="ko-KR" altLang="en-US" sz="11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18363" y="2885622"/>
              <a:ext cx="3279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b="1" i="1" u="sng" dirty="0" smtClean="0"/>
                <a:t>Optimizam</a:t>
              </a:r>
            </a:p>
            <a:p>
              <a:r>
                <a:rPr lang="sr-Latn-CS" sz="1200" dirty="0">
                  <a:solidFill>
                    <a:schemeClr val="accent6"/>
                  </a:solidFill>
                </a:rPr>
                <a:t>pozitivna energija povećava vjerovatnoću </a:t>
              </a:r>
              <a:r>
                <a:rPr lang="sr-Latn-CS" sz="1200" dirty="0" smtClean="0">
                  <a:solidFill>
                    <a:schemeClr val="accent6"/>
                  </a:solidFill>
                </a:rPr>
                <a:t>uspjeha</a:t>
              </a:r>
              <a:endParaRPr lang="en-US" sz="1200" dirty="0"/>
            </a:p>
            <a:p>
              <a:endParaRPr lang="ko-KR" alt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-22899" y="4007913"/>
              <a:ext cx="39401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CS" sz="1200" b="1" dirty="0" smtClean="0"/>
                <a:t>          </a:t>
              </a:r>
              <a:r>
                <a:rPr lang="sr-Latn-CS" sz="1200" b="1" i="1" u="sng" dirty="0" smtClean="0"/>
                <a:t>Upornost</a:t>
              </a:r>
              <a:r>
                <a:rPr lang="sr-Latn-CS" sz="1200" b="1" u="sng" dirty="0" smtClean="0"/>
                <a:t> </a:t>
              </a:r>
              <a:endParaRPr lang="sr-Latn-CS" sz="1200" dirty="0" smtClean="0"/>
            </a:p>
            <a:p>
              <a:r>
                <a:rPr lang="sr-Latn-CS" sz="1200" dirty="0" smtClean="0"/>
                <a:t> </a:t>
              </a:r>
              <a:r>
                <a:rPr lang="sr-Latn-CS" sz="1200" dirty="0">
                  <a:solidFill>
                    <a:schemeClr val="accent6"/>
                  </a:solidFill>
                </a:rPr>
                <a:t>opstaju na tržištu uprkos postojećim preprekama i neuspjesima </a:t>
              </a:r>
              <a:endParaRPr lang="en-US" sz="1200" dirty="0">
                <a:solidFill>
                  <a:schemeClr val="accent6"/>
                </a:solidFill>
              </a:endParaRPr>
            </a:p>
            <a:p>
              <a:r>
                <a:rPr lang="sr-Latn-CS" sz="1200" dirty="0" smtClean="0"/>
                <a:t>.</a:t>
              </a:r>
              <a:endParaRPr lang="en-US" sz="1200" dirty="0"/>
            </a:p>
            <a:p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" name="Freeform 9">
            <a:extLst>
              <a:ext uri="{FF2B5EF4-FFF2-40B4-BE49-F238E27FC236}">
                <a16:creationId xmlns="" xmlns:a16="http://schemas.microsoft.com/office/drawing/2014/main" id="{B26EBCD2-4BC1-4A3D-B36A-8AAF3F123BDA}"/>
              </a:ext>
            </a:extLst>
          </p:cNvPr>
          <p:cNvSpPr>
            <a:spLocks/>
          </p:cNvSpPr>
          <p:nvPr/>
        </p:nvSpPr>
        <p:spPr bwMode="auto">
          <a:xfrm>
            <a:off x="4570917" y="1797972"/>
            <a:ext cx="610683" cy="2468775"/>
          </a:xfrm>
          <a:custGeom>
            <a:avLst/>
            <a:gdLst>
              <a:gd name="T0" fmla="*/ 453 w 768"/>
              <a:gd name="T1" fmla="*/ 45 h 2740"/>
              <a:gd name="T2" fmla="*/ 508 w 768"/>
              <a:gd name="T3" fmla="*/ 200 h 2740"/>
              <a:gd name="T4" fmla="*/ 464 w 768"/>
              <a:gd name="T5" fmla="*/ 287 h 2740"/>
              <a:gd name="T6" fmla="*/ 479 w 768"/>
              <a:gd name="T7" fmla="*/ 389 h 2740"/>
              <a:gd name="T8" fmla="*/ 628 w 768"/>
              <a:gd name="T9" fmla="*/ 445 h 2740"/>
              <a:gd name="T10" fmla="*/ 691 w 768"/>
              <a:gd name="T11" fmla="*/ 583 h 2740"/>
              <a:gd name="T12" fmla="*/ 719 w 768"/>
              <a:gd name="T13" fmla="*/ 858 h 2740"/>
              <a:gd name="T14" fmla="*/ 748 w 768"/>
              <a:gd name="T15" fmla="*/ 1287 h 2740"/>
              <a:gd name="T16" fmla="*/ 768 w 768"/>
              <a:gd name="T17" fmla="*/ 1416 h 2740"/>
              <a:gd name="T18" fmla="*/ 713 w 768"/>
              <a:gd name="T19" fmla="*/ 1478 h 2740"/>
              <a:gd name="T20" fmla="*/ 677 w 768"/>
              <a:gd name="T21" fmla="*/ 1427 h 2740"/>
              <a:gd name="T22" fmla="*/ 691 w 768"/>
              <a:gd name="T23" fmla="*/ 1320 h 2740"/>
              <a:gd name="T24" fmla="*/ 639 w 768"/>
              <a:gd name="T25" fmla="*/ 934 h 2740"/>
              <a:gd name="T26" fmla="*/ 595 w 768"/>
              <a:gd name="T27" fmla="*/ 745 h 2740"/>
              <a:gd name="T28" fmla="*/ 555 w 768"/>
              <a:gd name="T29" fmla="*/ 792 h 2740"/>
              <a:gd name="T30" fmla="*/ 535 w 768"/>
              <a:gd name="T31" fmla="*/ 947 h 2740"/>
              <a:gd name="T32" fmla="*/ 611 w 768"/>
              <a:gd name="T33" fmla="*/ 1125 h 2740"/>
              <a:gd name="T34" fmla="*/ 639 w 768"/>
              <a:gd name="T35" fmla="*/ 1351 h 2740"/>
              <a:gd name="T36" fmla="*/ 617 w 768"/>
              <a:gd name="T37" fmla="*/ 1912 h 2740"/>
              <a:gd name="T38" fmla="*/ 544 w 768"/>
              <a:gd name="T39" fmla="*/ 2387 h 2740"/>
              <a:gd name="T40" fmla="*/ 559 w 768"/>
              <a:gd name="T41" fmla="*/ 2711 h 2740"/>
              <a:gd name="T42" fmla="*/ 455 w 768"/>
              <a:gd name="T43" fmla="*/ 2687 h 2740"/>
              <a:gd name="T44" fmla="*/ 451 w 768"/>
              <a:gd name="T45" fmla="*/ 2523 h 2740"/>
              <a:gd name="T46" fmla="*/ 468 w 768"/>
              <a:gd name="T47" fmla="*/ 2363 h 2740"/>
              <a:gd name="T48" fmla="*/ 448 w 768"/>
              <a:gd name="T49" fmla="*/ 2136 h 2740"/>
              <a:gd name="T50" fmla="*/ 455 w 768"/>
              <a:gd name="T51" fmla="*/ 1894 h 2740"/>
              <a:gd name="T52" fmla="*/ 406 w 768"/>
              <a:gd name="T53" fmla="*/ 1598 h 2740"/>
              <a:gd name="T54" fmla="*/ 351 w 768"/>
              <a:gd name="T55" fmla="*/ 1680 h 2740"/>
              <a:gd name="T56" fmla="*/ 330 w 768"/>
              <a:gd name="T57" fmla="*/ 2018 h 2740"/>
              <a:gd name="T58" fmla="*/ 310 w 768"/>
              <a:gd name="T59" fmla="*/ 2223 h 2740"/>
              <a:gd name="T60" fmla="*/ 308 w 768"/>
              <a:gd name="T61" fmla="*/ 2411 h 2740"/>
              <a:gd name="T62" fmla="*/ 324 w 768"/>
              <a:gd name="T63" fmla="*/ 2647 h 2740"/>
              <a:gd name="T64" fmla="*/ 253 w 768"/>
              <a:gd name="T65" fmla="*/ 2729 h 2740"/>
              <a:gd name="T66" fmla="*/ 217 w 768"/>
              <a:gd name="T67" fmla="*/ 2616 h 2740"/>
              <a:gd name="T68" fmla="*/ 231 w 768"/>
              <a:gd name="T69" fmla="*/ 2376 h 2740"/>
              <a:gd name="T70" fmla="*/ 180 w 768"/>
              <a:gd name="T71" fmla="*/ 2118 h 2740"/>
              <a:gd name="T72" fmla="*/ 168 w 768"/>
              <a:gd name="T73" fmla="*/ 1867 h 2740"/>
              <a:gd name="T74" fmla="*/ 175 w 768"/>
              <a:gd name="T75" fmla="*/ 1607 h 2740"/>
              <a:gd name="T76" fmla="*/ 126 w 768"/>
              <a:gd name="T77" fmla="*/ 1363 h 2740"/>
              <a:gd name="T78" fmla="*/ 166 w 768"/>
              <a:gd name="T79" fmla="*/ 1107 h 2740"/>
              <a:gd name="T80" fmla="*/ 235 w 768"/>
              <a:gd name="T81" fmla="*/ 869 h 2740"/>
              <a:gd name="T82" fmla="*/ 182 w 768"/>
              <a:gd name="T83" fmla="*/ 711 h 2740"/>
              <a:gd name="T84" fmla="*/ 128 w 768"/>
              <a:gd name="T85" fmla="*/ 931 h 2740"/>
              <a:gd name="T86" fmla="*/ 119 w 768"/>
              <a:gd name="T87" fmla="*/ 1111 h 2740"/>
              <a:gd name="T88" fmla="*/ 64 w 768"/>
              <a:gd name="T89" fmla="*/ 1311 h 2740"/>
              <a:gd name="T90" fmla="*/ 100 w 768"/>
              <a:gd name="T91" fmla="*/ 1460 h 2740"/>
              <a:gd name="T92" fmla="*/ 79 w 768"/>
              <a:gd name="T93" fmla="*/ 1481 h 2740"/>
              <a:gd name="T94" fmla="*/ 4 w 768"/>
              <a:gd name="T95" fmla="*/ 1423 h 2740"/>
              <a:gd name="T96" fmla="*/ 22 w 768"/>
              <a:gd name="T97" fmla="*/ 1251 h 2740"/>
              <a:gd name="T98" fmla="*/ 70 w 768"/>
              <a:gd name="T99" fmla="*/ 623 h 2740"/>
              <a:gd name="T100" fmla="*/ 117 w 768"/>
              <a:gd name="T101" fmla="*/ 458 h 2740"/>
              <a:gd name="T102" fmla="*/ 251 w 768"/>
              <a:gd name="T103" fmla="*/ 412 h 2740"/>
              <a:gd name="T104" fmla="*/ 320 w 768"/>
              <a:gd name="T105" fmla="*/ 325 h 2740"/>
              <a:gd name="T106" fmla="*/ 253 w 768"/>
              <a:gd name="T107" fmla="*/ 221 h 2740"/>
              <a:gd name="T108" fmla="*/ 250 w 768"/>
              <a:gd name="T109" fmla="*/ 136 h 2740"/>
              <a:gd name="T110" fmla="*/ 322 w 768"/>
              <a:gd name="T111" fmla="*/ 3 h 2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68" h="2740">
                <a:moveTo>
                  <a:pt x="339" y="0"/>
                </a:moveTo>
                <a:lnTo>
                  <a:pt x="375" y="3"/>
                </a:lnTo>
                <a:lnTo>
                  <a:pt x="406" y="12"/>
                </a:lnTo>
                <a:lnTo>
                  <a:pt x="431" y="27"/>
                </a:lnTo>
                <a:lnTo>
                  <a:pt x="453" y="45"/>
                </a:lnTo>
                <a:lnTo>
                  <a:pt x="471" y="69"/>
                </a:lnTo>
                <a:lnTo>
                  <a:pt x="486" y="94"/>
                </a:lnTo>
                <a:lnTo>
                  <a:pt x="495" y="123"/>
                </a:lnTo>
                <a:lnTo>
                  <a:pt x="495" y="183"/>
                </a:lnTo>
                <a:lnTo>
                  <a:pt x="508" y="200"/>
                </a:lnTo>
                <a:lnTo>
                  <a:pt x="502" y="221"/>
                </a:lnTo>
                <a:lnTo>
                  <a:pt x="495" y="240"/>
                </a:lnTo>
                <a:lnTo>
                  <a:pt x="484" y="256"/>
                </a:lnTo>
                <a:lnTo>
                  <a:pt x="475" y="271"/>
                </a:lnTo>
                <a:lnTo>
                  <a:pt x="464" y="287"/>
                </a:lnTo>
                <a:lnTo>
                  <a:pt x="455" y="303"/>
                </a:lnTo>
                <a:lnTo>
                  <a:pt x="451" y="323"/>
                </a:lnTo>
                <a:lnTo>
                  <a:pt x="450" y="349"/>
                </a:lnTo>
                <a:lnTo>
                  <a:pt x="455" y="380"/>
                </a:lnTo>
                <a:lnTo>
                  <a:pt x="479" y="389"/>
                </a:lnTo>
                <a:lnTo>
                  <a:pt x="508" y="400"/>
                </a:lnTo>
                <a:lnTo>
                  <a:pt x="539" y="409"/>
                </a:lnTo>
                <a:lnTo>
                  <a:pt x="570" y="420"/>
                </a:lnTo>
                <a:lnTo>
                  <a:pt x="600" y="431"/>
                </a:lnTo>
                <a:lnTo>
                  <a:pt x="628" y="445"/>
                </a:lnTo>
                <a:lnTo>
                  <a:pt x="650" y="460"/>
                </a:lnTo>
                <a:lnTo>
                  <a:pt x="668" y="480"/>
                </a:lnTo>
                <a:lnTo>
                  <a:pt x="682" y="511"/>
                </a:lnTo>
                <a:lnTo>
                  <a:pt x="690" y="545"/>
                </a:lnTo>
                <a:lnTo>
                  <a:pt x="691" y="583"/>
                </a:lnTo>
                <a:lnTo>
                  <a:pt x="693" y="623"/>
                </a:lnTo>
                <a:lnTo>
                  <a:pt x="693" y="665"/>
                </a:lnTo>
                <a:lnTo>
                  <a:pt x="699" y="707"/>
                </a:lnTo>
                <a:lnTo>
                  <a:pt x="710" y="781"/>
                </a:lnTo>
                <a:lnTo>
                  <a:pt x="719" y="858"/>
                </a:lnTo>
                <a:lnTo>
                  <a:pt x="728" y="931"/>
                </a:lnTo>
                <a:lnTo>
                  <a:pt x="739" y="1000"/>
                </a:lnTo>
                <a:lnTo>
                  <a:pt x="742" y="1183"/>
                </a:lnTo>
                <a:lnTo>
                  <a:pt x="742" y="1267"/>
                </a:lnTo>
                <a:lnTo>
                  <a:pt x="748" y="1287"/>
                </a:lnTo>
                <a:lnTo>
                  <a:pt x="753" y="1311"/>
                </a:lnTo>
                <a:lnTo>
                  <a:pt x="759" y="1336"/>
                </a:lnTo>
                <a:lnTo>
                  <a:pt x="762" y="1363"/>
                </a:lnTo>
                <a:lnTo>
                  <a:pt x="766" y="1391"/>
                </a:lnTo>
                <a:lnTo>
                  <a:pt x="768" y="1416"/>
                </a:lnTo>
                <a:lnTo>
                  <a:pt x="764" y="1440"/>
                </a:lnTo>
                <a:lnTo>
                  <a:pt x="757" y="1458"/>
                </a:lnTo>
                <a:lnTo>
                  <a:pt x="742" y="1474"/>
                </a:lnTo>
                <a:lnTo>
                  <a:pt x="722" y="1483"/>
                </a:lnTo>
                <a:lnTo>
                  <a:pt x="713" y="1478"/>
                </a:lnTo>
                <a:lnTo>
                  <a:pt x="699" y="1478"/>
                </a:lnTo>
                <a:lnTo>
                  <a:pt x="682" y="1480"/>
                </a:lnTo>
                <a:lnTo>
                  <a:pt x="668" y="1480"/>
                </a:lnTo>
                <a:lnTo>
                  <a:pt x="659" y="1443"/>
                </a:lnTo>
                <a:lnTo>
                  <a:pt x="677" y="1427"/>
                </a:lnTo>
                <a:lnTo>
                  <a:pt x="686" y="1411"/>
                </a:lnTo>
                <a:lnTo>
                  <a:pt x="688" y="1394"/>
                </a:lnTo>
                <a:lnTo>
                  <a:pt x="688" y="1372"/>
                </a:lnTo>
                <a:lnTo>
                  <a:pt x="688" y="1349"/>
                </a:lnTo>
                <a:lnTo>
                  <a:pt x="691" y="1320"/>
                </a:lnTo>
                <a:lnTo>
                  <a:pt x="695" y="1305"/>
                </a:lnTo>
                <a:lnTo>
                  <a:pt x="700" y="1287"/>
                </a:lnTo>
                <a:lnTo>
                  <a:pt x="699" y="1267"/>
                </a:lnTo>
                <a:lnTo>
                  <a:pt x="642" y="1096"/>
                </a:lnTo>
                <a:lnTo>
                  <a:pt x="639" y="934"/>
                </a:lnTo>
                <a:lnTo>
                  <a:pt x="608" y="827"/>
                </a:lnTo>
                <a:lnTo>
                  <a:pt x="604" y="809"/>
                </a:lnTo>
                <a:lnTo>
                  <a:pt x="600" y="789"/>
                </a:lnTo>
                <a:lnTo>
                  <a:pt x="599" y="767"/>
                </a:lnTo>
                <a:lnTo>
                  <a:pt x="595" y="745"/>
                </a:lnTo>
                <a:lnTo>
                  <a:pt x="588" y="727"/>
                </a:lnTo>
                <a:lnTo>
                  <a:pt x="579" y="714"/>
                </a:lnTo>
                <a:lnTo>
                  <a:pt x="573" y="741"/>
                </a:lnTo>
                <a:lnTo>
                  <a:pt x="566" y="767"/>
                </a:lnTo>
                <a:lnTo>
                  <a:pt x="555" y="792"/>
                </a:lnTo>
                <a:lnTo>
                  <a:pt x="544" y="820"/>
                </a:lnTo>
                <a:lnTo>
                  <a:pt x="535" y="849"/>
                </a:lnTo>
                <a:lnTo>
                  <a:pt x="530" y="880"/>
                </a:lnTo>
                <a:lnTo>
                  <a:pt x="530" y="912"/>
                </a:lnTo>
                <a:lnTo>
                  <a:pt x="535" y="947"/>
                </a:lnTo>
                <a:lnTo>
                  <a:pt x="546" y="983"/>
                </a:lnTo>
                <a:lnTo>
                  <a:pt x="560" y="1018"/>
                </a:lnTo>
                <a:lnTo>
                  <a:pt x="577" y="1052"/>
                </a:lnTo>
                <a:lnTo>
                  <a:pt x="595" y="1089"/>
                </a:lnTo>
                <a:lnTo>
                  <a:pt x="611" y="1125"/>
                </a:lnTo>
                <a:lnTo>
                  <a:pt x="626" y="1165"/>
                </a:lnTo>
                <a:lnTo>
                  <a:pt x="637" y="1207"/>
                </a:lnTo>
                <a:lnTo>
                  <a:pt x="644" y="1251"/>
                </a:lnTo>
                <a:lnTo>
                  <a:pt x="646" y="1300"/>
                </a:lnTo>
                <a:lnTo>
                  <a:pt x="639" y="1351"/>
                </a:lnTo>
                <a:lnTo>
                  <a:pt x="582" y="1680"/>
                </a:lnTo>
                <a:lnTo>
                  <a:pt x="590" y="1734"/>
                </a:lnTo>
                <a:lnTo>
                  <a:pt x="599" y="1792"/>
                </a:lnTo>
                <a:lnTo>
                  <a:pt x="608" y="1851"/>
                </a:lnTo>
                <a:lnTo>
                  <a:pt x="617" y="1912"/>
                </a:lnTo>
                <a:lnTo>
                  <a:pt x="617" y="1972"/>
                </a:lnTo>
                <a:lnTo>
                  <a:pt x="611" y="2034"/>
                </a:lnTo>
                <a:lnTo>
                  <a:pt x="559" y="2320"/>
                </a:lnTo>
                <a:lnTo>
                  <a:pt x="551" y="2351"/>
                </a:lnTo>
                <a:lnTo>
                  <a:pt x="544" y="2387"/>
                </a:lnTo>
                <a:lnTo>
                  <a:pt x="537" y="2425"/>
                </a:lnTo>
                <a:lnTo>
                  <a:pt x="535" y="2463"/>
                </a:lnTo>
                <a:lnTo>
                  <a:pt x="539" y="2503"/>
                </a:lnTo>
                <a:lnTo>
                  <a:pt x="582" y="2696"/>
                </a:lnTo>
                <a:lnTo>
                  <a:pt x="559" y="2711"/>
                </a:lnTo>
                <a:lnTo>
                  <a:pt x="533" y="2723"/>
                </a:lnTo>
                <a:lnTo>
                  <a:pt x="504" y="2734"/>
                </a:lnTo>
                <a:lnTo>
                  <a:pt x="471" y="2740"/>
                </a:lnTo>
                <a:lnTo>
                  <a:pt x="460" y="2714"/>
                </a:lnTo>
                <a:lnTo>
                  <a:pt x="455" y="2687"/>
                </a:lnTo>
                <a:lnTo>
                  <a:pt x="453" y="2656"/>
                </a:lnTo>
                <a:lnTo>
                  <a:pt x="455" y="2625"/>
                </a:lnTo>
                <a:lnTo>
                  <a:pt x="457" y="2591"/>
                </a:lnTo>
                <a:lnTo>
                  <a:pt x="455" y="2556"/>
                </a:lnTo>
                <a:lnTo>
                  <a:pt x="451" y="2523"/>
                </a:lnTo>
                <a:lnTo>
                  <a:pt x="448" y="2492"/>
                </a:lnTo>
                <a:lnTo>
                  <a:pt x="450" y="2461"/>
                </a:lnTo>
                <a:lnTo>
                  <a:pt x="455" y="2431"/>
                </a:lnTo>
                <a:lnTo>
                  <a:pt x="460" y="2398"/>
                </a:lnTo>
                <a:lnTo>
                  <a:pt x="468" y="2363"/>
                </a:lnTo>
                <a:lnTo>
                  <a:pt x="471" y="2327"/>
                </a:lnTo>
                <a:lnTo>
                  <a:pt x="471" y="2287"/>
                </a:lnTo>
                <a:lnTo>
                  <a:pt x="468" y="2243"/>
                </a:lnTo>
                <a:lnTo>
                  <a:pt x="457" y="2192"/>
                </a:lnTo>
                <a:lnTo>
                  <a:pt x="448" y="2136"/>
                </a:lnTo>
                <a:lnTo>
                  <a:pt x="439" y="2074"/>
                </a:lnTo>
                <a:lnTo>
                  <a:pt x="437" y="2012"/>
                </a:lnTo>
                <a:lnTo>
                  <a:pt x="442" y="1951"/>
                </a:lnTo>
                <a:lnTo>
                  <a:pt x="448" y="1925"/>
                </a:lnTo>
                <a:lnTo>
                  <a:pt x="455" y="1894"/>
                </a:lnTo>
                <a:lnTo>
                  <a:pt x="457" y="1863"/>
                </a:lnTo>
                <a:lnTo>
                  <a:pt x="455" y="1831"/>
                </a:lnTo>
                <a:lnTo>
                  <a:pt x="439" y="1754"/>
                </a:lnTo>
                <a:lnTo>
                  <a:pt x="422" y="1678"/>
                </a:lnTo>
                <a:lnTo>
                  <a:pt x="406" y="1598"/>
                </a:lnTo>
                <a:lnTo>
                  <a:pt x="395" y="1516"/>
                </a:lnTo>
                <a:lnTo>
                  <a:pt x="388" y="1431"/>
                </a:lnTo>
                <a:lnTo>
                  <a:pt x="382" y="1431"/>
                </a:lnTo>
                <a:lnTo>
                  <a:pt x="382" y="1436"/>
                </a:lnTo>
                <a:lnTo>
                  <a:pt x="351" y="1680"/>
                </a:lnTo>
                <a:lnTo>
                  <a:pt x="319" y="1807"/>
                </a:lnTo>
                <a:lnTo>
                  <a:pt x="313" y="1861"/>
                </a:lnTo>
                <a:lnTo>
                  <a:pt x="317" y="1914"/>
                </a:lnTo>
                <a:lnTo>
                  <a:pt x="322" y="1965"/>
                </a:lnTo>
                <a:lnTo>
                  <a:pt x="330" y="2018"/>
                </a:lnTo>
                <a:lnTo>
                  <a:pt x="331" y="2072"/>
                </a:lnTo>
                <a:lnTo>
                  <a:pt x="328" y="2127"/>
                </a:lnTo>
                <a:lnTo>
                  <a:pt x="322" y="2152"/>
                </a:lnTo>
                <a:lnTo>
                  <a:pt x="317" y="2185"/>
                </a:lnTo>
                <a:lnTo>
                  <a:pt x="310" y="2223"/>
                </a:lnTo>
                <a:lnTo>
                  <a:pt x="304" y="2263"/>
                </a:lnTo>
                <a:lnTo>
                  <a:pt x="300" y="2303"/>
                </a:lnTo>
                <a:lnTo>
                  <a:pt x="299" y="2343"/>
                </a:lnTo>
                <a:lnTo>
                  <a:pt x="300" y="2380"/>
                </a:lnTo>
                <a:lnTo>
                  <a:pt x="308" y="2411"/>
                </a:lnTo>
                <a:lnTo>
                  <a:pt x="339" y="2474"/>
                </a:lnTo>
                <a:lnTo>
                  <a:pt x="328" y="2511"/>
                </a:lnTo>
                <a:lnTo>
                  <a:pt x="320" y="2556"/>
                </a:lnTo>
                <a:lnTo>
                  <a:pt x="320" y="2603"/>
                </a:lnTo>
                <a:lnTo>
                  <a:pt x="324" y="2647"/>
                </a:lnTo>
                <a:lnTo>
                  <a:pt x="324" y="2689"/>
                </a:lnTo>
                <a:lnTo>
                  <a:pt x="319" y="2727"/>
                </a:lnTo>
                <a:lnTo>
                  <a:pt x="299" y="2734"/>
                </a:lnTo>
                <a:lnTo>
                  <a:pt x="275" y="2736"/>
                </a:lnTo>
                <a:lnTo>
                  <a:pt x="253" y="2729"/>
                </a:lnTo>
                <a:lnTo>
                  <a:pt x="231" y="2718"/>
                </a:lnTo>
                <a:lnTo>
                  <a:pt x="213" y="2700"/>
                </a:lnTo>
                <a:lnTo>
                  <a:pt x="202" y="2678"/>
                </a:lnTo>
                <a:lnTo>
                  <a:pt x="199" y="2651"/>
                </a:lnTo>
                <a:lnTo>
                  <a:pt x="217" y="2616"/>
                </a:lnTo>
                <a:lnTo>
                  <a:pt x="230" y="2574"/>
                </a:lnTo>
                <a:lnTo>
                  <a:pt x="235" y="2529"/>
                </a:lnTo>
                <a:lnTo>
                  <a:pt x="239" y="2480"/>
                </a:lnTo>
                <a:lnTo>
                  <a:pt x="237" y="2429"/>
                </a:lnTo>
                <a:lnTo>
                  <a:pt x="231" y="2376"/>
                </a:lnTo>
                <a:lnTo>
                  <a:pt x="222" y="2321"/>
                </a:lnTo>
                <a:lnTo>
                  <a:pt x="213" y="2267"/>
                </a:lnTo>
                <a:lnTo>
                  <a:pt x="202" y="2216"/>
                </a:lnTo>
                <a:lnTo>
                  <a:pt x="191" y="2165"/>
                </a:lnTo>
                <a:lnTo>
                  <a:pt x="180" y="2118"/>
                </a:lnTo>
                <a:lnTo>
                  <a:pt x="171" y="2074"/>
                </a:lnTo>
                <a:lnTo>
                  <a:pt x="162" y="2034"/>
                </a:lnTo>
                <a:lnTo>
                  <a:pt x="157" y="1980"/>
                </a:lnTo>
                <a:lnTo>
                  <a:pt x="160" y="1923"/>
                </a:lnTo>
                <a:lnTo>
                  <a:pt x="168" y="1867"/>
                </a:lnTo>
                <a:lnTo>
                  <a:pt x="179" y="1812"/>
                </a:lnTo>
                <a:lnTo>
                  <a:pt x="186" y="1756"/>
                </a:lnTo>
                <a:lnTo>
                  <a:pt x="190" y="1700"/>
                </a:lnTo>
                <a:lnTo>
                  <a:pt x="182" y="1643"/>
                </a:lnTo>
                <a:lnTo>
                  <a:pt x="175" y="1607"/>
                </a:lnTo>
                <a:lnTo>
                  <a:pt x="166" y="1565"/>
                </a:lnTo>
                <a:lnTo>
                  <a:pt x="155" y="1518"/>
                </a:lnTo>
                <a:lnTo>
                  <a:pt x="144" y="1467"/>
                </a:lnTo>
                <a:lnTo>
                  <a:pt x="133" y="1414"/>
                </a:lnTo>
                <a:lnTo>
                  <a:pt x="126" y="1363"/>
                </a:lnTo>
                <a:lnTo>
                  <a:pt x="122" y="1312"/>
                </a:lnTo>
                <a:lnTo>
                  <a:pt x="122" y="1265"/>
                </a:lnTo>
                <a:lnTo>
                  <a:pt x="128" y="1223"/>
                </a:lnTo>
                <a:lnTo>
                  <a:pt x="144" y="1163"/>
                </a:lnTo>
                <a:lnTo>
                  <a:pt x="166" y="1107"/>
                </a:lnTo>
                <a:lnTo>
                  <a:pt x="190" y="1051"/>
                </a:lnTo>
                <a:lnTo>
                  <a:pt x="213" y="998"/>
                </a:lnTo>
                <a:lnTo>
                  <a:pt x="231" y="943"/>
                </a:lnTo>
                <a:lnTo>
                  <a:pt x="237" y="905"/>
                </a:lnTo>
                <a:lnTo>
                  <a:pt x="235" y="869"/>
                </a:lnTo>
                <a:lnTo>
                  <a:pt x="228" y="832"/>
                </a:lnTo>
                <a:lnTo>
                  <a:pt x="215" y="800"/>
                </a:lnTo>
                <a:lnTo>
                  <a:pt x="202" y="769"/>
                </a:lnTo>
                <a:lnTo>
                  <a:pt x="191" y="740"/>
                </a:lnTo>
                <a:lnTo>
                  <a:pt x="182" y="711"/>
                </a:lnTo>
                <a:lnTo>
                  <a:pt x="179" y="711"/>
                </a:lnTo>
                <a:lnTo>
                  <a:pt x="170" y="769"/>
                </a:lnTo>
                <a:lnTo>
                  <a:pt x="157" y="825"/>
                </a:lnTo>
                <a:lnTo>
                  <a:pt x="140" y="878"/>
                </a:lnTo>
                <a:lnTo>
                  <a:pt x="128" y="931"/>
                </a:lnTo>
                <a:lnTo>
                  <a:pt x="122" y="969"/>
                </a:lnTo>
                <a:lnTo>
                  <a:pt x="122" y="1005"/>
                </a:lnTo>
                <a:lnTo>
                  <a:pt x="124" y="1041"/>
                </a:lnTo>
                <a:lnTo>
                  <a:pt x="124" y="1078"/>
                </a:lnTo>
                <a:lnTo>
                  <a:pt x="119" y="1111"/>
                </a:lnTo>
                <a:lnTo>
                  <a:pt x="110" y="1145"/>
                </a:lnTo>
                <a:lnTo>
                  <a:pt x="95" y="1181"/>
                </a:lnTo>
                <a:lnTo>
                  <a:pt x="82" y="1223"/>
                </a:lnTo>
                <a:lnTo>
                  <a:pt x="71" y="1267"/>
                </a:lnTo>
                <a:lnTo>
                  <a:pt x="64" y="1311"/>
                </a:lnTo>
                <a:lnTo>
                  <a:pt x="62" y="1358"/>
                </a:lnTo>
                <a:lnTo>
                  <a:pt x="71" y="1403"/>
                </a:lnTo>
                <a:lnTo>
                  <a:pt x="108" y="1451"/>
                </a:lnTo>
                <a:lnTo>
                  <a:pt x="104" y="1456"/>
                </a:lnTo>
                <a:lnTo>
                  <a:pt x="100" y="1460"/>
                </a:lnTo>
                <a:lnTo>
                  <a:pt x="100" y="1463"/>
                </a:lnTo>
                <a:lnTo>
                  <a:pt x="100" y="1469"/>
                </a:lnTo>
                <a:lnTo>
                  <a:pt x="99" y="1472"/>
                </a:lnTo>
                <a:lnTo>
                  <a:pt x="99" y="1480"/>
                </a:lnTo>
                <a:lnTo>
                  <a:pt x="79" y="1481"/>
                </a:lnTo>
                <a:lnTo>
                  <a:pt x="62" y="1481"/>
                </a:lnTo>
                <a:lnTo>
                  <a:pt x="48" y="1481"/>
                </a:lnTo>
                <a:lnTo>
                  <a:pt x="31" y="1483"/>
                </a:lnTo>
                <a:lnTo>
                  <a:pt x="13" y="1452"/>
                </a:lnTo>
                <a:lnTo>
                  <a:pt x="4" y="1423"/>
                </a:lnTo>
                <a:lnTo>
                  <a:pt x="0" y="1392"/>
                </a:lnTo>
                <a:lnTo>
                  <a:pt x="2" y="1361"/>
                </a:lnTo>
                <a:lnTo>
                  <a:pt x="8" y="1327"/>
                </a:lnTo>
                <a:lnTo>
                  <a:pt x="15" y="1291"/>
                </a:lnTo>
                <a:lnTo>
                  <a:pt x="22" y="1251"/>
                </a:lnTo>
                <a:lnTo>
                  <a:pt x="22" y="1036"/>
                </a:lnTo>
                <a:lnTo>
                  <a:pt x="62" y="751"/>
                </a:lnTo>
                <a:lnTo>
                  <a:pt x="68" y="709"/>
                </a:lnTo>
                <a:lnTo>
                  <a:pt x="70" y="665"/>
                </a:lnTo>
                <a:lnTo>
                  <a:pt x="70" y="623"/>
                </a:lnTo>
                <a:lnTo>
                  <a:pt x="71" y="581"/>
                </a:lnTo>
                <a:lnTo>
                  <a:pt x="75" y="541"/>
                </a:lnTo>
                <a:lnTo>
                  <a:pt x="84" y="507"/>
                </a:lnTo>
                <a:lnTo>
                  <a:pt x="99" y="476"/>
                </a:lnTo>
                <a:lnTo>
                  <a:pt x="117" y="458"/>
                </a:lnTo>
                <a:lnTo>
                  <a:pt x="139" y="445"/>
                </a:lnTo>
                <a:lnTo>
                  <a:pt x="164" y="436"/>
                </a:lnTo>
                <a:lnTo>
                  <a:pt x="193" y="429"/>
                </a:lnTo>
                <a:lnTo>
                  <a:pt x="222" y="421"/>
                </a:lnTo>
                <a:lnTo>
                  <a:pt x="251" y="412"/>
                </a:lnTo>
                <a:lnTo>
                  <a:pt x="275" y="403"/>
                </a:lnTo>
                <a:lnTo>
                  <a:pt x="297" y="389"/>
                </a:lnTo>
                <a:lnTo>
                  <a:pt x="311" y="371"/>
                </a:lnTo>
                <a:lnTo>
                  <a:pt x="322" y="347"/>
                </a:lnTo>
                <a:lnTo>
                  <a:pt x="320" y="325"/>
                </a:lnTo>
                <a:lnTo>
                  <a:pt x="313" y="303"/>
                </a:lnTo>
                <a:lnTo>
                  <a:pt x="299" y="281"/>
                </a:lnTo>
                <a:lnTo>
                  <a:pt x="282" y="261"/>
                </a:lnTo>
                <a:lnTo>
                  <a:pt x="266" y="241"/>
                </a:lnTo>
                <a:lnTo>
                  <a:pt x="253" y="221"/>
                </a:lnTo>
                <a:lnTo>
                  <a:pt x="248" y="203"/>
                </a:lnTo>
                <a:lnTo>
                  <a:pt x="253" y="191"/>
                </a:lnTo>
                <a:lnTo>
                  <a:pt x="253" y="174"/>
                </a:lnTo>
                <a:lnTo>
                  <a:pt x="250" y="154"/>
                </a:lnTo>
                <a:lnTo>
                  <a:pt x="250" y="136"/>
                </a:lnTo>
                <a:lnTo>
                  <a:pt x="251" y="116"/>
                </a:lnTo>
                <a:lnTo>
                  <a:pt x="262" y="83"/>
                </a:lnTo>
                <a:lnTo>
                  <a:pt x="280" y="54"/>
                </a:lnTo>
                <a:lnTo>
                  <a:pt x="302" y="27"/>
                </a:lnTo>
                <a:lnTo>
                  <a:pt x="322" y="3"/>
                </a:lnTo>
                <a:lnTo>
                  <a:pt x="3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0" name="Freeform 18">
            <a:extLst>
              <a:ext uri="{FF2B5EF4-FFF2-40B4-BE49-F238E27FC236}">
                <a16:creationId xmlns="" xmlns:a16="http://schemas.microsoft.com/office/drawing/2014/main" id="{1FC3FE2C-CB12-4331-852B-C80C20FA3985}"/>
              </a:ext>
            </a:extLst>
          </p:cNvPr>
          <p:cNvSpPr>
            <a:spLocks/>
          </p:cNvSpPr>
          <p:nvPr/>
        </p:nvSpPr>
        <p:spPr bwMode="auto">
          <a:xfrm>
            <a:off x="3810000" y="1727888"/>
            <a:ext cx="677762" cy="2572555"/>
          </a:xfrm>
          <a:custGeom>
            <a:avLst/>
            <a:gdLst>
              <a:gd name="T0" fmla="*/ 564 w 862"/>
              <a:gd name="T1" fmla="*/ 78 h 2998"/>
              <a:gd name="T2" fmla="*/ 579 w 862"/>
              <a:gd name="T3" fmla="*/ 156 h 2998"/>
              <a:gd name="T4" fmla="*/ 570 w 862"/>
              <a:gd name="T5" fmla="*/ 282 h 2998"/>
              <a:gd name="T6" fmla="*/ 531 w 862"/>
              <a:gd name="T7" fmla="*/ 420 h 2998"/>
              <a:gd name="T8" fmla="*/ 675 w 862"/>
              <a:gd name="T9" fmla="*/ 489 h 2998"/>
              <a:gd name="T10" fmla="*/ 819 w 862"/>
              <a:gd name="T11" fmla="*/ 589 h 2998"/>
              <a:gd name="T12" fmla="*/ 851 w 862"/>
              <a:gd name="T13" fmla="*/ 876 h 2998"/>
              <a:gd name="T14" fmla="*/ 846 w 862"/>
              <a:gd name="T15" fmla="*/ 1427 h 2998"/>
              <a:gd name="T16" fmla="*/ 817 w 862"/>
              <a:gd name="T17" fmla="*/ 1724 h 2998"/>
              <a:gd name="T18" fmla="*/ 739 w 862"/>
              <a:gd name="T19" fmla="*/ 1745 h 2998"/>
              <a:gd name="T20" fmla="*/ 753 w 862"/>
              <a:gd name="T21" fmla="*/ 1714 h 2998"/>
              <a:gd name="T22" fmla="*/ 750 w 862"/>
              <a:gd name="T23" fmla="*/ 1698 h 2998"/>
              <a:gd name="T24" fmla="*/ 790 w 862"/>
              <a:gd name="T25" fmla="*/ 1658 h 2998"/>
              <a:gd name="T26" fmla="*/ 788 w 862"/>
              <a:gd name="T27" fmla="*/ 1607 h 2998"/>
              <a:gd name="T28" fmla="*/ 742 w 862"/>
              <a:gd name="T29" fmla="*/ 1660 h 2998"/>
              <a:gd name="T30" fmla="*/ 751 w 862"/>
              <a:gd name="T31" fmla="*/ 1380 h 2998"/>
              <a:gd name="T32" fmla="*/ 702 w 862"/>
              <a:gd name="T33" fmla="*/ 1000 h 2998"/>
              <a:gd name="T34" fmla="*/ 684 w 862"/>
              <a:gd name="T35" fmla="*/ 831 h 2998"/>
              <a:gd name="T36" fmla="*/ 642 w 862"/>
              <a:gd name="T37" fmla="*/ 1014 h 2998"/>
              <a:gd name="T38" fmla="*/ 730 w 862"/>
              <a:gd name="T39" fmla="*/ 1656 h 2998"/>
              <a:gd name="T40" fmla="*/ 708 w 862"/>
              <a:gd name="T41" fmla="*/ 1924 h 2998"/>
              <a:gd name="T42" fmla="*/ 753 w 862"/>
              <a:gd name="T43" fmla="*/ 2256 h 2998"/>
              <a:gd name="T44" fmla="*/ 671 w 862"/>
              <a:gd name="T45" fmla="*/ 2687 h 2998"/>
              <a:gd name="T46" fmla="*/ 722 w 862"/>
              <a:gd name="T47" fmla="*/ 2894 h 2998"/>
              <a:gd name="T48" fmla="*/ 568 w 862"/>
              <a:gd name="T49" fmla="*/ 2989 h 2998"/>
              <a:gd name="T50" fmla="*/ 551 w 862"/>
              <a:gd name="T51" fmla="*/ 2773 h 2998"/>
              <a:gd name="T52" fmla="*/ 570 w 862"/>
              <a:gd name="T53" fmla="*/ 2627 h 2998"/>
              <a:gd name="T54" fmla="*/ 539 w 862"/>
              <a:gd name="T55" fmla="*/ 2349 h 2998"/>
              <a:gd name="T56" fmla="*/ 515 w 862"/>
              <a:gd name="T57" fmla="*/ 1994 h 2998"/>
              <a:gd name="T58" fmla="*/ 422 w 862"/>
              <a:gd name="T59" fmla="*/ 1576 h 2998"/>
              <a:gd name="T60" fmla="*/ 386 w 862"/>
              <a:gd name="T61" fmla="*/ 1833 h 2998"/>
              <a:gd name="T62" fmla="*/ 319 w 862"/>
              <a:gd name="T63" fmla="*/ 2120 h 2998"/>
              <a:gd name="T64" fmla="*/ 311 w 862"/>
              <a:gd name="T65" fmla="*/ 2525 h 2998"/>
              <a:gd name="T66" fmla="*/ 339 w 862"/>
              <a:gd name="T67" fmla="*/ 2773 h 2998"/>
              <a:gd name="T68" fmla="*/ 331 w 862"/>
              <a:gd name="T69" fmla="*/ 2984 h 2998"/>
              <a:gd name="T70" fmla="*/ 210 w 862"/>
              <a:gd name="T71" fmla="*/ 2989 h 2998"/>
              <a:gd name="T72" fmla="*/ 195 w 862"/>
              <a:gd name="T73" fmla="*/ 2838 h 2998"/>
              <a:gd name="T74" fmla="*/ 191 w 862"/>
              <a:gd name="T75" fmla="*/ 2504 h 2998"/>
              <a:gd name="T76" fmla="*/ 130 w 862"/>
              <a:gd name="T77" fmla="*/ 2254 h 2998"/>
              <a:gd name="T78" fmla="*/ 171 w 862"/>
              <a:gd name="T79" fmla="*/ 1971 h 2998"/>
              <a:gd name="T80" fmla="*/ 148 w 862"/>
              <a:gd name="T81" fmla="*/ 1718 h 2998"/>
              <a:gd name="T82" fmla="*/ 204 w 862"/>
              <a:gd name="T83" fmla="*/ 1189 h 2998"/>
              <a:gd name="T84" fmla="*/ 195 w 862"/>
              <a:gd name="T85" fmla="*/ 809 h 2998"/>
              <a:gd name="T86" fmla="*/ 168 w 862"/>
              <a:gd name="T87" fmla="*/ 962 h 2998"/>
              <a:gd name="T88" fmla="*/ 144 w 862"/>
              <a:gd name="T89" fmla="*/ 1229 h 2998"/>
              <a:gd name="T90" fmla="*/ 110 w 862"/>
              <a:gd name="T91" fmla="*/ 1402 h 2998"/>
              <a:gd name="T92" fmla="*/ 122 w 862"/>
              <a:gd name="T93" fmla="*/ 1656 h 2998"/>
              <a:gd name="T94" fmla="*/ 82 w 862"/>
              <a:gd name="T95" fmla="*/ 1656 h 2998"/>
              <a:gd name="T96" fmla="*/ 110 w 862"/>
              <a:gd name="T97" fmla="*/ 1704 h 2998"/>
              <a:gd name="T98" fmla="*/ 124 w 862"/>
              <a:gd name="T99" fmla="*/ 1729 h 2998"/>
              <a:gd name="T100" fmla="*/ 95 w 862"/>
              <a:gd name="T101" fmla="*/ 1751 h 2998"/>
              <a:gd name="T102" fmla="*/ 2 w 862"/>
              <a:gd name="T103" fmla="*/ 1640 h 2998"/>
              <a:gd name="T104" fmla="*/ 2 w 862"/>
              <a:gd name="T105" fmla="*/ 1140 h 2998"/>
              <a:gd name="T106" fmla="*/ 11 w 862"/>
              <a:gd name="T107" fmla="*/ 933 h 2998"/>
              <a:gd name="T108" fmla="*/ 22 w 862"/>
              <a:gd name="T109" fmla="*/ 693 h 2998"/>
              <a:gd name="T110" fmla="*/ 99 w 862"/>
              <a:gd name="T111" fmla="*/ 524 h 2998"/>
              <a:gd name="T112" fmla="*/ 288 w 862"/>
              <a:gd name="T113" fmla="*/ 453 h 2998"/>
              <a:gd name="T114" fmla="*/ 339 w 862"/>
              <a:gd name="T115" fmla="*/ 311 h 2998"/>
              <a:gd name="T116" fmla="*/ 299 w 862"/>
              <a:gd name="T117" fmla="*/ 224 h 2998"/>
              <a:gd name="T118" fmla="*/ 313 w 862"/>
              <a:gd name="T119" fmla="*/ 104 h 2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62" h="2998">
                <a:moveTo>
                  <a:pt x="439" y="0"/>
                </a:moveTo>
                <a:lnTo>
                  <a:pt x="522" y="27"/>
                </a:lnTo>
                <a:lnTo>
                  <a:pt x="551" y="73"/>
                </a:lnTo>
                <a:lnTo>
                  <a:pt x="555" y="76"/>
                </a:lnTo>
                <a:lnTo>
                  <a:pt x="560" y="78"/>
                </a:lnTo>
                <a:lnTo>
                  <a:pt x="564" y="78"/>
                </a:lnTo>
                <a:lnTo>
                  <a:pt x="568" y="80"/>
                </a:lnTo>
                <a:lnTo>
                  <a:pt x="570" y="80"/>
                </a:lnTo>
                <a:lnTo>
                  <a:pt x="573" y="84"/>
                </a:lnTo>
                <a:lnTo>
                  <a:pt x="575" y="87"/>
                </a:lnTo>
                <a:lnTo>
                  <a:pt x="579" y="93"/>
                </a:lnTo>
                <a:lnTo>
                  <a:pt x="579" y="156"/>
                </a:lnTo>
                <a:lnTo>
                  <a:pt x="580" y="180"/>
                </a:lnTo>
                <a:lnTo>
                  <a:pt x="584" y="202"/>
                </a:lnTo>
                <a:lnTo>
                  <a:pt x="588" y="222"/>
                </a:lnTo>
                <a:lnTo>
                  <a:pt x="588" y="240"/>
                </a:lnTo>
                <a:lnTo>
                  <a:pt x="580" y="262"/>
                </a:lnTo>
                <a:lnTo>
                  <a:pt x="570" y="282"/>
                </a:lnTo>
                <a:lnTo>
                  <a:pt x="557" y="302"/>
                </a:lnTo>
                <a:lnTo>
                  <a:pt x="544" y="324"/>
                </a:lnTo>
                <a:lnTo>
                  <a:pt x="533" y="344"/>
                </a:lnTo>
                <a:lnTo>
                  <a:pt x="526" y="367"/>
                </a:lnTo>
                <a:lnTo>
                  <a:pt x="524" y="393"/>
                </a:lnTo>
                <a:lnTo>
                  <a:pt x="531" y="420"/>
                </a:lnTo>
                <a:lnTo>
                  <a:pt x="544" y="438"/>
                </a:lnTo>
                <a:lnTo>
                  <a:pt x="562" y="453"/>
                </a:lnTo>
                <a:lnTo>
                  <a:pt x="586" y="464"/>
                </a:lnTo>
                <a:lnTo>
                  <a:pt x="613" y="473"/>
                </a:lnTo>
                <a:lnTo>
                  <a:pt x="644" y="482"/>
                </a:lnTo>
                <a:lnTo>
                  <a:pt x="675" y="489"/>
                </a:lnTo>
                <a:lnTo>
                  <a:pt x="706" y="498"/>
                </a:lnTo>
                <a:lnTo>
                  <a:pt x="737" y="507"/>
                </a:lnTo>
                <a:lnTo>
                  <a:pt x="762" y="520"/>
                </a:lnTo>
                <a:lnTo>
                  <a:pt x="786" y="536"/>
                </a:lnTo>
                <a:lnTo>
                  <a:pt x="802" y="556"/>
                </a:lnTo>
                <a:lnTo>
                  <a:pt x="819" y="589"/>
                </a:lnTo>
                <a:lnTo>
                  <a:pt x="831" y="629"/>
                </a:lnTo>
                <a:lnTo>
                  <a:pt x="840" y="674"/>
                </a:lnTo>
                <a:lnTo>
                  <a:pt x="846" y="722"/>
                </a:lnTo>
                <a:lnTo>
                  <a:pt x="850" y="774"/>
                </a:lnTo>
                <a:lnTo>
                  <a:pt x="851" y="825"/>
                </a:lnTo>
                <a:lnTo>
                  <a:pt x="851" y="876"/>
                </a:lnTo>
                <a:lnTo>
                  <a:pt x="851" y="925"/>
                </a:lnTo>
                <a:lnTo>
                  <a:pt x="851" y="973"/>
                </a:lnTo>
                <a:lnTo>
                  <a:pt x="862" y="1127"/>
                </a:lnTo>
                <a:lnTo>
                  <a:pt x="850" y="1227"/>
                </a:lnTo>
                <a:lnTo>
                  <a:pt x="844" y="1329"/>
                </a:lnTo>
                <a:lnTo>
                  <a:pt x="846" y="1427"/>
                </a:lnTo>
                <a:lnTo>
                  <a:pt x="853" y="1524"/>
                </a:lnTo>
                <a:lnTo>
                  <a:pt x="862" y="1616"/>
                </a:lnTo>
                <a:lnTo>
                  <a:pt x="862" y="1649"/>
                </a:lnTo>
                <a:lnTo>
                  <a:pt x="853" y="1676"/>
                </a:lnTo>
                <a:lnTo>
                  <a:pt x="839" y="1702"/>
                </a:lnTo>
                <a:lnTo>
                  <a:pt x="817" y="1724"/>
                </a:lnTo>
                <a:lnTo>
                  <a:pt x="793" y="1742"/>
                </a:lnTo>
                <a:lnTo>
                  <a:pt x="768" y="1754"/>
                </a:lnTo>
                <a:lnTo>
                  <a:pt x="742" y="1764"/>
                </a:lnTo>
                <a:lnTo>
                  <a:pt x="742" y="1756"/>
                </a:lnTo>
                <a:lnTo>
                  <a:pt x="740" y="1751"/>
                </a:lnTo>
                <a:lnTo>
                  <a:pt x="739" y="1745"/>
                </a:lnTo>
                <a:lnTo>
                  <a:pt x="739" y="1742"/>
                </a:lnTo>
                <a:lnTo>
                  <a:pt x="739" y="1736"/>
                </a:lnTo>
                <a:lnTo>
                  <a:pt x="739" y="1729"/>
                </a:lnTo>
                <a:lnTo>
                  <a:pt x="744" y="1724"/>
                </a:lnTo>
                <a:lnTo>
                  <a:pt x="750" y="1720"/>
                </a:lnTo>
                <a:lnTo>
                  <a:pt x="753" y="1714"/>
                </a:lnTo>
                <a:lnTo>
                  <a:pt x="757" y="1707"/>
                </a:lnTo>
                <a:lnTo>
                  <a:pt x="759" y="1700"/>
                </a:lnTo>
                <a:lnTo>
                  <a:pt x="755" y="1698"/>
                </a:lnTo>
                <a:lnTo>
                  <a:pt x="751" y="1698"/>
                </a:lnTo>
                <a:lnTo>
                  <a:pt x="750" y="1698"/>
                </a:lnTo>
                <a:lnTo>
                  <a:pt x="750" y="1698"/>
                </a:lnTo>
                <a:lnTo>
                  <a:pt x="750" y="1696"/>
                </a:lnTo>
                <a:lnTo>
                  <a:pt x="750" y="1694"/>
                </a:lnTo>
                <a:lnTo>
                  <a:pt x="748" y="1693"/>
                </a:lnTo>
                <a:lnTo>
                  <a:pt x="748" y="1687"/>
                </a:lnTo>
                <a:lnTo>
                  <a:pt x="770" y="1674"/>
                </a:lnTo>
                <a:lnTo>
                  <a:pt x="790" y="1658"/>
                </a:lnTo>
                <a:lnTo>
                  <a:pt x="808" y="1640"/>
                </a:lnTo>
                <a:lnTo>
                  <a:pt x="806" y="1631"/>
                </a:lnTo>
                <a:lnTo>
                  <a:pt x="804" y="1624"/>
                </a:lnTo>
                <a:lnTo>
                  <a:pt x="802" y="1618"/>
                </a:lnTo>
                <a:lnTo>
                  <a:pt x="799" y="1613"/>
                </a:lnTo>
                <a:lnTo>
                  <a:pt x="788" y="1607"/>
                </a:lnTo>
                <a:lnTo>
                  <a:pt x="779" y="1613"/>
                </a:lnTo>
                <a:lnTo>
                  <a:pt x="775" y="1625"/>
                </a:lnTo>
                <a:lnTo>
                  <a:pt x="771" y="1638"/>
                </a:lnTo>
                <a:lnTo>
                  <a:pt x="766" y="1647"/>
                </a:lnTo>
                <a:lnTo>
                  <a:pt x="757" y="1656"/>
                </a:lnTo>
                <a:lnTo>
                  <a:pt x="742" y="1660"/>
                </a:lnTo>
                <a:lnTo>
                  <a:pt x="735" y="1547"/>
                </a:lnTo>
                <a:lnTo>
                  <a:pt x="768" y="1493"/>
                </a:lnTo>
                <a:lnTo>
                  <a:pt x="768" y="1469"/>
                </a:lnTo>
                <a:lnTo>
                  <a:pt x="766" y="1442"/>
                </a:lnTo>
                <a:lnTo>
                  <a:pt x="759" y="1413"/>
                </a:lnTo>
                <a:lnTo>
                  <a:pt x="751" y="1380"/>
                </a:lnTo>
                <a:lnTo>
                  <a:pt x="742" y="1349"/>
                </a:lnTo>
                <a:lnTo>
                  <a:pt x="733" y="1318"/>
                </a:lnTo>
                <a:lnTo>
                  <a:pt x="724" y="1291"/>
                </a:lnTo>
                <a:lnTo>
                  <a:pt x="719" y="1267"/>
                </a:lnTo>
                <a:lnTo>
                  <a:pt x="722" y="1056"/>
                </a:lnTo>
                <a:lnTo>
                  <a:pt x="702" y="1000"/>
                </a:lnTo>
                <a:lnTo>
                  <a:pt x="699" y="974"/>
                </a:lnTo>
                <a:lnTo>
                  <a:pt x="697" y="945"/>
                </a:lnTo>
                <a:lnTo>
                  <a:pt x="695" y="914"/>
                </a:lnTo>
                <a:lnTo>
                  <a:pt x="695" y="884"/>
                </a:lnTo>
                <a:lnTo>
                  <a:pt x="691" y="854"/>
                </a:lnTo>
                <a:lnTo>
                  <a:pt x="684" y="831"/>
                </a:lnTo>
                <a:lnTo>
                  <a:pt x="671" y="813"/>
                </a:lnTo>
                <a:lnTo>
                  <a:pt x="668" y="809"/>
                </a:lnTo>
                <a:lnTo>
                  <a:pt x="668" y="889"/>
                </a:lnTo>
                <a:lnTo>
                  <a:pt x="653" y="927"/>
                </a:lnTo>
                <a:lnTo>
                  <a:pt x="644" y="969"/>
                </a:lnTo>
                <a:lnTo>
                  <a:pt x="642" y="1014"/>
                </a:lnTo>
                <a:lnTo>
                  <a:pt x="642" y="1060"/>
                </a:lnTo>
                <a:lnTo>
                  <a:pt x="648" y="1105"/>
                </a:lnTo>
                <a:lnTo>
                  <a:pt x="655" y="1149"/>
                </a:lnTo>
                <a:lnTo>
                  <a:pt x="662" y="1187"/>
                </a:lnTo>
                <a:lnTo>
                  <a:pt x="728" y="1620"/>
                </a:lnTo>
                <a:lnTo>
                  <a:pt x="730" y="1656"/>
                </a:lnTo>
                <a:lnTo>
                  <a:pt x="728" y="1698"/>
                </a:lnTo>
                <a:lnTo>
                  <a:pt x="722" y="1744"/>
                </a:lnTo>
                <a:lnTo>
                  <a:pt x="717" y="1789"/>
                </a:lnTo>
                <a:lnTo>
                  <a:pt x="710" y="1836"/>
                </a:lnTo>
                <a:lnTo>
                  <a:pt x="708" y="1882"/>
                </a:lnTo>
                <a:lnTo>
                  <a:pt x="708" y="1924"/>
                </a:lnTo>
                <a:lnTo>
                  <a:pt x="713" y="1974"/>
                </a:lnTo>
                <a:lnTo>
                  <a:pt x="722" y="2027"/>
                </a:lnTo>
                <a:lnTo>
                  <a:pt x="733" y="2082"/>
                </a:lnTo>
                <a:lnTo>
                  <a:pt x="744" y="2140"/>
                </a:lnTo>
                <a:lnTo>
                  <a:pt x="751" y="2198"/>
                </a:lnTo>
                <a:lnTo>
                  <a:pt x="753" y="2256"/>
                </a:lnTo>
                <a:lnTo>
                  <a:pt x="748" y="2313"/>
                </a:lnTo>
                <a:lnTo>
                  <a:pt x="731" y="2387"/>
                </a:lnTo>
                <a:lnTo>
                  <a:pt x="715" y="2458"/>
                </a:lnTo>
                <a:lnTo>
                  <a:pt x="699" y="2531"/>
                </a:lnTo>
                <a:lnTo>
                  <a:pt x="684" y="2607"/>
                </a:lnTo>
                <a:lnTo>
                  <a:pt x="671" y="2687"/>
                </a:lnTo>
                <a:lnTo>
                  <a:pt x="670" y="2727"/>
                </a:lnTo>
                <a:lnTo>
                  <a:pt x="675" y="2762"/>
                </a:lnTo>
                <a:lnTo>
                  <a:pt x="684" y="2796"/>
                </a:lnTo>
                <a:lnTo>
                  <a:pt x="697" y="2829"/>
                </a:lnTo>
                <a:lnTo>
                  <a:pt x="710" y="2862"/>
                </a:lnTo>
                <a:lnTo>
                  <a:pt x="722" y="2894"/>
                </a:lnTo>
                <a:lnTo>
                  <a:pt x="731" y="2927"/>
                </a:lnTo>
                <a:lnTo>
                  <a:pt x="735" y="2964"/>
                </a:lnTo>
                <a:lnTo>
                  <a:pt x="699" y="2980"/>
                </a:lnTo>
                <a:lnTo>
                  <a:pt x="659" y="2989"/>
                </a:lnTo>
                <a:lnTo>
                  <a:pt x="615" y="2991"/>
                </a:lnTo>
                <a:lnTo>
                  <a:pt x="568" y="2989"/>
                </a:lnTo>
                <a:lnTo>
                  <a:pt x="559" y="2962"/>
                </a:lnTo>
                <a:lnTo>
                  <a:pt x="551" y="2929"/>
                </a:lnTo>
                <a:lnTo>
                  <a:pt x="548" y="2894"/>
                </a:lnTo>
                <a:lnTo>
                  <a:pt x="551" y="2856"/>
                </a:lnTo>
                <a:lnTo>
                  <a:pt x="555" y="2784"/>
                </a:lnTo>
                <a:lnTo>
                  <a:pt x="551" y="2773"/>
                </a:lnTo>
                <a:lnTo>
                  <a:pt x="546" y="2760"/>
                </a:lnTo>
                <a:lnTo>
                  <a:pt x="542" y="2745"/>
                </a:lnTo>
                <a:lnTo>
                  <a:pt x="542" y="2727"/>
                </a:lnTo>
                <a:lnTo>
                  <a:pt x="551" y="2696"/>
                </a:lnTo>
                <a:lnTo>
                  <a:pt x="560" y="2664"/>
                </a:lnTo>
                <a:lnTo>
                  <a:pt x="570" y="2627"/>
                </a:lnTo>
                <a:lnTo>
                  <a:pt x="575" y="2589"/>
                </a:lnTo>
                <a:lnTo>
                  <a:pt x="577" y="2545"/>
                </a:lnTo>
                <a:lnTo>
                  <a:pt x="571" y="2500"/>
                </a:lnTo>
                <a:lnTo>
                  <a:pt x="560" y="2453"/>
                </a:lnTo>
                <a:lnTo>
                  <a:pt x="550" y="2402"/>
                </a:lnTo>
                <a:lnTo>
                  <a:pt x="539" y="2349"/>
                </a:lnTo>
                <a:lnTo>
                  <a:pt x="535" y="2294"/>
                </a:lnTo>
                <a:lnTo>
                  <a:pt x="539" y="2240"/>
                </a:lnTo>
                <a:lnTo>
                  <a:pt x="559" y="2116"/>
                </a:lnTo>
                <a:lnTo>
                  <a:pt x="548" y="2076"/>
                </a:lnTo>
                <a:lnTo>
                  <a:pt x="531" y="2036"/>
                </a:lnTo>
                <a:lnTo>
                  <a:pt x="515" y="1994"/>
                </a:lnTo>
                <a:lnTo>
                  <a:pt x="502" y="1953"/>
                </a:lnTo>
                <a:lnTo>
                  <a:pt x="491" y="1784"/>
                </a:lnTo>
                <a:lnTo>
                  <a:pt x="439" y="1540"/>
                </a:lnTo>
                <a:lnTo>
                  <a:pt x="431" y="1540"/>
                </a:lnTo>
                <a:lnTo>
                  <a:pt x="426" y="1556"/>
                </a:lnTo>
                <a:lnTo>
                  <a:pt x="422" y="1576"/>
                </a:lnTo>
                <a:lnTo>
                  <a:pt x="422" y="1600"/>
                </a:lnTo>
                <a:lnTo>
                  <a:pt x="406" y="1642"/>
                </a:lnTo>
                <a:lnTo>
                  <a:pt x="397" y="1685"/>
                </a:lnTo>
                <a:lnTo>
                  <a:pt x="391" y="1733"/>
                </a:lnTo>
                <a:lnTo>
                  <a:pt x="390" y="1782"/>
                </a:lnTo>
                <a:lnTo>
                  <a:pt x="386" y="1833"/>
                </a:lnTo>
                <a:lnTo>
                  <a:pt x="382" y="1885"/>
                </a:lnTo>
                <a:lnTo>
                  <a:pt x="375" y="1936"/>
                </a:lnTo>
                <a:lnTo>
                  <a:pt x="362" y="1985"/>
                </a:lnTo>
                <a:lnTo>
                  <a:pt x="346" y="2031"/>
                </a:lnTo>
                <a:lnTo>
                  <a:pt x="330" y="2076"/>
                </a:lnTo>
                <a:lnTo>
                  <a:pt x="319" y="2120"/>
                </a:lnTo>
                <a:lnTo>
                  <a:pt x="339" y="2209"/>
                </a:lnTo>
                <a:lnTo>
                  <a:pt x="339" y="2364"/>
                </a:lnTo>
                <a:lnTo>
                  <a:pt x="331" y="2400"/>
                </a:lnTo>
                <a:lnTo>
                  <a:pt x="322" y="2438"/>
                </a:lnTo>
                <a:lnTo>
                  <a:pt x="315" y="2482"/>
                </a:lnTo>
                <a:lnTo>
                  <a:pt x="311" y="2525"/>
                </a:lnTo>
                <a:lnTo>
                  <a:pt x="315" y="2569"/>
                </a:lnTo>
                <a:lnTo>
                  <a:pt x="319" y="2664"/>
                </a:lnTo>
                <a:lnTo>
                  <a:pt x="348" y="2727"/>
                </a:lnTo>
                <a:lnTo>
                  <a:pt x="348" y="2744"/>
                </a:lnTo>
                <a:lnTo>
                  <a:pt x="344" y="2758"/>
                </a:lnTo>
                <a:lnTo>
                  <a:pt x="339" y="2773"/>
                </a:lnTo>
                <a:lnTo>
                  <a:pt x="335" y="2784"/>
                </a:lnTo>
                <a:lnTo>
                  <a:pt x="331" y="2822"/>
                </a:lnTo>
                <a:lnTo>
                  <a:pt x="333" y="2862"/>
                </a:lnTo>
                <a:lnTo>
                  <a:pt x="335" y="2902"/>
                </a:lnTo>
                <a:lnTo>
                  <a:pt x="337" y="2944"/>
                </a:lnTo>
                <a:lnTo>
                  <a:pt x="331" y="2984"/>
                </a:lnTo>
                <a:lnTo>
                  <a:pt x="322" y="2984"/>
                </a:lnTo>
                <a:lnTo>
                  <a:pt x="304" y="2993"/>
                </a:lnTo>
                <a:lnTo>
                  <a:pt x="280" y="2998"/>
                </a:lnTo>
                <a:lnTo>
                  <a:pt x="257" y="2998"/>
                </a:lnTo>
                <a:lnTo>
                  <a:pt x="233" y="2996"/>
                </a:lnTo>
                <a:lnTo>
                  <a:pt x="210" y="2989"/>
                </a:lnTo>
                <a:lnTo>
                  <a:pt x="190" y="2980"/>
                </a:lnTo>
                <a:lnTo>
                  <a:pt x="173" y="2965"/>
                </a:lnTo>
                <a:lnTo>
                  <a:pt x="162" y="2949"/>
                </a:lnTo>
                <a:lnTo>
                  <a:pt x="159" y="2929"/>
                </a:lnTo>
                <a:lnTo>
                  <a:pt x="179" y="2885"/>
                </a:lnTo>
                <a:lnTo>
                  <a:pt x="195" y="2838"/>
                </a:lnTo>
                <a:lnTo>
                  <a:pt x="206" y="2784"/>
                </a:lnTo>
                <a:lnTo>
                  <a:pt x="211" y="2727"/>
                </a:lnTo>
                <a:lnTo>
                  <a:pt x="213" y="2671"/>
                </a:lnTo>
                <a:lnTo>
                  <a:pt x="210" y="2613"/>
                </a:lnTo>
                <a:lnTo>
                  <a:pt x="202" y="2556"/>
                </a:lnTo>
                <a:lnTo>
                  <a:pt x="191" y="2504"/>
                </a:lnTo>
                <a:lnTo>
                  <a:pt x="179" y="2467"/>
                </a:lnTo>
                <a:lnTo>
                  <a:pt x="166" y="2431"/>
                </a:lnTo>
                <a:lnTo>
                  <a:pt x="153" y="2389"/>
                </a:lnTo>
                <a:lnTo>
                  <a:pt x="140" y="2347"/>
                </a:lnTo>
                <a:lnTo>
                  <a:pt x="133" y="2302"/>
                </a:lnTo>
                <a:lnTo>
                  <a:pt x="130" y="2254"/>
                </a:lnTo>
                <a:lnTo>
                  <a:pt x="135" y="2204"/>
                </a:lnTo>
                <a:lnTo>
                  <a:pt x="142" y="2165"/>
                </a:lnTo>
                <a:lnTo>
                  <a:pt x="151" y="2120"/>
                </a:lnTo>
                <a:lnTo>
                  <a:pt x="159" y="2071"/>
                </a:lnTo>
                <a:lnTo>
                  <a:pt x="166" y="2022"/>
                </a:lnTo>
                <a:lnTo>
                  <a:pt x="171" y="1971"/>
                </a:lnTo>
                <a:lnTo>
                  <a:pt x="171" y="1924"/>
                </a:lnTo>
                <a:lnTo>
                  <a:pt x="168" y="1880"/>
                </a:lnTo>
                <a:lnTo>
                  <a:pt x="162" y="1847"/>
                </a:lnTo>
                <a:lnTo>
                  <a:pt x="157" y="1809"/>
                </a:lnTo>
                <a:lnTo>
                  <a:pt x="151" y="1765"/>
                </a:lnTo>
                <a:lnTo>
                  <a:pt x="148" y="1718"/>
                </a:lnTo>
                <a:lnTo>
                  <a:pt x="144" y="1673"/>
                </a:lnTo>
                <a:lnTo>
                  <a:pt x="142" y="1629"/>
                </a:lnTo>
                <a:lnTo>
                  <a:pt x="144" y="1591"/>
                </a:lnTo>
                <a:lnTo>
                  <a:pt x="148" y="1560"/>
                </a:lnTo>
                <a:lnTo>
                  <a:pt x="195" y="1224"/>
                </a:lnTo>
                <a:lnTo>
                  <a:pt x="204" y="1189"/>
                </a:lnTo>
                <a:lnTo>
                  <a:pt x="213" y="1153"/>
                </a:lnTo>
                <a:lnTo>
                  <a:pt x="222" y="1113"/>
                </a:lnTo>
                <a:lnTo>
                  <a:pt x="226" y="1071"/>
                </a:lnTo>
                <a:lnTo>
                  <a:pt x="222" y="1029"/>
                </a:lnTo>
                <a:lnTo>
                  <a:pt x="199" y="904"/>
                </a:lnTo>
                <a:lnTo>
                  <a:pt x="195" y="809"/>
                </a:lnTo>
                <a:lnTo>
                  <a:pt x="191" y="813"/>
                </a:lnTo>
                <a:lnTo>
                  <a:pt x="180" y="836"/>
                </a:lnTo>
                <a:lnTo>
                  <a:pt x="175" y="865"/>
                </a:lnTo>
                <a:lnTo>
                  <a:pt x="171" y="896"/>
                </a:lnTo>
                <a:lnTo>
                  <a:pt x="171" y="929"/>
                </a:lnTo>
                <a:lnTo>
                  <a:pt x="168" y="962"/>
                </a:lnTo>
                <a:lnTo>
                  <a:pt x="162" y="993"/>
                </a:lnTo>
                <a:lnTo>
                  <a:pt x="139" y="1067"/>
                </a:lnTo>
                <a:lnTo>
                  <a:pt x="135" y="1107"/>
                </a:lnTo>
                <a:lnTo>
                  <a:pt x="135" y="1147"/>
                </a:lnTo>
                <a:lnTo>
                  <a:pt x="140" y="1189"/>
                </a:lnTo>
                <a:lnTo>
                  <a:pt x="144" y="1229"/>
                </a:lnTo>
                <a:lnTo>
                  <a:pt x="144" y="1269"/>
                </a:lnTo>
                <a:lnTo>
                  <a:pt x="139" y="1309"/>
                </a:lnTo>
                <a:lnTo>
                  <a:pt x="135" y="1325"/>
                </a:lnTo>
                <a:lnTo>
                  <a:pt x="128" y="1347"/>
                </a:lnTo>
                <a:lnTo>
                  <a:pt x="119" y="1373"/>
                </a:lnTo>
                <a:lnTo>
                  <a:pt x="110" y="1402"/>
                </a:lnTo>
                <a:lnTo>
                  <a:pt x="102" y="1429"/>
                </a:lnTo>
                <a:lnTo>
                  <a:pt x="99" y="1456"/>
                </a:lnTo>
                <a:lnTo>
                  <a:pt x="97" y="1480"/>
                </a:lnTo>
                <a:lnTo>
                  <a:pt x="99" y="1500"/>
                </a:lnTo>
                <a:lnTo>
                  <a:pt x="128" y="1544"/>
                </a:lnTo>
                <a:lnTo>
                  <a:pt x="122" y="1656"/>
                </a:lnTo>
                <a:lnTo>
                  <a:pt x="108" y="1660"/>
                </a:lnTo>
                <a:lnTo>
                  <a:pt x="99" y="1640"/>
                </a:lnTo>
                <a:lnTo>
                  <a:pt x="91" y="1616"/>
                </a:lnTo>
                <a:lnTo>
                  <a:pt x="68" y="1607"/>
                </a:lnTo>
                <a:lnTo>
                  <a:pt x="62" y="1636"/>
                </a:lnTo>
                <a:lnTo>
                  <a:pt x="82" y="1656"/>
                </a:lnTo>
                <a:lnTo>
                  <a:pt x="104" y="1678"/>
                </a:lnTo>
                <a:lnTo>
                  <a:pt x="119" y="1700"/>
                </a:lnTo>
                <a:lnTo>
                  <a:pt x="115" y="1702"/>
                </a:lnTo>
                <a:lnTo>
                  <a:pt x="111" y="1702"/>
                </a:lnTo>
                <a:lnTo>
                  <a:pt x="110" y="1702"/>
                </a:lnTo>
                <a:lnTo>
                  <a:pt x="110" y="1704"/>
                </a:lnTo>
                <a:lnTo>
                  <a:pt x="110" y="1704"/>
                </a:lnTo>
                <a:lnTo>
                  <a:pt x="110" y="1705"/>
                </a:lnTo>
                <a:lnTo>
                  <a:pt x="108" y="1707"/>
                </a:lnTo>
                <a:lnTo>
                  <a:pt x="108" y="1713"/>
                </a:lnTo>
                <a:lnTo>
                  <a:pt x="119" y="1718"/>
                </a:lnTo>
                <a:lnTo>
                  <a:pt x="124" y="1729"/>
                </a:lnTo>
                <a:lnTo>
                  <a:pt x="128" y="1744"/>
                </a:lnTo>
                <a:lnTo>
                  <a:pt x="124" y="1749"/>
                </a:lnTo>
                <a:lnTo>
                  <a:pt x="122" y="1754"/>
                </a:lnTo>
                <a:lnTo>
                  <a:pt x="119" y="1760"/>
                </a:lnTo>
                <a:lnTo>
                  <a:pt x="115" y="1764"/>
                </a:lnTo>
                <a:lnTo>
                  <a:pt x="95" y="1751"/>
                </a:lnTo>
                <a:lnTo>
                  <a:pt x="75" y="1740"/>
                </a:lnTo>
                <a:lnTo>
                  <a:pt x="57" y="1729"/>
                </a:lnTo>
                <a:lnTo>
                  <a:pt x="39" y="1714"/>
                </a:lnTo>
                <a:lnTo>
                  <a:pt x="24" y="1696"/>
                </a:lnTo>
                <a:lnTo>
                  <a:pt x="11" y="1673"/>
                </a:lnTo>
                <a:lnTo>
                  <a:pt x="2" y="1640"/>
                </a:lnTo>
                <a:lnTo>
                  <a:pt x="2" y="1607"/>
                </a:lnTo>
                <a:lnTo>
                  <a:pt x="6" y="1574"/>
                </a:lnTo>
                <a:lnTo>
                  <a:pt x="11" y="1540"/>
                </a:lnTo>
                <a:lnTo>
                  <a:pt x="17" y="1505"/>
                </a:lnTo>
                <a:lnTo>
                  <a:pt x="19" y="1473"/>
                </a:lnTo>
                <a:lnTo>
                  <a:pt x="2" y="1140"/>
                </a:lnTo>
                <a:lnTo>
                  <a:pt x="0" y="1105"/>
                </a:lnTo>
                <a:lnTo>
                  <a:pt x="2" y="1071"/>
                </a:lnTo>
                <a:lnTo>
                  <a:pt x="8" y="1038"/>
                </a:lnTo>
                <a:lnTo>
                  <a:pt x="13" y="1005"/>
                </a:lnTo>
                <a:lnTo>
                  <a:pt x="15" y="969"/>
                </a:lnTo>
                <a:lnTo>
                  <a:pt x="11" y="933"/>
                </a:lnTo>
                <a:lnTo>
                  <a:pt x="8" y="904"/>
                </a:lnTo>
                <a:lnTo>
                  <a:pt x="6" y="867"/>
                </a:lnTo>
                <a:lnTo>
                  <a:pt x="8" y="825"/>
                </a:lnTo>
                <a:lnTo>
                  <a:pt x="11" y="782"/>
                </a:lnTo>
                <a:lnTo>
                  <a:pt x="17" y="736"/>
                </a:lnTo>
                <a:lnTo>
                  <a:pt x="22" y="693"/>
                </a:lnTo>
                <a:lnTo>
                  <a:pt x="30" y="653"/>
                </a:lnTo>
                <a:lnTo>
                  <a:pt x="39" y="616"/>
                </a:lnTo>
                <a:lnTo>
                  <a:pt x="46" y="587"/>
                </a:lnTo>
                <a:lnTo>
                  <a:pt x="55" y="567"/>
                </a:lnTo>
                <a:lnTo>
                  <a:pt x="75" y="544"/>
                </a:lnTo>
                <a:lnTo>
                  <a:pt x="99" y="524"/>
                </a:lnTo>
                <a:lnTo>
                  <a:pt x="128" y="509"/>
                </a:lnTo>
                <a:lnTo>
                  <a:pt x="159" y="496"/>
                </a:lnTo>
                <a:lnTo>
                  <a:pt x="191" y="485"/>
                </a:lnTo>
                <a:lnTo>
                  <a:pt x="224" y="476"/>
                </a:lnTo>
                <a:lnTo>
                  <a:pt x="257" y="465"/>
                </a:lnTo>
                <a:lnTo>
                  <a:pt x="288" y="453"/>
                </a:lnTo>
                <a:lnTo>
                  <a:pt x="315" y="436"/>
                </a:lnTo>
                <a:lnTo>
                  <a:pt x="339" y="416"/>
                </a:lnTo>
                <a:lnTo>
                  <a:pt x="339" y="391"/>
                </a:lnTo>
                <a:lnTo>
                  <a:pt x="340" y="364"/>
                </a:lnTo>
                <a:lnTo>
                  <a:pt x="340" y="336"/>
                </a:lnTo>
                <a:lnTo>
                  <a:pt x="339" y="311"/>
                </a:lnTo>
                <a:lnTo>
                  <a:pt x="331" y="293"/>
                </a:lnTo>
                <a:lnTo>
                  <a:pt x="322" y="280"/>
                </a:lnTo>
                <a:lnTo>
                  <a:pt x="313" y="269"/>
                </a:lnTo>
                <a:lnTo>
                  <a:pt x="304" y="254"/>
                </a:lnTo>
                <a:lnTo>
                  <a:pt x="299" y="236"/>
                </a:lnTo>
                <a:lnTo>
                  <a:pt x="299" y="224"/>
                </a:lnTo>
                <a:lnTo>
                  <a:pt x="302" y="214"/>
                </a:lnTo>
                <a:lnTo>
                  <a:pt x="306" y="207"/>
                </a:lnTo>
                <a:lnTo>
                  <a:pt x="311" y="200"/>
                </a:lnTo>
                <a:lnTo>
                  <a:pt x="315" y="193"/>
                </a:lnTo>
                <a:lnTo>
                  <a:pt x="302" y="133"/>
                </a:lnTo>
                <a:lnTo>
                  <a:pt x="313" y="104"/>
                </a:lnTo>
                <a:lnTo>
                  <a:pt x="330" y="74"/>
                </a:lnTo>
                <a:lnTo>
                  <a:pt x="353" y="47"/>
                </a:lnTo>
                <a:lnTo>
                  <a:pt x="380" y="25"/>
                </a:lnTo>
                <a:lnTo>
                  <a:pt x="410" y="9"/>
                </a:lnTo>
                <a:lnTo>
                  <a:pt x="43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3" name="Oval 52"/>
          <p:cNvSpPr/>
          <p:nvPr/>
        </p:nvSpPr>
        <p:spPr>
          <a:xfrm>
            <a:off x="3251305" y="4034576"/>
            <a:ext cx="648072" cy="64807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4" name="Freeform 55">
            <a:extLst>
              <a:ext uri="{FF2B5EF4-FFF2-40B4-BE49-F238E27FC236}">
                <a16:creationId xmlns="" xmlns:a16="http://schemas.microsoft.com/office/drawing/2014/main" id="{A88F9008-C685-4BEB-8190-E3EC441DF81B}"/>
              </a:ext>
            </a:extLst>
          </p:cNvPr>
          <p:cNvSpPr/>
          <p:nvPr/>
        </p:nvSpPr>
        <p:spPr>
          <a:xfrm rot="2939376">
            <a:off x="3451590" y="4082463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Oval 54"/>
          <p:cNvSpPr/>
          <p:nvPr/>
        </p:nvSpPr>
        <p:spPr>
          <a:xfrm>
            <a:off x="5089868" y="3921816"/>
            <a:ext cx="648072" cy="64807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6" name="Donut 24">
            <a:extLst>
              <a:ext uri="{FF2B5EF4-FFF2-40B4-BE49-F238E27FC236}">
                <a16:creationId xmlns="" xmlns:a16="http://schemas.microsoft.com/office/drawing/2014/main" id="{4DA4CD61-B539-4BE7-A98F-932D32416D32}"/>
              </a:ext>
            </a:extLst>
          </p:cNvPr>
          <p:cNvSpPr/>
          <p:nvPr/>
        </p:nvSpPr>
        <p:spPr>
          <a:xfrm>
            <a:off x="5197102" y="4021022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 flipH="1">
            <a:off x="4294396" y="4319012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5" name="Parallelogram 15"/>
          <p:cNvSpPr/>
          <p:nvPr/>
        </p:nvSpPr>
        <p:spPr>
          <a:xfrm rot="5400000" flipH="1">
            <a:off x="4459039" y="4424693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666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r-Latn-CS" dirty="0"/>
              <a:t>Sociološki pristup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276350"/>
            <a:ext cx="8458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konceptu</a:t>
            </a:r>
            <a:r>
              <a:rPr lang="en-US" dirty="0" smtClean="0"/>
              <a:t> </a:t>
            </a:r>
            <a:r>
              <a:rPr lang="sr-Latn-CS" dirty="0" smtClean="0"/>
              <a:t>smatra</a:t>
            </a:r>
            <a:r>
              <a:rPr lang="en-US" dirty="0" smtClean="0"/>
              <a:t> se</a:t>
            </a:r>
            <a:r>
              <a:rPr lang="sr-Latn-CS" dirty="0" smtClean="0"/>
              <a:t> </a:t>
            </a:r>
            <a:r>
              <a:rPr lang="sr-Latn-CS" dirty="0"/>
              <a:t>da je preduzetništvo proces učenja i da uspjeh preduzetnika ne zavisi samo od njegovih ličnih karakteristika već i od iskustva, znanja i sposobnosti učenja kao i od okruženja u kome se preduzetnik nalazi. Lične karakteristike su, svakako, prednost ali one nisu garancija uspjeha već samo </a:t>
            </a:r>
            <a:r>
              <a:rPr lang="sr-Latn-CS" dirty="0" smtClean="0"/>
              <a:t>predispozi</a:t>
            </a:r>
            <a:r>
              <a:rPr lang="en-US" dirty="0" smtClean="0"/>
              <a:t>c</a:t>
            </a:r>
            <a:r>
              <a:rPr lang="sr-Latn-CS" dirty="0" smtClean="0"/>
              <a:t>ija </a:t>
            </a:r>
            <a:r>
              <a:rPr lang="sr-Latn-CS" dirty="0"/>
              <a:t>ili potencijal.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26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sz="1200" b="1" dirty="0" smtClean="0"/>
          </a:p>
          <a:p>
            <a:endParaRPr lang="en-US" sz="1200" b="1" dirty="0"/>
          </a:p>
          <a:p>
            <a:pPr algn="l"/>
            <a:r>
              <a:rPr lang="sr-Latn-CS" sz="1200" b="1" dirty="0" smtClean="0"/>
              <a:t>Ni jedan </a:t>
            </a:r>
            <a:r>
              <a:rPr lang="sr-Latn-CS" sz="1200" b="1" dirty="0"/>
              <a:t>od pomenutih koncepata ne daje cjelovito tumačenje </a:t>
            </a:r>
            <a:r>
              <a:rPr lang="en-US" sz="1200" b="1" dirty="0" smtClean="0"/>
              <a:t>   </a:t>
            </a:r>
            <a:r>
              <a:rPr lang="sr-Latn-CS" sz="1200" b="1" dirty="0" smtClean="0"/>
              <a:t>ključnih </a:t>
            </a:r>
            <a:r>
              <a:rPr lang="sr-Latn-CS" sz="1200" b="1" dirty="0"/>
              <a:t>faktora uspjeha preduzetnika, ali integralno, oni </a:t>
            </a:r>
            <a:r>
              <a:rPr lang="sr-Latn-CS" sz="1200" b="1" dirty="0" smtClean="0"/>
              <a:t>omogu</a:t>
            </a:r>
            <a:r>
              <a:rPr lang="en-US" sz="1200" b="1" dirty="0" smtClean="0"/>
              <a:t>-</a:t>
            </a:r>
            <a:r>
              <a:rPr lang="sr-Latn-CS" sz="1200" b="1" dirty="0" smtClean="0"/>
              <a:t>ćavaju </a:t>
            </a:r>
            <a:r>
              <a:rPr lang="sr-Latn-CS" sz="1200" b="1" dirty="0"/>
              <a:t>da se razumiju i objasne razlozi uspjeha preduzetničkih </a:t>
            </a:r>
            <a:r>
              <a:rPr lang="en-US" sz="1200" b="1" dirty="0" smtClean="0"/>
              <a:t>  </a:t>
            </a:r>
            <a:r>
              <a:rPr lang="sr-Latn-CS" sz="1200" b="1" dirty="0" smtClean="0"/>
              <a:t>firmi</a:t>
            </a:r>
            <a:r>
              <a:rPr lang="sr-Latn-CS" sz="1200" b="1" dirty="0"/>
              <a:t>. Lične karakteristike su najvažnije u fazi pokretanja novog </a:t>
            </a:r>
            <a:r>
              <a:rPr lang="en-US" sz="1200" b="1" dirty="0" smtClean="0"/>
              <a:t> </a:t>
            </a:r>
            <a:r>
              <a:rPr lang="sr-Latn-CS" sz="1200" b="1" dirty="0" smtClean="0"/>
              <a:t>biznisa</a:t>
            </a:r>
            <a:r>
              <a:rPr lang="sr-Latn-CS" sz="1200" b="1" dirty="0"/>
              <a:t>, sposobnost učenja iz iskustva postaje značajnija nakon pokretanja firme, a rast i razvoj preduzeća zavise od </a:t>
            </a:r>
            <a:r>
              <a:rPr lang="sr-Latn-CS" sz="1200" b="1" dirty="0" smtClean="0"/>
              <a:t>stečenog</a:t>
            </a:r>
            <a:r>
              <a:rPr lang="en-US" sz="1200" b="1" dirty="0" smtClean="0"/>
              <a:t>    </a:t>
            </a:r>
            <a:r>
              <a:rPr lang="sr-Latn-CS" sz="1200" b="1" dirty="0" smtClean="0"/>
              <a:t> </a:t>
            </a:r>
            <a:r>
              <a:rPr lang="sr-Latn-CS" sz="1200" b="1" dirty="0"/>
              <a:t>iskustva i znanja kao i sposobnosti prilagođavanja uticajima iz </a:t>
            </a:r>
            <a:r>
              <a:rPr lang="en-US" sz="1200" b="1" dirty="0" smtClean="0"/>
              <a:t> </a:t>
            </a:r>
            <a:r>
              <a:rPr lang="sr-Latn-CS" sz="1200" b="1" dirty="0" smtClean="0"/>
              <a:t>okruženja</a:t>
            </a:r>
            <a:r>
              <a:rPr lang="sr-Latn-CS" sz="1200" b="1" dirty="0"/>
              <a:t>.</a:t>
            </a:r>
            <a:endParaRPr lang="en-US" sz="1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116108" y="3867150"/>
            <a:ext cx="4896544" cy="46464"/>
          </a:xfrm>
        </p:spPr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93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00200" y="57150"/>
            <a:ext cx="8229600" cy="742950"/>
          </a:xfrm>
          <a:prstGeom prst="rect">
            <a:avLst/>
          </a:prstGeom>
        </p:spPr>
        <p:txBody>
          <a:bodyPr/>
          <a:lstStyle/>
          <a:p>
            <a:r>
              <a:rPr lang="sr-Latn-CS" sz="3600" dirty="0"/>
              <a:t>Zablude o preduzetnicima</a:t>
            </a:r>
            <a:endParaRPr lang="en-US" sz="3600" dirty="0"/>
          </a:p>
        </p:txBody>
      </p:sp>
      <p:sp>
        <p:nvSpPr>
          <p:cNvPr id="4" name="8-Point Star 3"/>
          <p:cNvSpPr/>
          <p:nvPr/>
        </p:nvSpPr>
        <p:spPr>
          <a:xfrm>
            <a:off x="4267200" y="895350"/>
            <a:ext cx="2209800" cy="1428750"/>
          </a:xfrm>
          <a:prstGeom prst="star8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>
                <a:solidFill>
                  <a:schemeClr val="bg2">
                    <a:lumMod val="25000"/>
                  </a:schemeClr>
                </a:solidFill>
              </a:rPr>
              <a:t>Preduzetnici su kockari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8-Point Star 4"/>
          <p:cNvSpPr/>
          <p:nvPr/>
        </p:nvSpPr>
        <p:spPr>
          <a:xfrm>
            <a:off x="6507480" y="1609725"/>
            <a:ext cx="2286000" cy="1485900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>
                <a:solidFill>
                  <a:schemeClr val="accent6">
                    <a:lumMod val="75000"/>
                  </a:schemeClr>
                </a:solidFill>
              </a:rPr>
              <a:t>Preduzetnike prvenstveno motiviše novac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8-Point Star 5"/>
          <p:cNvSpPr/>
          <p:nvPr/>
        </p:nvSpPr>
        <p:spPr>
          <a:xfrm>
            <a:off x="5478780" y="3176587"/>
            <a:ext cx="2057400" cy="1357313"/>
          </a:xfrm>
          <a:prstGeom prst="star8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>
                <a:solidFill>
                  <a:schemeClr val="tx2">
                    <a:lumMod val="75000"/>
                  </a:schemeClr>
                </a:solidFill>
              </a:rPr>
              <a:t>Preduzetnik </a:t>
            </a:r>
            <a:r>
              <a:rPr lang="sr-Latn-CS" dirty="0" smtClean="0">
                <a:solidFill>
                  <a:schemeClr val="tx2">
                    <a:lumMod val="75000"/>
                  </a:schemeClr>
                </a:solidFill>
              </a:rPr>
              <a:t>   je </a:t>
            </a:r>
            <a:r>
              <a:rPr lang="sr-Latn-CS" dirty="0">
                <a:solidFill>
                  <a:schemeClr val="tx2">
                    <a:lumMod val="75000"/>
                  </a:schemeClr>
                </a:solidFill>
              </a:rPr>
              <a:t>nezavistan</a:t>
            </a:r>
            <a:r>
              <a:rPr lang="sr-Latn-C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8-Point Star 6"/>
          <p:cNvSpPr/>
          <p:nvPr/>
        </p:nvSpPr>
        <p:spPr>
          <a:xfrm>
            <a:off x="2590800" y="3112293"/>
            <a:ext cx="2209800" cy="1485900"/>
          </a:xfrm>
          <a:prstGeom prst="star8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>
                <a:solidFill>
                  <a:schemeClr val="bg2">
                    <a:lumMod val="25000"/>
                  </a:schemeClr>
                </a:solidFill>
              </a:rPr>
              <a:t>Preduzetnici moraju biti mladi i energični 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8-Point Star 7"/>
          <p:cNvSpPr/>
          <p:nvPr/>
        </p:nvSpPr>
        <p:spPr>
          <a:xfrm>
            <a:off x="2286000" y="1609725"/>
            <a:ext cx="2133600" cy="1400175"/>
          </a:xfrm>
          <a:prstGeom prst="star8">
            <a:avLst/>
          </a:prstGeom>
          <a:solidFill>
            <a:schemeClr val="tx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Preduzetnici se stvaraju rođenjem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30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1_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Creative-Idea-Bulb-PowerPoint-Template</Template>
  <TotalTime>1476</TotalTime>
  <Words>628</Words>
  <Application>Microsoft Office PowerPoint</Application>
  <PresentationFormat>On-screen Show (16:9)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Cover and End Slide Master</vt:lpstr>
      <vt:lpstr>Contents Slide Master</vt:lpstr>
      <vt:lpstr>Section Break Slide Master</vt:lpstr>
      <vt:lpstr>1_Contents Slide Master</vt:lpstr>
      <vt:lpstr>1_Section Break Slide Master</vt:lpstr>
      <vt:lpstr>1_Cover and End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Zablude o preduzetnicima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Pojam preduzetnika</dc:title>
  <dc:creator>aleksbudrak@gmail.com</dc:creator>
  <cp:lastModifiedBy>aleksbudrak@gmail.com</cp:lastModifiedBy>
  <cp:revision>62</cp:revision>
  <dcterms:created xsi:type="dcterms:W3CDTF">2020-09-15T13:53:14Z</dcterms:created>
  <dcterms:modified xsi:type="dcterms:W3CDTF">2021-12-30T15:51:01Z</dcterms:modified>
</cp:coreProperties>
</file>