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0" r:id="rId4"/>
    <p:sldId id="257" r:id="rId5"/>
    <p:sldId id="262" r:id="rId6"/>
    <p:sldId id="258" r:id="rId7"/>
    <p:sldId id="259" r:id="rId8"/>
    <p:sldId id="263" r:id="rId9"/>
    <p:sldId id="267" r:id="rId10"/>
    <p:sldId id="268" r:id="rId11"/>
    <p:sldId id="269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C51061-21FF-4B83-A023-D91E5EA7AB9A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0649C9-B2A0-42BE-9E72-1E3300601D3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860" y="1371600"/>
            <a:ext cx="6143668" cy="177164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JEDNA</a:t>
            </a:r>
            <a:r>
              <a:rPr lang="sr-Latn-ME" sz="3600" dirty="0" smtClean="0"/>
              <a:t>Č</a:t>
            </a:r>
            <a:r>
              <a:rPr lang="en-US" sz="3600" dirty="0" smtClean="0"/>
              <a:t>ENJE SUGLASNIKA PO ZVU</a:t>
            </a:r>
            <a:r>
              <a:rPr lang="sr-Latn-ME" sz="3600" dirty="0" smtClean="0"/>
              <a:t>ČNOSTI</a:t>
            </a:r>
            <a:endParaRPr lang="en-US" sz="3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928926" y="3228536"/>
            <a:ext cx="5459170" cy="1752600"/>
          </a:xfrm>
        </p:spPr>
        <p:txBody>
          <a:bodyPr>
            <a:normAutofit fontScale="47500" lnSpcReduction="20000"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/>
              <a:t/>
            </a:r>
            <a:br>
              <a:rPr lang="en-US" dirty="0"/>
            </a:br>
            <a:r>
              <a:rPr lang="sr-Latn-CS" sz="6500" dirty="0" err="1" smtClean="0"/>
              <a:t>J</a:t>
            </a:r>
            <a:r>
              <a:rPr lang="en-US" sz="6500" dirty="0" err="1" smtClean="0"/>
              <a:t>edna</a:t>
            </a:r>
            <a:r>
              <a:rPr lang="sr-Latn-CS" sz="6500" dirty="0" smtClean="0"/>
              <a:t>čenje suglasnika po mjestu tvorbe</a:t>
            </a:r>
          </a:p>
          <a:p>
            <a:endParaRPr lang="en-US" sz="6500" dirty="0"/>
          </a:p>
        </p:txBody>
      </p:sp>
      <p:pic>
        <p:nvPicPr>
          <p:cNvPr id="5" name="Picture 7" descr="ag00463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3000396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1920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Do </a:t>
            </a:r>
            <a:r>
              <a:rPr lang="en-US" sz="2800" dirty="0" err="1" smtClean="0"/>
              <a:t>ove</a:t>
            </a:r>
            <a:r>
              <a:rPr lang="en-US" sz="2800" dirty="0" smtClean="0"/>
              <a:t> </a:t>
            </a:r>
            <a:r>
              <a:rPr lang="en-US" sz="2800" dirty="0" err="1" smtClean="0"/>
              <a:t>promjene</a:t>
            </a:r>
            <a:r>
              <a:rPr lang="en-US" sz="2800" dirty="0" smtClean="0"/>
              <a:t> </a:t>
            </a:r>
            <a:r>
              <a:rPr lang="en-US" sz="2800" dirty="0" err="1" smtClean="0"/>
              <a:t>dolazi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kada</a:t>
            </a:r>
            <a:r>
              <a:rPr lang="en-US" sz="2800" dirty="0" smtClean="0"/>
              <a:t> se </a:t>
            </a:r>
            <a:r>
              <a:rPr lang="en-US" sz="2800" b="1" dirty="0" smtClean="0">
                <a:solidFill>
                  <a:schemeClr val="accent1"/>
                </a:solidFill>
              </a:rPr>
              <a:t>N </a:t>
            </a:r>
            <a:r>
              <a:rPr lang="en-US" sz="2800" dirty="0" err="1" smtClean="0"/>
              <a:t>nađe</a:t>
            </a:r>
            <a:r>
              <a:rPr lang="en-US" sz="2800" dirty="0" smtClean="0"/>
              <a:t> </a:t>
            </a:r>
            <a:r>
              <a:rPr lang="en-US" sz="2800" dirty="0" err="1" smtClean="0"/>
              <a:t>ispred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accent1"/>
                </a:solidFill>
              </a:rPr>
              <a:t>B </a:t>
            </a:r>
            <a:r>
              <a:rPr lang="en-US" sz="2800" dirty="0" err="1" smtClean="0"/>
              <a:t>i</a:t>
            </a:r>
            <a:r>
              <a:rPr lang="en-US" sz="2800" b="1" dirty="0" smtClean="0">
                <a:solidFill>
                  <a:schemeClr val="accent1"/>
                </a:solidFill>
              </a:rPr>
              <a:t> P</a:t>
            </a:r>
            <a:r>
              <a:rPr lang="en-US" sz="2800" b="1" dirty="0" smtClean="0"/>
              <a:t>. </a:t>
            </a:r>
            <a:r>
              <a:rPr lang="en-US" sz="2800" dirty="0" smtClean="0"/>
              <a:t>Tada se </a:t>
            </a:r>
            <a:r>
              <a:rPr lang="en-US" sz="2800" b="1" dirty="0" smtClean="0">
                <a:solidFill>
                  <a:schemeClr val="accent1"/>
                </a:solidFill>
              </a:rPr>
              <a:t>N </a:t>
            </a:r>
            <a:r>
              <a:rPr lang="en-US" sz="2800" dirty="0" err="1" smtClean="0"/>
              <a:t>zamjenjuje</a:t>
            </a:r>
            <a:r>
              <a:rPr lang="en-US" sz="2800" dirty="0" smtClean="0"/>
              <a:t> </a:t>
            </a:r>
            <a:r>
              <a:rPr lang="en-US" sz="2800" dirty="0" err="1" smtClean="0"/>
              <a:t>usnenim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accent1"/>
                </a:solidFill>
              </a:rPr>
              <a:t>M.</a:t>
            </a:r>
            <a:endParaRPr lang="sr-Latn-CS" sz="2800" b="1" dirty="0" smtClean="0">
              <a:solidFill>
                <a:schemeClr val="accent1"/>
              </a:solidFill>
            </a:endParaRPr>
          </a:p>
          <a:p>
            <a:endParaRPr lang="en-US" sz="2800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sr-Latn-ME" sz="4800" b="1" dirty="0" smtClean="0">
                <a:solidFill>
                  <a:srgbClr val="FF0000"/>
                </a:solidFill>
              </a:rPr>
              <a:t>N</a:t>
            </a:r>
            <a:r>
              <a:rPr lang="sr-Latn-ME" sz="2800" dirty="0" smtClean="0"/>
              <a:t> ispred </a:t>
            </a:r>
            <a:r>
              <a:rPr lang="sr-Latn-ME" sz="4800" b="1" dirty="0" smtClean="0">
                <a:solidFill>
                  <a:srgbClr val="FF0000"/>
                </a:solidFill>
              </a:rPr>
              <a:t>B</a:t>
            </a:r>
            <a:r>
              <a:rPr lang="sr-Latn-ME" sz="2800" dirty="0" smtClean="0"/>
              <a:t> i </a:t>
            </a:r>
            <a:r>
              <a:rPr lang="sr-Latn-ME" sz="4800" dirty="0" smtClean="0">
                <a:solidFill>
                  <a:srgbClr val="FF0000"/>
                </a:solidFill>
              </a:rPr>
              <a:t>P</a:t>
            </a:r>
            <a:r>
              <a:rPr lang="sr-Latn-ME" sz="2800" dirty="0" smtClean="0"/>
              <a:t>  = </a:t>
            </a:r>
            <a:r>
              <a:rPr lang="sr-Latn-ME" sz="4800" b="1" dirty="0" smtClean="0">
                <a:solidFill>
                  <a:srgbClr val="FF0000"/>
                </a:solidFill>
              </a:rPr>
              <a:t>M</a:t>
            </a:r>
          </a:p>
          <a:p>
            <a:r>
              <a:rPr lang="sr-Latn-ME" sz="2800" dirty="0" smtClean="0"/>
              <a:t>Primjeri : </a:t>
            </a:r>
          </a:p>
          <a:p>
            <a:endParaRPr lang="sr-Latn-ME" sz="2800" dirty="0" smtClean="0"/>
          </a:p>
          <a:p>
            <a:endParaRPr lang="sr-Latn-ME" sz="2800" dirty="0" smtClean="0"/>
          </a:p>
          <a:p>
            <a:pPr>
              <a:buNone/>
            </a:pPr>
            <a:endParaRPr lang="sr-Latn-ME" sz="2800" dirty="0"/>
          </a:p>
        </p:txBody>
      </p:sp>
      <p:sp>
        <p:nvSpPr>
          <p:cNvPr id="4" name="Rectangle 3"/>
          <p:cNvSpPr/>
          <p:nvPr/>
        </p:nvSpPr>
        <p:spPr>
          <a:xfrm>
            <a:off x="1285852" y="4857760"/>
            <a:ext cx="55721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PREHRA</a:t>
            </a:r>
            <a:r>
              <a:rPr lang="en-US" sz="2400" b="1" dirty="0" smtClean="0">
                <a:solidFill>
                  <a:schemeClr val="accent1"/>
                </a:solidFill>
              </a:rPr>
              <a:t>N</a:t>
            </a:r>
            <a:r>
              <a:rPr lang="en-US" sz="2400" dirty="0" smtClean="0"/>
              <a:t> + </a:t>
            </a:r>
            <a:r>
              <a:rPr lang="en-US" sz="2400" b="1" dirty="0" smtClean="0"/>
              <a:t>B</a:t>
            </a:r>
            <a:r>
              <a:rPr lang="en-US" sz="2400" dirty="0" smtClean="0"/>
              <a:t>ENI = PREHRA</a:t>
            </a:r>
            <a:r>
              <a:rPr lang="en-US" sz="2400" b="1" dirty="0" smtClean="0">
                <a:solidFill>
                  <a:schemeClr val="accent1"/>
                </a:solidFill>
              </a:rPr>
              <a:t>M</a:t>
            </a:r>
            <a:r>
              <a:rPr lang="en-US" sz="2400" dirty="0" smtClean="0"/>
              <a:t>BENI</a:t>
            </a:r>
          </a:p>
          <a:p>
            <a:pPr algn="just"/>
            <a:r>
              <a:rPr lang="en-US" sz="2400" dirty="0" smtClean="0"/>
              <a:t>ZELE</a:t>
            </a:r>
            <a:r>
              <a:rPr lang="en-US" sz="2400" b="1" dirty="0" smtClean="0">
                <a:solidFill>
                  <a:schemeClr val="accent1"/>
                </a:solidFill>
              </a:rPr>
              <a:t>N </a:t>
            </a:r>
            <a:r>
              <a:rPr lang="en-US" sz="2400" dirty="0" smtClean="0"/>
              <a:t>+ </a:t>
            </a:r>
            <a:r>
              <a:rPr lang="en-US" sz="2400" b="1" dirty="0" smtClean="0"/>
              <a:t>B</a:t>
            </a:r>
            <a:r>
              <a:rPr lang="en-US" sz="2400" dirty="0" smtClean="0"/>
              <a:t>AĆ = ZELE</a:t>
            </a:r>
            <a:r>
              <a:rPr lang="en-US" sz="2400" b="1" dirty="0" smtClean="0">
                <a:solidFill>
                  <a:schemeClr val="accent1"/>
                </a:solidFill>
              </a:rPr>
              <a:t>M</a:t>
            </a:r>
            <a:r>
              <a:rPr lang="en-US" sz="2400" dirty="0" smtClean="0"/>
              <a:t>BAĆ</a:t>
            </a:r>
          </a:p>
          <a:p>
            <a:pPr algn="just"/>
            <a:r>
              <a:rPr lang="en-US" sz="2400" dirty="0" smtClean="0"/>
              <a:t>ODBRA</a:t>
            </a:r>
            <a:r>
              <a:rPr lang="en-US" sz="2400" b="1" dirty="0" smtClean="0">
                <a:solidFill>
                  <a:schemeClr val="accent1"/>
                </a:solidFill>
              </a:rPr>
              <a:t>N </a:t>
            </a:r>
            <a:r>
              <a:rPr lang="en-US" sz="2400" dirty="0" smtClean="0"/>
              <a:t>+ </a:t>
            </a:r>
            <a:r>
              <a:rPr lang="en-US" sz="2400" b="1" dirty="0" smtClean="0"/>
              <a:t>B</a:t>
            </a:r>
            <a:r>
              <a:rPr lang="en-US" sz="2400" dirty="0" smtClean="0"/>
              <a:t>ENI = ODBRA</a:t>
            </a:r>
            <a:r>
              <a:rPr lang="en-US" sz="2400" b="1" dirty="0" smtClean="0">
                <a:solidFill>
                  <a:schemeClr val="accent1"/>
                </a:solidFill>
              </a:rPr>
              <a:t>M</a:t>
            </a:r>
            <a:r>
              <a:rPr lang="en-US" sz="2400" dirty="0" smtClean="0"/>
              <a:t>BENI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Odstupanja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 </a:t>
            </a:r>
            <a:r>
              <a:rPr lang="en-US" sz="2800" dirty="0" err="1" smtClean="0"/>
              <a:t>kod</a:t>
            </a:r>
            <a:r>
              <a:rPr lang="en-US" sz="2800" dirty="0" smtClean="0"/>
              <a:t> </a:t>
            </a:r>
            <a:r>
              <a:rPr lang="en-US" sz="2800" dirty="0" err="1" smtClean="0"/>
              <a:t>ove</a:t>
            </a:r>
            <a:r>
              <a:rPr lang="en-US" sz="2800" dirty="0" smtClean="0"/>
              <a:t> </a:t>
            </a:r>
            <a:r>
              <a:rPr lang="en-US" sz="2800" dirty="0" err="1" smtClean="0"/>
              <a:t>glasovne</a:t>
            </a:r>
            <a:r>
              <a:rPr lang="en-US" sz="2800" dirty="0" smtClean="0"/>
              <a:t> </a:t>
            </a:r>
            <a:r>
              <a:rPr lang="en-US" sz="2800" dirty="0" err="1" smtClean="0"/>
              <a:t>promjene</a:t>
            </a:r>
            <a:r>
              <a:rPr lang="en-US" sz="2800" dirty="0" smtClean="0"/>
              <a:t> </a:t>
            </a:r>
            <a:r>
              <a:rPr lang="en-US" sz="2800" dirty="0" err="1" smtClean="0"/>
              <a:t>dolazi</a:t>
            </a:r>
            <a:r>
              <a:rPr lang="en-US" sz="2800" dirty="0" smtClean="0"/>
              <a:t> do </a:t>
            </a:r>
            <a:r>
              <a:rPr lang="en-US" sz="2800" dirty="0" err="1" smtClean="0"/>
              <a:t>odstupanja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to u </a:t>
            </a:r>
            <a:r>
              <a:rPr lang="en-US" sz="2800" dirty="0" err="1" smtClean="0"/>
              <a:t>složenicama</a:t>
            </a:r>
            <a:r>
              <a:rPr lang="en-US" sz="2800" dirty="0" smtClean="0"/>
              <a:t>. </a:t>
            </a:r>
            <a:r>
              <a:rPr lang="en-US" sz="2800" dirty="0" err="1" smtClean="0"/>
              <a:t>Između</a:t>
            </a:r>
            <a:r>
              <a:rPr lang="en-US" sz="2800" dirty="0" smtClean="0"/>
              <a:t> </a:t>
            </a:r>
            <a:r>
              <a:rPr lang="en-US" sz="2800" dirty="0" err="1" smtClean="0"/>
              <a:t>dvije</a:t>
            </a:r>
            <a:r>
              <a:rPr lang="en-US" sz="2800" dirty="0" smtClean="0"/>
              <a:t> </a:t>
            </a:r>
            <a:r>
              <a:rPr lang="en-US" sz="2800" dirty="0" err="1" smtClean="0"/>
              <a:t>riječi</a:t>
            </a:r>
            <a:r>
              <a:rPr lang="en-US" sz="2800" dirty="0" smtClean="0"/>
              <a:t> </a:t>
            </a:r>
            <a:r>
              <a:rPr lang="en-US" sz="2800" dirty="0" err="1" smtClean="0"/>
              <a:t>koje</a:t>
            </a:r>
            <a:r>
              <a:rPr lang="en-US" sz="2800" dirty="0" smtClean="0"/>
              <a:t> </a:t>
            </a:r>
            <a:r>
              <a:rPr lang="en-US" sz="2800" dirty="0" err="1" smtClean="0"/>
              <a:t>čine</a:t>
            </a:r>
            <a:r>
              <a:rPr lang="en-US" sz="2800" dirty="0" smtClean="0"/>
              <a:t> </a:t>
            </a:r>
            <a:r>
              <a:rPr lang="en-US" sz="2800" dirty="0" err="1" smtClean="0"/>
              <a:t>složenicu</a:t>
            </a:r>
            <a:r>
              <a:rPr lang="en-US" sz="2800" dirty="0" smtClean="0"/>
              <a:t> </a:t>
            </a:r>
            <a:r>
              <a:rPr lang="en-US" sz="2800" dirty="0" err="1" smtClean="0"/>
              <a:t>osjeća</a:t>
            </a:r>
            <a:r>
              <a:rPr lang="en-US" sz="2800" dirty="0" smtClean="0"/>
              <a:t> se </a:t>
            </a:r>
            <a:r>
              <a:rPr lang="en-US" sz="2800" dirty="0" err="1" smtClean="0"/>
              <a:t>granica</a:t>
            </a:r>
            <a:r>
              <a:rPr lang="en-US" sz="2800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n-US" sz="2800" b="1" dirty="0" smtClean="0">
                <a:solidFill>
                  <a:schemeClr val="accent1"/>
                </a:solidFill>
              </a:rPr>
              <a:t>RAZLJUTITI SE, SLJUŠTITI, IZLJUBITI, RAZNJIHATI...</a:t>
            </a:r>
          </a:p>
          <a:p>
            <a:pPr>
              <a:buFont typeface="Wingdings" pitchFamily="2" charset="2"/>
              <a:buChar char="ü"/>
            </a:pPr>
            <a:r>
              <a:rPr lang="en-US" sz="2800" b="1" dirty="0" smtClean="0">
                <a:solidFill>
                  <a:schemeClr val="accent1"/>
                </a:solidFill>
              </a:rPr>
              <a:t>JEDANPUT, STRANPUTICA, CRVENPERKA...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pPr marL="514350" lvl="1" indent="0">
              <a:buNone/>
            </a:pPr>
            <a:r>
              <a:rPr lang="en-US" dirty="0" err="1"/>
              <a:t>Doma</a:t>
            </a:r>
            <a:r>
              <a:rPr lang="sr-Latn-ME" dirty="0"/>
              <a:t>ći </a:t>
            </a:r>
            <a:r>
              <a:rPr lang="sr-Latn-ME" dirty="0" smtClean="0"/>
              <a:t>zadatak:</a:t>
            </a:r>
            <a:endParaRPr lang="sr-Latn-ME" dirty="0"/>
          </a:p>
          <a:p>
            <a:r>
              <a:rPr lang="sr-Latn-ME" dirty="0"/>
              <a:t>Objasni postupak </a:t>
            </a:r>
            <a:r>
              <a:rPr lang="sr-Latn-ME" i="1" dirty="0"/>
              <a:t>jspmt  </a:t>
            </a:r>
            <a:r>
              <a:rPr lang="sr-Latn-ME" dirty="0"/>
              <a:t>u sledećim riječima:</a:t>
            </a:r>
          </a:p>
          <a:p>
            <a:pPr indent="0">
              <a:buNone/>
            </a:pPr>
            <a:r>
              <a:rPr lang="sr-Latn-ME" i="1" dirty="0"/>
              <a:t>gošća                                    </a:t>
            </a:r>
            <a:r>
              <a:rPr lang="sr-Latn-ME" i="1" dirty="0" smtClean="0"/>
              <a:t>   </a:t>
            </a:r>
            <a:r>
              <a:rPr lang="sr-Latn-ME" dirty="0" smtClean="0"/>
              <a:t>vožnja</a:t>
            </a:r>
            <a:endParaRPr lang="sr-Latn-ME" dirty="0"/>
          </a:p>
          <a:p>
            <a:pPr indent="0">
              <a:buNone/>
            </a:pPr>
            <a:r>
              <a:rPr lang="sr-Latn-ME" dirty="0"/>
              <a:t>pašče                                    </a:t>
            </a:r>
            <a:r>
              <a:rPr lang="sr-Latn-ME" dirty="0" smtClean="0"/>
              <a:t> šćućuriti</a:t>
            </a:r>
            <a:endParaRPr lang="sr-Latn-ME" dirty="0"/>
          </a:p>
          <a:p>
            <a:pPr indent="0">
              <a:buNone/>
            </a:pPr>
            <a:r>
              <a:rPr lang="sr-Latn-ME" dirty="0"/>
              <a:t>bolešljiv                                </a:t>
            </a:r>
            <a:r>
              <a:rPr lang="sr-Latn-ME" dirty="0" smtClean="0"/>
              <a:t>iščeznuti </a:t>
            </a:r>
            <a:endParaRPr lang="sr-Latn-ME" dirty="0"/>
          </a:p>
          <a:p>
            <a:pPr indent="0">
              <a:buNone/>
            </a:pPr>
            <a:r>
              <a:rPr lang="sr-Latn-ME" dirty="0"/>
              <a:t>m</a:t>
            </a:r>
            <a:r>
              <a:rPr lang="sr-Latn-ME" dirty="0" smtClean="0"/>
              <a:t>išljenje</a:t>
            </a:r>
            <a:endParaRPr lang="sr-Latn-ME" dirty="0"/>
          </a:p>
          <a:p>
            <a:pPr indent="0">
              <a:buNone/>
            </a:pP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0694" y="3857628"/>
            <a:ext cx="3003781" cy="2319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5654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Suglasnici</a:t>
            </a:r>
            <a:r>
              <a:rPr lang="en-US" dirty="0" smtClean="0"/>
              <a:t> se </a:t>
            </a:r>
            <a:r>
              <a:rPr lang="en-US" dirty="0" err="1" smtClean="0"/>
              <a:t>po</a:t>
            </a:r>
            <a:r>
              <a:rPr lang="en-US" dirty="0" smtClean="0"/>
              <a:t>  </a:t>
            </a:r>
            <a:r>
              <a:rPr lang="en-US" dirty="0" err="1" smtClean="0"/>
              <a:t>zvu</a:t>
            </a:r>
            <a:r>
              <a:rPr lang="sr-Latn-ME" dirty="0" smtClean="0"/>
              <a:t>čnosti dijele na zvučne i nezvučne.</a:t>
            </a:r>
          </a:p>
          <a:p>
            <a:r>
              <a:rPr lang="sr-Latn-ME" dirty="0" smtClean="0"/>
              <a:t>Svi oni imaju svoje parnjake </a:t>
            </a:r>
            <a:r>
              <a:rPr lang="en-US" dirty="0" smtClean="0"/>
              <a:t> </a:t>
            </a:r>
            <a:r>
              <a:rPr lang="en-US" dirty="0" err="1" smtClean="0"/>
              <a:t>suprotne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zvu</a:t>
            </a:r>
            <a:r>
              <a:rPr lang="sr-Latn-ME" dirty="0" smtClean="0"/>
              <a:t>č</a:t>
            </a:r>
            <a:r>
              <a:rPr lang="en-US" dirty="0" err="1" smtClean="0"/>
              <a:t>nosti</a:t>
            </a:r>
            <a:r>
              <a:rPr lang="sr-Latn-ME" dirty="0" smtClean="0"/>
              <a:t>, osim  suglasnika F, H,C.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825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Zvučni</a:t>
            </a:r>
            <a:r>
              <a:rPr lang="en-US" dirty="0"/>
              <a:t> </a:t>
            </a:r>
            <a:r>
              <a:rPr lang="en-US" dirty="0" err="1"/>
              <a:t>suglasnici</a:t>
            </a:r>
            <a:r>
              <a:rPr lang="en-US" dirty="0"/>
              <a:t>:     </a:t>
            </a:r>
            <a:r>
              <a:rPr lang="en-US" b="1" dirty="0"/>
              <a:t>B, G, D, Đ, Ž, </a:t>
            </a:r>
            <a:r>
              <a:rPr lang="en-US" b="1" dirty="0" smtClean="0"/>
              <a:t>Z</a:t>
            </a:r>
            <a:r>
              <a:rPr lang="sr-Latn-ME" dirty="0" smtClean="0"/>
              <a:t>, </a:t>
            </a:r>
            <a:r>
              <a:rPr lang="en-US" b="1" dirty="0" smtClean="0"/>
              <a:t>DŽ</a:t>
            </a:r>
            <a:endParaRPr lang="en-US" b="1" dirty="0"/>
          </a:p>
          <a:p>
            <a:r>
              <a:rPr lang="en-US" dirty="0" err="1"/>
              <a:t>Bezvučni</a:t>
            </a:r>
            <a:r>
              <a:rPr lang="en-US" dirty="0"/>
              <a:t> </a:t>
            </a:r>
            <a:r>
              <a:rPr lang="en-US" dirty="0" err="1"/>
              <a:t>suglasnici</a:t>
            </a:r>
            <a:r>
              <a:rPr lang="en-US" dirty="0"/>
              <a:t>: </a:t>
            </a:r>
            <a:r>
              <a:rPr lang="en-US" b="1" dirty="0"/>
              <a:t>P, K, T, Ć, Š, S</a:t>
            </a:r>
            <a:r>
              <a:rPr lang="en-US" b="1" dirty="0" smtClean="0"/>
              <a:t>,</a:t>
            </a:r>
            <a:r>
              <a:rPr lang="en-US" dirty="0"/>
              <a:t> </a:t>
            </a:r>
            <a:r>
              <a:rPr lang="en-US" b="1" dirty="0" smtClean="0"/>
              <a:t> </a:t>
            </a:r>
            <a:r>
              <a:rPr lang="en-US" b="1" dirty="0"/>
              <a:t>Č, F, H, C</a:t>
            </a:r>
          </a:p>
          <a:p>
            <a:r>
              <a:rPr lang="en-US" dirty="0" err="1"/>
              <a:t>Suglasnici</a:t>
            </a:r>
            <a:r>
              <a:rPr lang="en-US" dirty="0"/>
              <a:t> </a:t>
            </a:r>
            <a:r>
              <a:rPr lang="en-US" b="1" dirty="0"/>
              <a:t>F, H, C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zvučne</a:t>
            </a:r>
            <a:r>
              <a:rPr lang="en-US" dirty="0"/>
              <a:t> </a:t>
            </a:r>
            <a:r>
              <a:rPr lang="en-US" dirty="0" err="1"/>
              <a:t>parnjake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350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sr-Latn-ME" dirty="0" smtClean="0"/>
              <a:t>jedan do drugog nađu suglasnici različiti po zvučnosti , prvi u grupi svoju zvučnost prilagođava onome koji je iza njega.</a:t>
            </a:r>
          </a:p>
          <a:p>
            <a:r>
              <a:rPr lang="sr-Latn-ME" dirty="0" smtClean="0"/>
              <a:t>Ako je prvi </a:t>
            </a:r>
            <a:r>
              <a:rPr lang="sr-Latn-ME" b="1" dirty="0" smtClean="0"/>
              <a:t>zvučni</a:t>
            </a:r>
            <a:r>
              <a:rPr lang="sr-Latn-ME" dirty="0" smtClean="0"/>
              <a:t> a</a:t>
            </a:r>
            <a:r>
              <a:rPr lang="en-US" dirty="0" smtClean="0"/>
              <a:t> </a:t>
            </a:r>
            <a:r>
              <a:rPr lang="sr-Latn-ME" dirty="0" smtClean="0"/>
              <a:t> drugi </a:t>
            </a:r>
            <a:r>
              <a:rPr lang="sr-Latn-ME" b="1" dirty="0" smtClean="0"/>
              <a:t>bezvučni</a:t>
            </a:r>
            <a:r>
              <a:rPr lang="en-US" b="1" dirty="0" smtClean="0"/>
              <a:t>,</a:t>
            </a:r>
            <a:r>
              <a:rPr lang="sr-Latn-ME" b="1" dirty="0" smtClean="0"/>
              <a:t> </a:t>
            </a:r>
            <a:r>
              <a:rPr lang="sr-Latn-ME" dirty="0" smtClean="0"/>
              <a:t>drugi ostaje nepromijenjen</a:t>
            </a:r>
            <a:r>
              <a:rPr lang="en-US" dirty="0" smtClean="0"/>
              <a:t>,</a:t>
            </a:r>
            <a:r>
              <a:rPr lang="sr-Latn-ME" dirty="0" smtClean="0"/>
              <a:t>  prvi prelazi  u svoj bezvučni parnjak </a:t>
            </a:r>
            <a:r>
              <a:rPr lang="sr-Latn-ME" b="1" dirty="0" smtClean="0"/>
              <a:t>vrabac-vrabca-vrapca</a:t>
            </a:r>
          </a:p>
          <a:p>
            <a:r>
              <a:rPr lang="sr-Latn-ME" dirty="0" smtClean="0"/>
              <a:t>Ako je prvi </a:t>
            </a:r>
            <a:r>
              <a:rPr lang="sr-Latn-ME" b="1" dirty="0" smtClean="0"/>
              <a:t>bezvučan</a:t>
            </a:r>
            <a:r>
              <a:rPr lang="sr-Latn-ME" dirty="0" smtClean="0"/>
              <a:t> a drugi </a:t>
            </a:r>
            <a:r>
              <a:rPr lang="sr-Latn-ME" b="1" dirty="0" smtClean="0"/>
              <a:t>zvučan</a:t>
            </a:r>
            <a:r>
              <a:rPr lang="sr-Latn-ME" dirty="0" smtClean="0"/>
              <a:t>, onda prvi prelazi u svoj </a:t>
            </a:r>
            <a:r>
              <a:rPr lang="sr-Latn-ME" b="1" dirty="0" smtClean="0"/>
              <a:t>zvučni </a:t>
            </a:r>
            <a:r>
              <a:rPr lang="sr-Latn-ME" dirty="0" smtClean="0"/>
              <a:t>parnjak da bi se izjedančio sa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drug</a:t>
            </a:r>
            <a:r>
              <a:rPr lang="sr-Latn-ME" dirty="0" smtClean="0"/>
              <a:t>im koji je  zvučan svat+ba svatba-svadba</a:t>
            </a:r>
          </a:p>
          <a:p>
            <a:r>
              <a:rPr lang="sr-Latn-ME" dirty="0" smtClean="0"/>
              <a:t>Bezvučni </a:t>
            </a:r>
            <a:r>
              <a:rPr lang="sr-Latn-ME" b="1" dirty="0" smtClean="0"/>
              <a:t>f,h</a:t>
            </a:r>
            <a:r>
              <a:rPr lang="sr-Latn-ME" dirty="0" smtClean="0"/>
              <a:t> </a:t>
            </a:r>
            <a:r>
              <a:rPr lang="en-US" dirty="0"/>
              <a:t>i</a:t>
            </a:r>
            <a:r>
              <a:rPr lang="en-US" dirty="0" smtClean="0"/>
              <a:t> </a:t>
            </a:r>
            <a:r>
              <a:rPr lang="sr-Latn-ME" b="1" dirty="0" smtClean="0"/>
              <a:t>c</a:t>
            </a:r>
            <a:r>
              <a:rPr lang="sr-Latn-ME" dirty="0" smtClean="0"/>
              <a:t> ispred zvučnih s</a:t>
            </a:r>
            <a:r>
              <a:rPr lang="en-US" dirty="0" smtClean="0"/>
              <a:t>e</a:t>
            </a:r>
            <a:r>
              <a:rPr lang="sr-Latn-ME" dirty="0" smtClean="0"/>
              <a:t> ne mijenjaju, ali utiču na zvučne ako se nađu ispred njih,tako što zvučni prelaze u bezvučne (rasformirati,  iscuriti</a:t>
            </a:r>
            <a:r>
              <a:rPr lang="sr-Latn-ME" dirty="0"/>
              <a:t>)</a:t>
            </a:r>
            <a:r>
              <a:rPr lang="en-US" dirty="0" smtClean="0"/>
              <a:t> </a:t>
            </a:r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269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B</a:t>
            </a:r>
            <a:r>
              <a:rPr lang="en-US" sz="1600" dirty="0"/>
              <a:t> </a:t>
            </a:r>
            <a:r>
              <a:rPr lang="en-US" sz="1600" dirty="0" err="1"/>
              <a:t>prelazi</a:t>
            </a:r>
            <a:r>
              <a:rPr lang="en-US" sz="1600" dirty="0"/>
              <a:t> u </a:t>
            </a:r>
            <a:r>
              <a:rPr lang="en-US" sz="1600" b="1" dirty="0" smtClean="0"/>
              <a:t>P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 smtClean="0"/>
              <a:t>galeb</a:t>
            </a:r>
            <a:r>
              <a:rPr lang="en-US" sz="1600" dirty="0" smtClean="0"/>
              <a:t>–</a:t>
            </a:r>
            <a:r>
              <a:rPr lang="en-US" sz="1600" dirty="0" err="1" smtClean="0"/>
              <a:t>galepčić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dirty="0" err="1" smtClean="0"/>
              <a:t>poljubac</a:t>
            </a:r>
            <a:r>
              <a:rPr lang="en-US" sz="1600" dirty="0" smtClean="0"/>
              <a:t>–</a:t>
            </a:r>
            <a:r>
              <a:rPr lang="en-US" sz="1600" dirty="0" err="1" smtClean="0"/>
              <a:t>poljupci</a:t>
            </a:r>
            <a:r>
              <a:rPr lang="en-US" sz="1600" dirty="0"/>
              <a:t>, </a:t>
            </a:r>
            <a:r>
              <a:rPr lang="en-US" sz="1600" dirty="0" err="1" smtClean="0"/>
              <a:t>poljupčić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dirty="0" err="1" smtClean="0"/>
              <a:t>vrabac</a:t>
            </a:r>
            <a:r>
              <a:rPr lang="en-US" sz="1600" dirty="0" smtClean="0"/>
              <a:t>–</a:t>
            </a:r>
            <a:r>
              <a:rPr lang="en-US" sz="1600" dirty="0" err="1" smtClean="0"/>
              <a:t>vrapci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D</a:t>
            </a:r>
            <a:r>
              <a:rPr lang="en-US" sz="1600" dirty="0"/>
              <a:t> </a:t>
            </a:r>
            <a:r>
              <a:rPr lang="en-US" sz="1600" dirty="0" err="1"/>
              <a:t>prelazi</a:t>
            </a:r>
            <a:r>
              <a:rPr lang="en-US" sz="1600" dirty="0"/>
              <a:t> u </a:t>
            </a:r>
            <a:r>
              <a:rPr lang="en-US" sz="1600" b="1" dirty="0" smtClean="0"/>
              <a:t>T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/>
              <a:t>pod + </a:t>
            </a:r>
            <a:r>
              <a:rPr lang="en-US" sz="1600" dirty="0" err="1" smtClean="0"/>
              <a:t>hranit</a:t>
            </a:r>
            <a:r>
              <a:rPr lang="sr-Latn-ME" sz="1600" dirty="0" smtClean="0"/>
              <a:t>i</a:t>
            </a:r>
            <a:r>
              <a:rPr lang="en-US" sz="1600" dirty="0" smtClean="0"/>
              <a:t>–</a:t>
            </a:r>
            <a:r>
              <a:rPr lang="en-US" sz="1600" dirty="0" err="1" smtClean="0"/>
              <a:t>pothraniti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dirty="0"/>
              <a:t>od + </a:t>
            </a:r>
            <a:r>
              <a:rPr lang="en-US" sz="1600" dirty="0" err="1" smtClean="0"/>
              <a:t>kucati</a:t>
            </a:r>
            <a:r>
              <a:rPr lang="en-US" sz="1600" dirty="0" smtClean="0"/>
              <a:t>–</a:t>
            </a:r>
            <a:r>
              <a:rPr lang="en-US" sz="1600" dirty="0" err="1" smtClean="0"/>
              <a:t>otkucati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Z </a:t>
            </a:r>
            <a:r>
              <a:rPr lang="en-US" sz="1600" dirty="0" err="1"/>
              <a:t>prelazi</a:t>
            </a:r>
            <a:r>
              <a:rPr lang="en-US" sz="1600" dirty="0"/>
              <a:t> u</a:t>
            </a:r>
            <a:r>
              <a:rPr lang="en-US" sz="1600" b="1" dirty="0"/>
              <a:t> </a:t>
            </a:r>
            <a:r>
              <a:rPr lang="en-US" sz="1600" b="1" dirty="0" smtClean="0"/>
              <a:t>S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/>
              <a:t>raz</a:t>
            </a:r>
            <a:r>
              <a:rPr lang="en-US" sz="1600" dirty="0"/>
              <a:t> + </a:t>
            </a:r>
            <a:r>
              <a:rPr lang="en-US" sz="1600" dirty="0" err="1" smtClean="0"/>
              <a:t>formirati</a:t>
            </a:r>
            <a:r>
              <a:rPr lang="en-US" sz="1600" dirty="0" smtClean="0"/>
              <a:t>–</a:t>
            </a:r>
            <a:r>
              <a:rPr lang="en-US" sz="1600" dirty="0" err="1" smtClean="0"/>
              <a:t>rasformirati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dirty="0" err="1" smtClean="0"/>
              <a:t>drzak</a:t>
            </a:r>
            <a:r>
              <a:rPr lang="en-US" sz="1600" dirty="0" smtClean="0"/>
              <a:t>–</a:t>
            </a:r>
            <a:r>
              <a:rPr lang="en-US" sz="1600" dirty="0" err="1" smtClean="0"/>
              <a:t>drska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Ž </a:t>
            </a:r>
            <a:r>
              <a:rPr lang="en-US" sz="1600" dirty="0" err="1"/>
              <a:t>prelazi</a:t>
            </a:r>
            <a:r>
              <a:rPr lang="en-US" sz="1600" dirty="0"/>
              <a:t> u</a:t>
            </a:r>
            <a:r>
              <a:rPr lang="en-US" sz="1600" b="1" dirty="0"/>
              <a:t> </a:t>
            </a:r>
            <a:r>
              <a:rPr lang="en-US" sz="1600" b="1" dirty="0" smtClean="0"/>
              <a:t>Š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 smtClean="0"/>
              <a:t>držati</a:t>
            </a:r>
            <a:r>
              <a:rPr lang="en-US" sz="1600" dirty="0" smtClean="0"/>
              <a:t>–</a:t>
            </a:r>
            <a:r>
              <a:rPr lang="en-US" sz="1600" dirty="0" err="1" smtClean="0"/>
              <a:t>drška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T </a:t>
            </a:r>
            <a:r>
              <a:rPr lang="en-US" sz="1600" dirty="0" err="1"/>
              <a:t>prelazi</a:t>
            </a:r>
            <a:r>
              <a:rPr lang="en-US" sz="1600" dirty="0"/>
              <a:t> u</a:t>
            </a:r>
            <a:r>
              <a:rPr lang="en-US" sz="1600" b="1" dirty="0"/>
              <a:t> </a:t>
            </a:r>
            <a:r>
              <a:rPr lang="en-US" sz="1600" b="1" dirty="0" smtClean="0"/>
              <a:t>D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 smtClean="0"/>
              <a:t>kositi</a:t>
            </a:r>
            <a:r>
              <a:rPr lang="en-US" sz="1600" dirty="0" smtClean="0"/>
              <a:t>–</a:t>
            </a:r>
            <a:r>
              <a:rPr lang="en-US" sz="1600" dirty="0" err="1" smtClean="0"/>
              <a:t>kosidba</a:t>
            </a:r>
            <a:endParaRPr lang="sr-Latn-ME" sz="1600" dirty="0" smtClean="0"/>
          </a:p>
          <a:p>
            <a:pPr marL="0" indent="0">
              <a:buNone/>
            </a:pPr>
            <a:r>
              <a:rPr lang="en-US" sz="1600" b="1" dirty="0"/>
              <a:t>Č </a:t>
            </a:r>
            <a:r>
              <a:rPr lang="en-US" sz="1600" dirty="0" err="1"/>
              <a:t>prelazi</a:t>
            </a:r>
            <a:r>
              <a:rPr lang="en-US" sz="1600" dirty="0"/>
              <a:t> u</a:t>
            </a:r>
            <a:r>
              <a:rPr lang="en-US" sz="1600" b="1" dirty="0"/>
              <a:t> </a:t>
            </a:r>
            <a:r>
              <a:rPr lang="en-US" sz="1600" b="1" dirty="0" smtClean="0"/>
              <a:t>DŽ</a:t>
            </a:r>
            <a:endParaRPr lang="sr-Latn-ME" sz="1600" b="1" dirty="0" smtClean="0"/>
          </a:p>
          <a:p>
            <a:pPr marL="0" indent="0">
              <a:buNone/>
            </a:pPr>
            <a:r>
              <a:rPr lang="en-US" sz="1600" dirty="0" err="1" smtClean="0"/>
              <a:t>poručiti</a:t>
            </a:r>
            <a:r>
              <a:rPr lang="en-US" sz="1600" dirty="0" smtClean="0"/>
              <a:t>–</a:t>
            </a:r>
            <a:r>
              <a:rPr lang="en-US" sz="1600" dirty="0" err="1" smtClean="0"/>
              <a:t>porudžbenica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97330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Odstupanja</a:t>
            </a:r>
          </a:p>
          <a:p>
            <a:pPr marL="0" indent="0">
              <a:buNone/>
            </a:pPr>
            <a:r>
              <a:rPr lang="sr-Latn-ME" dirty="0" smtClean="0"/>
              <a:t>Zvučni suglasnik </a:t>
            </a:r>
            <a:r>
              <a:rPr lang="sr-Latn-ME" b="1" dirty="0" smtClean="0"/>
              <a:t>d </a:t>
            </a:r>
            <a:r>
              <a:rPr lang="sr-Latn-ME" dirty="0" smtClean="0"/>
              <a:t>ostaje neizmijenjen ispred bezvučnih </a:t>
            </a:r>
          </a:p>
          <a:p>
            <a:pPr marL="0" indent="0">
              <a:buNone/>
            </a:pPr>
            <a:r>
              <a:rPr lang="sr-Latn-ME" b="1" dirty="0" smtClean="0"/>
              <a:t>s</a:t>
            </a:r>
            <a:r>
              <a:rPr lang="sr-Latn-ME" dirty="0" smtClean="0"/>
              <a:t> i </a:t>
            </a:r>
            <a:r>
              <a:rPr lang="sr-Latn-ME" b="1" dirty="0" smtClean="0"/>
              <a:t>š</a:t>
            </a:r>
            <a:r>
              <a:rPr lang="sr-Latn-ME" dirty="0" smtClean="0"/>
              <a:t>: podstanar, predsjednik, gradski, odšetati, podšišati...</a:t>
            </a:r>
          </a:p>
          <a:p>
            <a:pPr marL="0" indent="0">
              <a:buNone/>
            </a:pPr>
            <a:r>
              <a:rPr lang="sr-Latn-ME" dirty="0" smtClean="0"/>
              <a:t>Zvučni suglasnik  </a:t>
            </a:r>
            <a:r>
              <a:rPr lang="sr-Latn-ME" b="1" dirty="0" smtClean="0"/>
              <a:t>đ </a:t>
            </a:r>
            <a:r>
              <a:rPr lang="sr-Latn-ME" dirty="0" smtClean="0"/>
              <a:t>ispred nastavka  -stvo ( vođstvo).</a:t>
            </a:r>
          </a:p>
          <a:p>
            <a:pPr marL="0" indent="0">
              <a:buNone/>
            </a:pPr>
            <a:r>
              <a:rPr lang="sr-Latn-ME" dirty="0" smtClean="0"/>
              <a:t>U stranim imenima i prezimenima  i pridjevima izvedenim iz njih: vašin</a:t>
            </a:r>
            <a:r>
              <a:rPr lang="sr-Latn-ME" b="1" dirty="0" smtClean="0"/>
              <a:t>gt</a:t>
            </a:r>
            <a:r>
              <a:rPr lang="sr-Latn-ME" dirty="0" smtClean="0"/>
              <a:t>onski, gan</a:t>
            </a:r>
            <a:r>
              <a:rPr lang="sr-Latn-ME" b="1" dirty="0" smtClean="0"/>
              <a:t>gs</a:t>
            </a:r>
            <a:r>
              <a:rPr lang="sr-Latn-ME" dirty="0" smtClean="0"/>
              <a:t>ter...</a:t>
            </a:r>
          </a:p>
          <a:p>
            <a:pPr marL="0" indent="0">
              <a:buNone/>
            </a:pPr>
            <a:r>
              <a:rPr lang="sr-Latn-ME" dirty="0" smtClean="0"/>
              <a:t>U složenicama: pre</a:t>
            </a:r>
            <a:r>
              <a:rPr lang="sr-Latn-ME" b="1" dirty="0" smtClean="0"/>
              <a:t>dt</a:t>
            </a:r>
            <a:r>
              <a:rPr lang="sr-Latn-ME" dirty="0" smtClean="0"/>
              <a:t>urski, po</a:t>
            </a:r>
            <a:r>
              <a:rPr lang="sr-Latn-ME" b="1" dirty="0" smtClean="0"/>
              <a:t>dt</a:t>
            </a:r>
            <a:r>
              <a:rPr lang="sr-Latn-ME" dirty="0" smtClean="0"/>
              <a:t>ekst, pos</a:t>
            </a:r>
            <a:r>
              <a:rPr lang="sr-Latn-ME" b="1" dirty="0" smtClean="0"/>
              <a:t>td</a:t>
            </a:r>
            <a:r>
              <a:rPr lang="sr-Latn-ME" dirty="0" smtClean="0"/>
              <a:t>iplomci itd.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30758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6192688"/>
          </a:xfrm>
        </p:spPr>
        <p:txBody>
          <a:bodyPr>
            <a:normAutofit/>
          </a:bodyPr>
          <a:lstStyle/>
          <a:p>
            <a:r>
              <a:rPr lang="sr-Latn-ME" dirty="0" smtClean="0"/>
              <a:t>Domaći zadatak :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Objasni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nastale</a:t>
            </a:r>
            <a:r>
              <a:rPr lang="en-US" dirty="0" smtClean="0"/>
              <a:t> </a:t>
            </a:r>
            <a:r>
              <a:rPr lang="en-US" dirty="0" err="1" smtClean="0"/>
              <a:t>rije</a:t>
            </a:r>
            <a:r>
              <a:rPr lang="sr-Latn-ME" dirty="0" smtClean="0"/>
              <a:t>či:</a:t>
            </a:r>
          </a:p>
          <a:p>
            <a:pPr marL="0" indent="0">
              <a:buNone/>
            </a:pPr>
            <a:r>
              <a:rPr lang="sr-Latn-ME" dirty="0"/>
              <a:t>p</a:t>
            </a:r>
            <a:r>
              <a:rPr lang="en-US" dirty="0" err="1" smtClean="0"/>
              <a:t>orud</a:t>
            </a:r>
            <a:r>
              <a:rPr lang="sr-Latn-ME" dirty="0" smtClean="0"/>
              <a:t>žbina                  otpjevati                      otkucati</a:t>
            </a:r>
          </a:p>
          <a:p>
            <a:pPr marL="0" indent="0">
              <a:buNone/>
            </a:pPr>
            <a:r>
              <a:rPr lang="sr-Latn-ME" dirty="0" smtClean="0"/>
              <a:t>beskonačan                  rasformirati                 usfaliti</a:t>
            </a:r>
          </a:p>
          <a:p>
            <a:pPr marL="0" indent="0">
              <a:buNone/>
            </a:pPr>
            <a:r>
              <a:rPr lang="sr-Latn-ME" dirty="0"/>
              <a:t>b</a:t>
            </a:r>
            <a:r>
              <a:rPr lang="sr-Latn-ME" dirty="0" smtClean="0"/>
              <a:t>uregžija                      opčiniti</a:t>
            </a:r>
            <a:endParaRPr lang="sr-Latn-ME" dirty="0"/>
          </a:p>
          <a:p>
            <a:pPr marL="0" indent="0">
              <a:buNone/>
            </a:pPr>
            <a:r>
              <a:rPr lang="sr-Latn-ME" dirty="0"/>
              <a:t>svadba</a:t>
            </a:r>
          </a:p>
          <a:p>
            <a:pPr marL="0" indent="0">
              <a:buNone/>
            </a:pPr>
            <a:r>
              <a:rPr lang="sr-Latn-ME" dirty="0"/>
              <a:t>pothraniti</a:t>
            </a:r>
          </a:p>
          <a:p>
            <a:pPr marL="0" indent="0">
              <a:buNone/>
            </a:pPr>
            <a:r>
              <a:rPr lang="en-US" dirty="0"/>
              <a:t>h</a:t>
            </a:r>
            <a:r>
              <a:rPr lang="sr-Latn-ME" dirty="0" smtClean="0"/>
              <a:t>lepčić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0694" y="3857628"/>
            <a:ext cx="3003781" cy="2319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079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48" y="642918"/>
            <a:ext cx="4643470" cy="3938210"/>
          </a:xfrm>
        </p:spPr>
        <p:txBody>
          <a:bodyPr>
            <a:normAutofit/>
          </a:bodyPr>
          <a:lstStyle/>
          <a:p>
            <a:r>
              <a:rPr lang="en-US" dirty="0" err="1" smtClean="0"/>
              <a:t>Jedna</a:t>
            </a:r>
            <a:r>
              <a:rPr lang="sr-Latn-ME" dirty="0"/>
              <a:t>čenje suglasnika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ME" dirty="0" smtClean="0"/>
              <a:t>po </a:t>
            </a:r>
            <a:r>
              <a:rPr lang="sr-Latn-ME" dirty="0"/>
              <a:t>mjestu </a:t>
            </a:r>
            <a:r>
              <a:rPr lang="en-US" dirty="0" smtClean="0"/>
              <a:t> </a:t>
            </a:r>
            <a:r>
              <a:rPr lang="sr-Latn-ME" dirty="0" smtClean="0"/>
              <a:t>tvorbe</a:t>
            </a:r>
            <a:r>
              <a:rPr lang="sr-Latn-ME" dirty="0"/>
              <a:t/>
            </a:r>
            <a:br>
              <a:rPr lang="sr-Latn-ME" dirty="0"/>
            </a:br>
            <a:endParaRPr lang="en-US" dirty="0"/>
          </a:p>
        </p:txBody>
      </p:sp>
      <p:pic>
        <p:nvPicPr>
          <p:cNvPr id="3" name="Picture 7" descr="ag00463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3000396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5368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186766" cy="5110178"/>
          </a:xfrm>
        </p:spPr>
        <p:txBody>
          <a:bodyPr/>
          <a:lstStyle/>
          <a:p>
            <a:r>
              <a:rPr lang="en-US" sz="2800" dirty="0" err="1" smtClean="0"/>
              <a:t>Jednačenje</a:t>
            </a:r>
            <a:r>
              <a:rPr lang="en-US" sz="2800" dirty="0" smtClean="0"/>
              <a:t> </a:t>
            </a:r>
            <a:r>
              <a:rPr lang="en-US" sz="2800" dirty="0" err="1" smtClean="0"/>
              <a:t>suglasnika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mjestu</a:t>
            </a:r>
            <a:r>
              <a:rPr lang="en-US" sz="2800" dirty="0" smtClean="0"/>
              <a:t> </a:t>
            </a:r>
            <a:r>
              <a:rPr lang="en-US" sz="2800" dirty="0" err="1" smtClean="0"/>
              <a:t>tvorbe</a:t>
            </a:r>
            <a:r>
              <a:rPr lang="en-US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mjestu</a:t>
            </a:r>
            <a:r>
              <a:rPr lang="en-US" sz="2800" dirty="0" smtClean="0"/>
              <a:t> </a:t>
            </a:r>
            <a:r>
              <a:rPr lang="en-US" sz="2800" dirty="0" err="1" smtClean="0"/>
              <a:t>izgovora</a:t>
            </a:r>
            <a:r>
              <a:rPr lang="en-US" sz="2800" dirty="0" smtClean="0"/>
              <a:t> </a:t>
            </a:r>
            <a:r>
              <a:rPr lang="en-US" sz="2800" dirty="0" err="1" smtClean="0"/>
              <a:t>jeste</a:t>
            </a:r>
            <a:r>
              <a:rPr lang="en-US" sz="2800" dirty="0" smtClean="0"/>
              <a:t> </a:t>
            </a:r>
            <a:r>
              <a:rPr lang="en-US" sz="2800" dirty="0" err="1" smtClean="0"/>
              <a:t>promjena</a:t>
            </a:r>
            <a:r>
              <a:rPr lang="en-US" sz="2800" dirty="0" smtClean="0"/>
              <a:t>, </a:t>
            </a:r>
            <a:r>
              <a:rPr lang="en-US" sz="2800" dirty="0" err="1" smtClean="0"/>
              <a:t>alternacija</a:t>
            </a:r>
            <a:r>
              <a:rPr lang="en-US" sz="2800" dirty="0" smtClean="0"/>
              <a:t>, </a:t>
            </a:r>
            <a:r>
              <a:rPr lang="en-US" sz="2800" dirty="0" err="1" smtClean="0"/>
              <a:t>zubnih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accent1"/>
                </a:solidFill>
              </a:rPr>
              <a:t>S </a:t>
            </a:r>
            <a:r>
              <a:rPr lang="en-US" sz="2800" dirty="0" err="1" smtClean="0"/>
              <a:t>i</a:t>
            </a:r>
            <a:r>
              <a:rPr lang="en-US" sz="2800" b="1" dirty="0" smtClean="0">
                <a:solidFill>
                  <a:schemeClr val="accent1"/>
                </a:solidFill>
              </a:rPr>
              <a:t> Z </a:t>
            </a:r>
            <a:r>
              <a:rPr lang="en-US" sz="2800" dirty="0" err="1" smtClean="0"/>
              <a:t>ispred</a:t>
            </a:r>
            <a:r>
              <a:rPr lang="en-US" sz="2800" dirty="0" smtClean="0"/>
              <a:t> </a:t>
            </a:r>
            <a:r>
              <a:rPr lang="en-US" sz="2800" dirty="0" err="1" smtClean="0"/>
              <a:t>prednjonepčanih</a:t>
            </a:r>
            <a:r>
              <a:rPr lang="en-US" sz="2800" dirty="0" smtClean="0"/>
              <a:t>  </a:t>
            </a:r>
            <a:r>
              <a:rPr lang="en-US" sz="2800" dirty="0" err="1" smtClean="0"/>
              <a:t>glasova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420EA0"/>
                </a:solidFill>
              </a:rPr>
              <a:t>Đ, Ć, </a:t>
            </a:r>
            <a:r>
              <a:rPr lang="en-US" sz="2800" b="1" dirty="0" err="1" smtClean="0">
                <a:solidFill>
                  <a:srgbClr val="420EA0"/>
                </a:solidFill>
              </a:rPr>
              <a:t>Dž</a:t>
            </a:r>
            <a:r>
              <a:rPr lang="en-US" sz="2800" b="1" dirty="0" smtClean="0">
                <a:solidFill>
                  <a:srgbClr val="420EA0"/>
                </a:solidFill>
              </a:rPr>
              <a:t>, Č, </a:t>
            </a:r>
            <a:r>
              <a:rPr lang="en-US" sz="2800" b="1" dirty="0" err="1" smtClean="0">
                <a:solidFill>
                  <a:srgbClr val="420EA0"/>
                </a:solidFill>
              </a:rPr>
              <a:t>Lj</a:t>
            </a:r>
            <a:r>
              <a:rPr lang="en-US" sz="2800" b="1" dirty="0" smtClean="0">
                <a:solidFill>
                  <a:srgbClr val="420EA0"/>
                </a:solidFill>
              </a:rPr>
              <a:t> </a:t>
            </a:r>
            <a:r>
              <a:rPr lang="en-US" sz="2800" b="1" dirty="0" err="1" smtClean="0">
                <a:solidFill>
                  <a:srgbClr val="420EA0"/>
                </a:solidFill>
              </a:rPr>
              <a:t>i</a:t>
            </a:r>
            <a:r>
              <a:rPr lang="en-US" sz="2800" b="1" dirty="0" smtClean="0">
                <a:solidFill>
                  <a:srgbClr val="420EA0"/>
                </a:solidFill>
              </a:rPr>
              <a:t> </a:t>
            </a:r>
            <a:r>
              <a:rPr lang="en-US" sz="2800" b="1" dirty="0" err="1" smtClean="0">
                <a:solidFill>
                  <a:srgbClr val="420EA0"/>
                </a:solidFill>
              </a:rPr>
              <a:t>Nj</a:t>
            </a:r>
            <a:r>
              <a:rPr lang="en-US" sz="2800" b="1" dirty="0" smtClean="0">
                <a:solidFill>
                  <a:srgbClr val="420EA0"/>
                </a:solidFill>
              </a:rPr>
              <a:t> </a:t>
            </a:r>
            <a:r>
              <a:rPr lang="en-US" sz="2800" dirty="0" smtClean="0"/>
              <a:t>u </a:t>
            </a:r>
            <a:r>
              <a:rPr lang="sr-Latn-CS" sz="2800" b="1" dirty="0" smtClean="0">
                <a:solidFill>
                  <a:schemeClr val="accent1"/>
                </a:solidFill>
              </a:rPr>
              <a:t>Š</a:t>
            </a:r>
            <a:r>
              <a:rPr lang="en-US" sz="2800" b="1" dirty="0" smtClean="0">
                <a:solidFill>
                  <a:schemeClr val="accent1"/>
                </a:solidFill>
              </a:rPr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sr-Latn-CS" sz="2800" b="1" dirty="0" smtClean="0">
                <a:solidFill>
                  <a:schemeClr val="accent1"/>
                </a:solidFill>
              </a:rPr>
              <a:t>Ž</a:t>
            </a:r>
          </a:p>
          <a:p>
            <a:endParaRPr lang="en-US" sz="28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714348" y="3571876"/>
            <a:ext cx="61436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S </a:t>
            </a:r>
            <a:r>
              <a:rPr lang="en-US" sz="2000" dirty="0" smtClean="0"/>
              <a:t>+ ĆUĆURITI SE= </a:t>
            </a:r>
            <a:r>
              <a:rPr lang="en-US" sz="2000" b="1" dirty="0" smtClean="0">
                <a:solidFill>
                  <a:schemeClr val="accent1"/>
                </a:solidFill>
              </a:rPr>
              <a:t>Š</a:t>
            </a:r>
            <a:r>
              <a:rPr lang="en-US" sz="2000" dirty="0" smtClean="0"/>
              <a:t>ĆUĆURITI SE (</a:t>
            </a:r>
            <a:r>
              <a:rPr lang="en-US" sz="2000" b="1" dirty="0" err="1" smtClean="0"/>
              <a:t>s+ć</a:t>
            </a:r>
            <a:r>
              <a:rPr lang="en-US" sz="2000" b="1" dirty="0" smtClean="0"/>
              <a:t>=</a:t>
            </a:r>
            <a:r>
              <a:rPr lang="en-US" sz="2000" b="1" dirty="0" err="1" smtClean="0"/>
              <a:t>šć</a:t>
            </a:r>
            <a:r>
              <a:rPr lang="en-US" sz="2000" dirty="0" smtClean="0"/>
              <a:t>)</a:t>
            </a:r>
          </a:p>
          <a:p>
            <a:r>
              <a:rPr lang="en-US" sz="2000" b="1" dirty="0" smtClean="0">
                <a:solidFill>
                  <a:schemeClr val="accent1"/>
                </a:solidFill>
              </a:rPr>
              <a:t>S </a:t>
            </a:r>
            <a:r>
              <a:rPr lang="en-US" sz="2000" dirty="0" smtClean="0"/>
              <a:t>+ ČEPATI=</a:t>
            </a:r>
            <a:r>
              <a:rPr lang="en-US" sz="2000" b="1" dirty="0" smtClean="0">
                <a:solidFill>
                  <a:schemeClr val="accent1"/>
                </a:solidFill>
              </a:rPr>
              <a:t>Š</a:t>
            </a:r>
            <a:r>
              <a:rPr lang="en-US" sz="2000" dirty="0" smtClean="0"/>
              <a:t>ČEPATI (</a:t>
            </a:r>
            <a:r>
              <a:rPr lang="en-US" sz="2000" b="1" dirty="0" err="1" smtClean="0"/>
              <a:t>s+č</a:t>
            </a:r>
            <a:r>
              <a:rPr lang="en-US" sz="2000" b="1" dirty="0" smtClean="0"/>
              <a:t>=</a:t>
            </a:r>
            <a:r>
              <a:rPr lang="en-US" sz="2000" b="1" dirty="0" err="1" smtClean="0"/>
              <a:t>šč</a:t>
            </a:r>
            <a:r>
              <a:rPr lang="en-US" sz="2000" b="1" dirty="0" smtClean="0"/>
              <a:t>)</a:t>
            </a:r>
          </a:p>
          <a:p>
            <a:r>
              <a:rPr lang="en-US" sz="2000" dirty="0" smtClean="0"/>
              <a:t>PODNO</a:t>
            </a:r>
            <a:r>
              <a:rPr lang="en-US" sz="2000" b="1" dirty="0" smtClean="0">
                <a:solidFill>
                  <a:schemeClr val="accent1"/>
                </a:solidFill>
              </a:rPr>
              <a:t>S</a:t>
            </a:r>
            <a:r>
              <a:rPr lang="en-US" sz="2000" dirty="0" smtClean="0"/>
              <a:t>+LJIV=PODNO</a:t>
            </a:r>
            <a:r>
              <a:rPr lang="en-US" sz="2000" b="1" dirty="0" smtClean="0">
                <a:solidFill>
                  <a:schemeClr val="accent1"/>
                </a:solidFill>
              </a:rPr>
              <a:t>Š</a:t>
            </a:r>
            <a:r>
              <a:rPr lang="en-US" sz="2000" dirty="0" smtClean="0"/>
              <a:t>LJIV(SNOSITI) (</a:t>
            </a:r>
            <a:r>
              <a:rPr lang="en-US" sz="2000" b="1" dirty="0" err="1" smtClean="0"/>
              <a:t>s+lj</a:t>
            </a:r>
            <a:r>
              <a:rPr lang="en-US" sz="2000" b="1" dirty="0" smtClean="0"/>
              <a:t>=</a:t>
            </a:r>
            <a:r>
              <a:rPr lang="en-US" sz="2000" b="1" dirty="0" err="1" smtClean="0"/>
              <a:t>šlj</a:t>
            </a:r>
            <a:r>
              <a:rPr lang="en-US" sz="2000" dirty="0" smtClean="0"/>
              <a:t>) </a:t>
            </a:r>
          </a:p>
          <a:p>
            <a:endParaRPr lang="en-US" sz="2000" dirty="0" smtClean="0"/>
          </a:p>
          <a:p>
            <a:r>
              <a:rPr lang="en-US" sz="2000" dirty="0" smtClean="0"/>
              <a:t>I</a:t>
            </a:r>
            <a:r>
              <a:rPr lang="en-US" sz="2000" b="1" dirty="0" smtClean="0">
                <a:solidFill>
                  <a:schemeClr val="accent1"/>
                </a:solidFill>
              </a:rPr>
              <a:t>Z </a:t>
            </a:r>
            <a:r>
              <a:rPr lang="en-US" sz="2000" b="1" dirty="0" smtClean="0"/>
              <a:t>+ </a:t>
            </a:r>
            <a:r>
              <a:rPr lang="en-US" sz="2000" dirty="0" smtClean="0"/>
              <a:t>ĆIKATI= I</a:t>
            </a:r>
            <a:r>
              <a:rPr lang="en-US" sz="2000" b="1" dirty="0" smtClean="0">
                <a:solidFill>
                  <a:schemeClr val="accent1"/>
                </a:solidFill>
              </a:rPr>
              <a:t>Ž</a:t>
            </a:r>
            <a:r>
              <a:rPr lang="en-US" sz="2000" dirty="0" smtClean="0"/>
              <a:t>ĐIKATI (</a:t>
            </a:r>
            <a:r>
              <a:rPr lang="en-US" sz="2000" b="1" dirty="0" err="1" smtClean="0"/>
              <a:t>z+ć</a:t>
            </a:r>
            <a:r>
              <a:rPr lang="en-US" sz="2000" b="1" dirty="0" smtClean="0"/>
              <a:t>=</a:t>
            </a:r>
            <a:r>
              <a:rPr lang="en-US" sz="2000" b="1" dirty="0" err="1" smtClean="0"/>
              <a:t>žđ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I</a:t>
            </a:r>
            <a:r>
              <a:rPr lang="en-US" sz="2000" b="1" dirty="0" smtClean="0">
                <a:solidFill>
                  <a:schemeClr val="accent1"/>
                </a:solidFill>
              </a:rPr>
              <a:t>Z </a:t>
            </a:r>
            <a:r>
              <a:rPr lang="en-US" sz="2000" dirty="0" smtClean="0"/>
              <a:t>+ DŽIKLJATI= </a:t>
            </a:r>
            <a:r>
              <a:rPr lang="en-US" sz="2000" dirty="0" err="1" smtClean="0"/>
              <a:t>I</a:t>
            </a:r>
            <a:r>
              <a:rPr lang="en-US" sz="2000" b="1" dirty="0" err="1" smtClean="0">
                <a:solidFill>
                  <a:schemeClr val="accent1"/>
                </a:solidFill>
              </a:rPr>
              <a:t>ŽDž</a:t>
            </a:r>
            <a:r>
              <a:rPr lang="en-US" sz="2000" dirty="0" err="1" smtClean="0"/>
              <a:t>IKLJATI</a:t>
            </a:r>
            <a:r>
              <a:rPr lang="en-US" sz="2000" dirty="0" smtClean="0"/>
              <a:t> (</a:t>
            </a:r>
            <a:r>
              <a:rPr lang="en-US" sz="2000" b="1" dirty="0" err="1" smtClean="0"/>
              <a:t>z+dž</a:t>
            </a:r>
            <a:r>
              <a:rPr lang="en-US" sz="2000" b="1" dirty="0" smtClean="0"/>
              <a:t>=</a:t>
            </a:r>
            <a:r>
              <a:rPr lang="en-US" sz="2000" b="1" dirty="0" err="1" smtClean="0"/>
              <a:t>ždž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ČE</a:t>
            </a:r>
            <a:r>
              <a:rPr lang="en-US" sz="2000" b="1" dirty="0" smtClean="0">
                <a:solidFill>
                  <a:schemeClr val="accent1"/>
                </a:solidFill>
              </a:rPr>
              <a:t>Z </a:t>
            </a:r>
            <a:r>
              <a:rPr lang="en-US" sz="2000" dirty="0" smtClean="0"/>
              <a:t>+ NJA= </a:t>
            </a:r>
            <a:r>
              <a:rPr lang="en-US" sz="2000" dirty="0" err="1" smtClean="0"/>
              <a:t>ČE</a:t>
            </a:r>
            <a:r>
              <a:rPr lang="en-US" sz="2000" b="1" dirty="0" err="1" smtClean="0">
                <a:solidFill>
                  <a:schemeClr val="accent1"/>
                </a:solidFill>
              </a:rPr>
              <a:t>ŽNj</a:t>
            </a:r>
            <a:r>
              <a:rPr lang="en-US" sz="2000" dirty="0" err="1" smtClean="0"/>
              <a:t>A</a:t>
            </a:r>
            <a:r>
              <a:rPr lang="en-US" sz="2000" dirty="0" smtClean="0"/>
              <a:t> (ČEZNUTI) (</a:t>
            </a:r>
            <a:r>
              <a:rPr lang="en-US" sz="2000" b="1" dirty="0" err="1" smtClean="0"/>
              <a:t>z+nj</a:t>
            </a:r>
            <a:r>
              <a:rPr lang="en-US" sz="2000" b="1" dirty="0" smtClean="0"/>
              <a:t>=</a:t>
            </a:r>
            <a:r>
              <a:rPr lang="en-US" sz="2000" b="1" dirty="0" err="1" smtClean="0"/>
              <a:t>žnj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456</TotalTime>
  <Words>409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JEDNAČENJE SUGLASNIKA PO ZVUČNOSTI</vt:lpstr>
      <vt:lpstr>Slide 2</vt:lpstr>
      <vt:lpstr>Slide 3</vt:lpstr>
      <vt:lpstr>Slide 4</vt:lpstr>
      <vt:lpstr>Slide 5</vt:lpstr>
      <vt:lpstr>Slide 6</vt:lpstr>
      <vt:lpstr>Slide 7</vt:lpstr>
      <vt:lpstr>Jednačenje suglasnika  po mjestu  tvorbe </vt:lpstr>
      <vt:lpstr>Slide 9</vt:lpstr>
      <vt:lpstr>Slide 10</vt:lpstr>
      <vt:lpstr>Odstupanja :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JEDNAČENJE SUGLASNIKA PO ZVUČNOSTI</dc:title>
  <dc:creator>Korisnik</dc:creator>
  <cp:lastModifiedBy>sadmin</cp:lastModifiedBy>
  <cp:revision>59</cp:revision>
  <dcterms:created xsi:type="dcterms:W3CDTF">2020-01-26T11:13:51Z</dcterms:created>
  <dcterms:modified xsi:type="dcterms:W3CDTF">2021-03-19T17:29:51Z</dcterms:modified>
</cp:coreProperties>
</file>